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8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358652-3078-B134-BC43-8ED843D9D13C}" v="8" dt="2019-10-20T19:30:28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4" autoAdjust="0"/>
    <p:restoredTop sz="86356" autoAdjust="0"/>
  </p:normalViewPr>
  <p:slideViewPr>
    <p:cSldViewPr>
      <p:cViewPr varScale="1">
        <p:scale>
          <a:sx n="63" d="100"/>
          <a:sy n="63" d="100"/>
        </p:scale>
        <p:origin x="-12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5.xml"/><Relationship Id="rId3" Type="http://schemas.openxmlformats.org/officeDocument/2006/relationships/slide" Target="slides/slide3.xml"/><Relationship Id="rId7" Type="http://schemas.openxmlformats.org/officeDocument/2006/relationships/slide" Target="slides/slide8.xml"/><Relationship Id="rId12" Type="http://schemas.openxmlformats.org/officeDocument/2006/relationships/slide" Target="slides/slide14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2.xml"/><Relationship Id="rId5" Type="http://schemas.openxmlformats.org/officeDocument/2006/relationships/slide" Target="slides/slide5.xml"/><Relationship Id="rId15" Type="http://schemas.openxmlformats.org/officeDocument/2006/relationships/slide" Target="slides/slide19.xml"/><Relationship Id="rId10" Type="http://schemas.openxmlformats.org/officeDocument/2006/relationships/slide" Target="slides/slide11.xml"/><Relationship Id="rId4" Type="http://schemas.openxmlformats.org/officeDocument/2006/relationships/slide" Target="slides/slide4.xml"/><Relationship Id="rId9" Type="http://schemas.openxmlformats.org/officeDocument/2006/relationships/slide" Target="slides/slide10.xml"/><Relationship Id="rId14" Type="http://schemas.openxmlformats.org/officeDocument/2006/relationships/slide" Target="slides/slide1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Cavalcanti" userId="S::roma@dcc.ufrj.br::baa1c4b3-324b-4001-8316-4ab30440d878" providerId="AD" clId="Web-{5B358652-3078-B134-BC43-8ED843D9D13C}"/>
    <pc:docChg chg="modSld">
      <pc:chgData name="Paulo Cavalcanti" userId="S::roma@dcc.ufrj.br::baa1c4b3-324b-4001-8316-4ab30440d878" providerId="AD" clId="Web-{5B358652-3078-B134-BC43-8ED843D9D13C}" dt="2019-10-20T19:30:27.429" v="5" actId="20577"/>
      <pc:docMkLst>
        <pc:docMk/>
      </pc:docMkLst>
      <pc:sldChg chg="modSp">
        <pc:chgData name="Paulo Cavalcanti" userId="S::roma@dcc.ufrj.br::baa1c4b3-324b-4001-8316-4ab30440d878" providerId="AD" clId="Web-{5B358652-3078-B134-BC43-8ED843D9D13C}" dt="2019-10-20T19:30:27.429" v="5" actId="20577"/>
        <pc:sldMkLst>
          <pc:docMk/>
          <pc:sldMk cId="0" sldId="269"/>
        </pc:sldMkLst>
        <pc:spChg chg="mod">
          <ac:chgData name="Paulo Cavalcanti" userId="S::roma@dcc.ufrj.br::baa1c4b3-324b-4001-8316-4ab30440d878" providerId="AD" clId="Web-{5B358652-3078-B134-BC43-8ED843D9D13C}" dt="2019-10-20T19:30:27.429" v="5" actId="20577"/>
          <ac:spMkLst>
            <pc:docMk/>
            <pc:sldMk cId="0" sldId="269"/>
            <ac:spMk id="19459" creationId="{352127CA-7BD9-4322-A4FE-5BEABC3D8EDB}"/>
          </ac:spMkLst>
        </pc:spChg>
      </pc:sldChg>
      <pc:sldChg chg="modSp">
        <pc:chgData name="Paulo Cavalcanti" userId="S::roma@dcc.ufrj.br::baa1c4b3-324b-4001-8316-4ab30440d878" providerId="AD" clId="Web-{5B358652-3078-B134-BC43-8ED843D9D13C}" dt="2019-10-20T19:29:23.789" v="1" actId="20577"/>
        <pc:sldMkLst>
          <pc:docMk/>
          <pc:sldMk cId="0" sldId="272"/>
        </pc:sldMkLst>
        <pc:spChg chg="mod">
          <ac:chgData name="Paulo Cavalcanti" userId="S::roma@dcc.ufrj.br::baa1c4b3-324b-4001-8316-4ab30440d878" providerId="AD" clId="Web-{5B358652-3078-B134-BC43-8ED843D9D13C}" dt="2019-10-20T19:29:23.789" v="1" actId="20577"/>
          <ac:spMkLst>
            <pc:docMk/>
            <pc:sldMk cId="0" sldId="272"/>
            <ac:spMk id="24579" creationId="{6CD9984E-A0C9-4A90-9402-6AE9C407D50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7FD9E55-2FB7-48CB-BA97-8A52B70992A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13294EAF-FDB9-42E0-8DEE-EB4F8E5875B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DAE0DA8A-0495-474E-8156-3CDDA613418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F2F06D20-1F45-4E11-A97E-092AFACE952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DD87534A-4B3A-4AE3-880F-77948AC2F318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054E2EA-C818-4C88-A7D6-D197BA3BB10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EC39E11-4B59-4100-A2EA-061BDA17AF2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AD96ABB0-7172-4595-8D00-09520589A7C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6FE714E3-13B7-48CF-B11A-903C740C88D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20005795-8D7B-4BF3-A433-0BC90567E62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latin typeface="Arial" panose="020B0604020202020204" pitchFamily="34" charset="0"/>
              </a:defRPr>
            </a:lvl1pPr>
          </a:lstStyle>
          <a:p>
            <a:endParaRPr lang="pt-BR" alt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94C852B9-01C3-4BAD-A6B4-55A35D87A0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anose="020B0604020202020204" pitchFamily="34" charset="0"/>
              </a:defRPr>
            </a:lvl1pPr>
          </a:lstStyle>
          <a:p>
            <a:fld id="{87125966-640A-49D0-B6EA-9CD6334FB44A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13DC5C-3ACA-4DBA-8BB4-DDD06154CB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1C924E-7F95-4940-A796-ED31BAB0ECA9}" type="slidenum">
              <a:rPr lang="pt-BR" altLang="en-US"/>
              <a:pPr/>
              <a:t>1</a:t>
            </a:fld>
            <a:endParaRPr lang="pt-BR" altLang="en-US"/>
          </a:p>
        </p:txBody>
      </p:sp>
      <p:sp>
        <p:nvSpPr>
          <p:cNvPr id="38914" name="Rectangle 1026">
            <a:extLst>
              <a:ext uri="{FF2B5EF4-FFF2-40B4-BE49-F238E27FC236}">
                <a16:creationId xmlns:a16="http://schemas.microsoft.com/office/drawing/2014/main" id="{32FDF664-84F0-420B-B1BD-3121CA98D8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1027">
            <a:extLst>
              <a:ext uri="{FF2B5EF4-FFF2-40B4-BE49-F238E27FC236}">
                <a16:creationId xmlns:a16="http://schemas.microsoft.com/office/drawing/2014/main" id="{00F1E764-9772-4ED0-844F-76132AC1E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FF2C79-9F46-4621-991D-43CEAC5EBE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14DBA7-821C-49F0-8759-6B09B73F8A2C}" type="slidenum">
              <a:rPr lang="pt-BR" altLang="en-US"/>
              <a:pPr/>
              <a:t>10</a:t>
            </a:fld>
            <a:endParaRPr lang="pt-BR" altLang="en-US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8029A485-1632-4C17-81CA-BAD67A67AC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A964594-C1D2-4739-9DB5-3D848DD2EF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53178EE-696A-4CF0-BE9E-4422C03BA2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2C98B6-E810-42DA-A590-D94F7DA3E6BC}" type="slidenum">
              <a:rPr lang="pt-BR" altLang="en-US"/>
              <a:pPr/>
              <a:t>11</a:t>
            </a:fld>
            <a:endParaRPr lang="pt-BR" altLang="en-US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35070060-ADE5-42A1-A0F6-F990B87EDF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E9DBD49-AB0B-4A4E-9D30-7BE35BC94D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AF6C56A-9ED2-4E45-A7BB-D91C5BEE13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6F9A47-3CC0-4CDE-A17A-35C49495A68F}" type="slidenum">
              <a:rPr lang="pt-BR" altLang="en-US"/>
              <a:pPr/>
              <a:t>12</a:t>
            </a:fld>
            <a:endParaRPr lang="pt-BR" altLang="en-US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90692D60-5F0A-4B5A-9EB9-998B5ADC4F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01CE0D0D-841F-4951-A854-0566D6DCE9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CB9807A-ADA8-4D17-868A-248B3876C28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203716-DB9C-4643-AD02-8D32109F1F49}" type="slidenum">
              <a:rPr lang="pt-BR" altLang="en-US"/>
              <a:pPr/>
              <a:t>13</a:t>
            </a:fld>
            <a:endParaRPr lang="pt-BR" altLang="en-US"/>
          </a:p>
        </p:txBody>
      </p:sp>
      <p:sp>
        <p:nvSpPr>
          <p:cNvPr id="50178" name="Rectangle 2">
            <a:extLst>
              <a:ext uri="{FF2B5EF4-FFF2-40B4-BE49-F238E27FC236}">
                <a16:creationId xmlns:a16="http://schemas.microsoft.com/office/drawing/2014/main" id="{8CCBEDAE-2831-4169-A040-FAF9B5010A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19207066-0697-4877-8606-6D1DC65487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61A2ED2-2EED-4E6B-8BFF-1F53978526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0F4A3F-A4F8-410E-A84B-4D5C62DBB190}" type="slidenum">
              <a:rPr lang="pt-BR" altLang="en-US"/>
              <a:pPr/>
              <a:t>14</a:t>
            </a:fld>
            <a:endParaRPr lang="pt-BR" altLang="en-US"/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A3A1002D-41DB-4F62-B37E-1BFE6A78E5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65B5AC43-827D-4B25-B88F-08EA5C4FC5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C12E34-667C-483B-8CAA-65EB1D04A2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EFB62-54C5-44F0-A3FA-E4F61C27C3C5}" type="slidenum">
              <a:rPr lang="pt-BR" altLang="en-US"/>
              <a:pPr/>
              <a:t>15</a:t>
            </a:fld>
            <a:endParaRPr lang="pt-BR" altLang="en-US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4AFED65D-BDFC-438C-8C96-6C35445759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BEC924C-B7FF-4FA5-BFE2-C3B0A69FE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2CD7029-B5A5-4146-A9CC-0370E45EA7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6A6D80-D6F2-47D4-A4F8-11D3A1473138}" type="slidenum">
              <a:rPr lang="pt-BR" altLang="en-US"/>
              <a:pPr/>
              <a:t>16</a:t>
            </a:fld>
            <a:endParaRPr lang="pt-BR" altLang="en-US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F0467884-B7E8-467F-BA4A-63ABFED69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42242B1E-8EE1-4F1D-8BA4-001B9047AE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5185EF-D290-404F-B7D3-5FE62078F7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B67EA9-FFD5-4518-8616-57AF3ADAFD9E}" type="slidenum">
              <a:rPr lang="pt-BR" altLang="en-US"/>
              <a:pPr/>
              <a:t>17</a:t>
            </a:fld>
            <a:endParaRPr lang="pt-BR" altLang="en-US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2CEFAE40-8878-4976-9EA7-BF194D720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DE3B837E-EF77-4E01-8987-834D42840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1BEB22-5AA9-4154-843D-476CC544F5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6B3DC2-EA5B-4D55-9FED-790AD5C189CD}" type="slidenum">
              <a:rPr lang="pt-BR" altLang="en-US"/>
              <a:pPr/>
              <a:t>18</a:t>
            </a:fld>
            <a:endParaRPr lang="pt-BR" altLang="en-US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4E8B05B6-F6CC-4077-9C3A-7DB53C4F9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69D4914-DE14-4697-A5F0-4CE85ECEDE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1C4920-9771-421C-AC1C-F62E5542A8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1AE240-003D-4055-809A-45D8517392FE}" type="slidenum">
              <a:rPr lang="pt-BR" altLang="en-US"/>
              <a:pPr/>
              <a:t>19</a:t>
            </a:fld>
            <a:endParaRPr lang="pt-BR" altLang="en-US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3D76C68A-8082-4D28-9447-955E084DFD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C8E9EFF-F543-47C4-99C0-BF8398632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53A23D-6A4F-416B-A1CB-3FB4C3F9E1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53D9B-D601-4182-867D-5BF16DF37812}" type="slidenum">
              <a:rPr lang="pt-BR" altLang="en-US"/>
              <a:pPr/>
              <a:t>2</a:t>
            </a:fld>
            <a:endParaRPr lang="pt-BR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253AB0BF-79CE-4C7A-9A34-AB8439E362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A52E67E4-2892-414A-8FB7-ED41426C1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38785CD-EF00-4782-ABF8-7F65F1DE6A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AAE505-6FD2-4C4A-A651-2CC80397302C}" type="slidenum">
              <a:rPr lang="pt-BR" altLang="en-US"/>
              <a:pPr/>
              <a:t>3</a:t>
            </a:fld>
            <a:endParaRPr lang="pt-BR" altLang="en-US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8ACE64A9-D594-4FC9-8929-7B742829A7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CF172D58-F7D5-4536-BE10-8AE8198DB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ADF0C84-DC48-4CD0-9EB1-053C9BDB23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36D83E-7457-4B94-8F01-4264ED69828C}" type="slidenum">
              <a:rPr lang="pt-BR" altLang="en-US"/>
              <a:pPr/>
              <a:t>4</a:t>
            </a:fld>
            <a:endParaRPr lang="pt-BR" altLang="en-US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97728D53-1335-413C-9F67-27AE8AB232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D3A4CE5-4202-472F-BF71-C2CB8CBF28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A128A47-599A-47EA-98ED-7513EAB33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B11BAF-3B5A-4C84-B7F8-4ACFA3B12E4C}" type="slidenum">
              <a:rPr lang="pt-BR" altLang="en-US"/>
              <a:pPr/>
              <a:t>5</a:t>
            </a:fld>
            <a:endParaRPr lang="pt-BR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5D50CF26-D39B-4721-BCA5-254DC3E089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EDC7B48-69D8-4545-B6A7-5DB2B258C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814E0B-E73C-422B-82FA-C4C320F43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D4477C-2576-4A2E-9EE8-A8A04DCE46AB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EB81DAF-F9C7-48D8-A162-AF4CFF799C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C6CE88C-DFB2-4291-8C21-F42651609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0ABC4D-7AAA-49C4-8066-4E1424E039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FE4085-86DD-4E8D-B168-34D44E7CB289}" type="slidenum">
              <a:rPr lang="pt-BR" altLang="en-US"/>
              <a:pPr/>
              <a:t>7</a:t>
            </a:fld>
            <a:endParaRPr lang="pt-BR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2221638F-8259-4C85-9E39-3CBE30A9DC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7D730913-CD8E-4738-B3C2-CF0786E08C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7B0DBE9-F947-4F6E-87FE-D7BCB3F41E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2BFBB2-A1A9-4D3C-99AF-F00F0D270B5B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FC37A165-BB0E-4784-BC35-F7315E619E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D912411-B302-4114-943A-5D0883DFA2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65CD97A-F619-45CF-B648-A32B9B042F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2E44E-77D2-4F51-B728-89E16FB36590}" type="slidenum">
              <a:rPr lang="pt-BR" altLang="en-US"/>
              <a:pPr/>
              <a:t>9</a:t>
            </a:fld>
            <a:endParaRPr lang="pt-BR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0A610EAC-CDA9-473D-B396-47BA9FDCFE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20DDD746-2F85-4FC1-9858-5E3A1492F1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FDF56-3EE2-489C-975F-F6529F46C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1FEBB-C747-44A0-A0F3-8A81EBB5E2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06B82-CBD6-4B43-962D-67E1104F2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48555-D3FF-465E-8B38-EB524D85F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641A7-E217-4271-B20D-A1DB5913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0CAEA-E653-44CA-95AC-6BFEB74A21D7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55581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0FA2-BCB8-4611-927C-AC009375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0B8A8A-460A-4F61-806C-882E9FAB7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720AE-D0BC-4F9E-B7C2-52B745A7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FD1A1-481D-48F3-BCD8-4F6146D5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62509-7C7A-4157-8CCC-6CBB9CD9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89A51-072B-4BD7-935F-17B6327903CE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80247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115ACB-3779-4E6B-860E-BC2224726D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BAB97A-D967-4203-AADF-8EFED7F08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DF5B8-6DA1-46DC-A9E2-9362CC7BF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75AE5-2BB5-4FE5-B29A-6643D6FC3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926F9-E9C3-4BCF-9C13-881A571EF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0E0767-9005-429F-B828-23D96BD861C3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4219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2C51-C886-47B3-9381-4A2519B4F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698E1-4575-4F34-90B0-05A2D24F0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49D40-49E4-4B77-8D75-538A1FB55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00C03-6B09-470D-A711-C08598AB0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38932-E7DE-4527-94EE-0A932D561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D66DF4-BBDD-428F-9C36-F7FEE8E2E519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75848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90FE3-AD36-4344-8CE7-8705880ED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19C9B-AC2B-4C46-8D04-B7D4EBA084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4D4E9-6964-465F-8450-F94671F4E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7FDFB-003A-42B4-B78E-2E06C422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F2BF2-BE20-4F87-B4FC-AC93B1DD0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5546C-3169-4610-A50D-2B4A8719603F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3105269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4E11-F154-416C-8A7E-C2AE3CEA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73406-D07D-4D33-B091-60A843AF2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9E87D9-BBA8-4F29-AC9E-AE176F746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6187F4-785D-4E15-9C30-8D059BA56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82E82A-E5C2-4881-8D15-6913FBBC3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20B13-009D-49E8-B9F5-11231541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5BEE7F-1F72-4D78-BCB0-BC32487054B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21809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DB655-AFD2-4076-9457-7B9923A36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DAAC71-41BF-4C7E-8F6D-EB090BDF9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0C22BC-068C-48F0-9515-D36AD347D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4B3E76-871B-4B9F-9EF3-1273BFC6C9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64605E-F768-4D81-B43E-AB5557DFF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D62C5D-265F-40F4-91D3-378AFCE16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65793F-BCAD-4497-952C-A3692DFC9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1AA8D1-1289-4C50-82FF-D4762161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0C2B04-CADA-465B-8B32-BECAB606100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26832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C45F8-AB9A-44EA-BB7B-D8669780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A7D4B4-7657-40F5-A1FC-0696B1CF2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2FB75F-AB66-4385-A835-211C28C2C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B2697-F298-441F-BA10-48F786A63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BCAFD-3E3E-4A5B-BE32-38903007B91C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7030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D58C3D-1250-486E-B127-4FF181129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DB225D-87BD-442A-9C08-80CF9DE7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EBF25C-E4D7-42E5-873F-144B40CDD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B9389-8E82-40E8-8FA4-09EC0C34561D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7458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0B1BA-5820-456F-A61B-A64844068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8659-6CA8-4843-9324-3C0FDCF24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BC168-A79D-4A27-9A88-DBDD63241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01E9B9-3C0E-46DA-BD28-0FDF4CA92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3DA67B-34EE-4CFC-A94D-EA93D70E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459DF-B814-4D5D-8281-6C7136393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51BF2-08F2-455E-BBA6-B802FC92AAF0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3736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5AD18-68B7-43A7-B296-EAD534CA0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101E4-F9AD-411C-9A20-07087E4361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5C4C89-760F-4C3A-9AF4-22BB3DBAD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194C4C-15A4-4B26-A88D-0AF45943B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1C561-2851-492C-B600-3A9EB1351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2A037-19ED-4348-BE9D-B0CA344BD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CB970-148C-4548-8C5C-44502D587E54}" type="slidenum">
              <a:rPr lang="pt-BR" altLang="en-US"/>
              <a:pPr/>
              <a:t>‹#›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24300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46656B8-8221-4965-AB4C-7F7FC5474A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0B330EC-9F39-443D-B2B6-E9283DCED0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74A131-26BE-4C95-9A8D-8CE774CCAB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F7F672-FA26-4E7D-8FD7-60A9FC96E0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j-lt"/>
              </a:defRPr>
            </a:lvl1pPr>
          </a:lstStyle>
          <a:p>
            <a:endParaRPr lang="pt-BR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D96AD5-FE55-47B5-8FCD-C83443F438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j-lt"/>
              </a:defRPr>
            </a:lvl1pPr>
          </a:lstStyle>
          <a:p>
            <a:fld id="{35B10D65-69F6-4630-B172-9D9E6F1E1854}" type="slidenum">
              <a:rPr lang="pt-BR" altLang="en-US"/>
              <a:pPr/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anose="05000000000000000000" pitchFamily="2" charset="2"/>
        <a:buChar char="w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tp://ftp.cs.umd.edu/pub/faculty/mount/427/427lects.ps.gz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cg.ufrj.br/compgraf1/downloads/apostila.ps.gz" TargetMode="External"/><Relationship Id="rId5" Type="http://schemas.openxmlformats.org/officeDocument/2006/relationships/hyperlink" Target="http://www.lcg.ufrj.br/compgraf1/downloads/apostila.pdf" TargetMode="External"/><Relationship Id="rId4" Type="http://schemas.openxmlformats.org/officeDocument/2006/relationships/hyperlink" Target="http://www.lcg.ufrj.br/~esperanc/CG/427lects.ps.gz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cg.ufrj.br/redboo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opengl.org/" TargetMode="External"/><Relationship Id="rId4" Type="http://schemas.openxmlformats.org/officeDocument/2006/relationships/hyperlink" Target="http://www.lcg.ufrj.br/openg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A39F7BD-E92E-4B31-B54F-2E7DF41E75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209800"/>
            <a:ext cx="7772400" cy="1470025"/>
          </a:xfrm>
        </p:spPr>
        <p:txBody>
          <a:bodyPr anchor="ctr"/>
          <a:lstStyle/>
          <a:p>
            <a:r>
              <a:rPr lang="pt-BR" altLang="en-US" sz="3400"/>
              <a:t>Introdução à Computação Gráfica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FD61DE5-E587-4008-9696-C4B0667690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95400" y="4648200"/>
            <a:ext cx="6400800" cy="1752600"/>
          </a:xfrm>
        </p:spPr>
        <p:txBody>
          <a:bodyPr/>
          <a:lstStyle/>
          <a:p>
            <a:pPr algn="r"/>
            <a:r>
              <a:rPr lang="pt-BR" altLang="en-US" sz="3000"/>
              <a:t>Claudio Esperança</a:t>
            </a:r>
          </a:p>
          <a:p>
            <a:pPr algn="r"/>
            <a:r>
              <a:rPr lang="pt-BR" altLang="en-US" sz="3000"/>
              <a:t>Paulo Roma Cavalcanti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FCACD9C-AB6A-4840-ACC8-76E08CD0D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Representações Gráficas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10DE597-3453-4C6E-97EC-3EF1A854276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en-US" sz="2200"/>
              <a:t>Gráficos “Vetoriais”</a:t>
            </a:r>
          </a:p>
          <a:p>
            <a:pPr lvl="1"/>
            <a:r>
              <a:rPr lang="pt-BR" altLang="en-US" sz="2000"/>
              <a:t>Representados por coleções de objetos geométricos </a:t>
            </a:r>
          </a:p>
          <a:p>
            <a:pPr lvl="2"/>
            <a:r>
              <a:rPr lang="pt-BR" altLang="en-US" sz="1800"/>
              <a:t>Pontos</a:t>
            </a:r>
          </a:p>
          <a:p>
            <a:pPr lvl="2"/>
            <a:r>
              <a:rPr lang="pt-BR" altLang="en-US" sz="1800"/>
              <a:t>Retas</a:t>
            </a:r>
          </a:p>
          <a:p>
            <a:pPr lvl="2"/>
            <a:r>
              <a:rPr lang="pt-BR" altLang="en-US" sz="1800"/>
              <a:t>Curvas</a:t>
            </a:r>
          </a:p>
          <a:p>
            <a:pPr lvl="2"/>
            <a:r>
              <a:rPr lang="pt-BR" altLang="en-US" sz="1800"/>
              <a:t>Planos</a:t>
            </a:r>
          </a:p>
          <a:p>
            <a:pPr lvl="2"/>
            <a:r>
              <a:rPr lang="pt-BR" altLang="en-US" sz="1800"/>
              <a:t>Polígonos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56F7F45-D7B7-4BB0-87AD-76A736D591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altLang="en-US" sz="2200"/>
              <a:t>Gráficos “Matriciais”</a:t>
            </a:r>
          </a:p>
          <a:p>
            <a:pPr lvl="1"/>
            <a:r>
              <a:rPr lang="pt-BR" altLang="en-US" sz="2000"/>
              <a:t>Amostragem em grades retangulares</a:t>
            </a:r>
          </a:p>
          <a:p>
            <a:pPr lvl="1"/>
            <a:r>
              <a:rPr lang="pt-BR" altLang="en-US" sz="2000"/>
              <a:t>Tipicamente, imagens digitais </a:t>
            </a:r>
          </a:p>
          <a:p>
            <a:pPr lvl="2"/>
            <a:r>
              <a:rPr lang="pt-BR" altLang="en-US" sz="1800"/>
              <a:t>Matrizes de “pixels” </a:t>
            </a:r>
          </a:p>
          <a:p>
            <a:pPr lvl="2"/>
            <a:r>
              <a:rPr lang="pt-BR" altLang="en-US" sz="1800"/>
              <a:t>Cada pixel representa uma cor </a:t>
            </a:r>
          </a:p>
          <a:p>
            <a:pPr lvl="1"/>
            <a:r>
              <a:rPr lang="pt-BR" altLang="en-US" sz="2000"/>
              <a:t>Dados volumétricos</a:t>
            </a:r>
          </a:p>
          <a:p>
            <a:pPr lvl="2"/>
            <a:r>
              <a:rPr lang="pt-BR" altLang="en-US" sz="1800"/>
              <a:t>Imagens médicas</a:t>
            </a:r>
          </a:p>
          <a:p>
            <a:pPr lvl="2"/>
            <a:r>
              <a:rPr lang="pt-BR" altLang="en-US" sz="1800"/>
              <a:t>Cada pixel representa densidade ou intensidade de algum campo</a:t>
            </a:r>
          </a:p>
          <a:p>
            <a:pPr lvl="1"/>
            <a:endParaRPr lang="pt-BR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22F7256-5E7F-49F1-9670-DE74755FCD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Representações Vetoriais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63476CD-3B79-4F86-B085-3F02C59EA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000"/>
              <a:t>Permitem uma série de operações sem (quase) perda de precisão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Transformações lineares / afim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Deformações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Por que “quase”? Estruturas de dados utilizam pontos e vetores  cujas coordenadas são números reais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É necessário usar aproximações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Representação em ponto-flutuante</a:t>
            </a:r>
          </a:p>
          <a:p>
            <a:pPr lvl="2">
              <a:lnSpc>
                <a:spcPct val="90000"/>
              </a:lnSpc>
            </a:pPr>
            <a:r>
              <a:rPr lang="pt-BR" altLang="en-US" sz="1800"/>
              <a:t>Números racionais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Complexidade de processamento = </a:t>
            </a:r>
            <a:r>
              <a:rPr lang="pt-BR" altLang="en-US" sz="2000" i="1"/>
              <a:t>O</a:t>
            </a:r>
            <a:r>
              <a:rPr lang="pt-BR" altLang="en-US" sz="2000"/>
              <a:t> (n</a:t>
            </a:r>
            <a:r>
              <a:rPr lang="pt-BR" altLang="en-US" sz="2000" baseline="30000"/>
              <a:t>o</a:t>
            </a:r>
            <a:r>
              <a:rPr lang="pt-BR" altLang="en-US" sz="2000"/>
              <a:t> vértices / vetores) </a:t>
            </a:r>
          </a:p>
          <a:p>
            <a:pPr>
              <a:lnSpc>
                <a:spcPct val="90000"/>
              </a:lnSpc>
            </a:pPr>
            <a:r>
              <a:rPr lang="pt-BR" altLang="en-US" sz="2000"/>
              <a:t>Exibição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Dispositivos vetoriais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Dispositivos matriciais (requer amostragem, i.e., rasterização)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CAFF652-A859-4B2F-BBDB-4ACDE63AE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Representações Matriciais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A9F5A839-7E41-472D-8FE7-4FFCEF319C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600"/>
              <a:t>Representação flexível e muito comum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Complexidade de processamento = </a:t>
            </a:r>
            <a:r>
              <a:rPr lang="pt-BR" altLang="en-US" sz="2600" i="1"/>
              <a:t>O</a:t>
            </a:r>
            <a:r>
              <a:rPr lang="pt-BR" altLang="en-US" sz="2600"/>
              <a:t> (n</a:t>
            </a:r>
            <a:r>
              <a:rPr lang="pt-BR" altLang="en-US" sz="2600" baseline="30000"/>
              <a:t>o</a:t>
            </a:r>
            <a:r>
              <a:rPr lang="pt-BR" altLang="en-US" sz="2600"/>
              <a:t> de pixels)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Muitas operações implicam em perda de precisão (reamostragem)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Ex.: rotação, escala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Técnicas para lidar com o problema </a:t>
            </a:r>
          </a:p>
          <a:p>
            <a:pPr lvl="2">
              <a:lnSpc>
                <a:spcPct val="90000"/>
              </a:lnSpc>
            </a:pPr>
            <a:r>
              <a:rPr lang="pt-BR" altLang="en-US" sz="2000"/>
              <a:t>Ex.: técnicas anti-serrilhado (</a:t>
            </a:r>
            <a:r>
              <a:rPr lang="pt-BR" altLang="en-US" sz="2000" i="1"/>
              <a:t>anti-aliasing</a:t>
            </a:r>
            <a:r>
              <a:rPr lang="pt-BR" altLang="en-US" sz="200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600"/>
              <a:t>Exibição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Dispositivos matriciais</a:t>
            </a:r>
          </a:p>
          <a:p>
            <a:pPr lvl="1">
              <a:lnSpc>
                <a:spcPct val="90000"/>
              </a:lnSpc>
            </a:pPr>
            <a:r>
              <a:rPr lang="pt-BR" altLang="en-US" sz="2400"/>
              <a:t>Dispositivos vetoriais (requer uso de técnicas de reconhecimento de padrões)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DEDFA6DE-24B9-4FD6-8F32-8F49A71E20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Conversão entre representações</a:t>
            </a: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B84DC8B6-4432-4B65-9FFD-C0CAB96D38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73152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altLang="en-US" sz="3200" i="0">
                <a:latin typeface="Tahoma" panose="020B0604030504040204" pitchFamily="34" charset="0"/>
              </a:rPr>
              <a:t>                 Repr. Vetoriais   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3200" i="0">
              <a:latin typeface="Tahom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altLang="en-US" sz="3200">
                <a:latin typeface="Tahoma" panose="020B0604030504040204" pitchFamily="34" charset="0"/>
              </a:rPr>
              <a:t>    Rasterização,        Reconhecimento</a:t>
            </a:r>
            <a:endParaRPr lang="en-GB" altLang="en-US" sz="3200" i="0">
              <a:latin typeface="Tahoma" panose="020B0604030504040204" pitchFamily="34" charset="0"/>
            </a:endParaRPr>
          </a:p>
          <a:p>
            <a:pPr algn="l" eaLnBrk="0" hangingPunct="0">
              <a:spcBef>
                <a:spcPct val="50000"/>
              </a:spcBef>
            </a:pPr>
            <a:r>
              <a:rPr lang="en-GB" altLang="en-US" sz="3200">
                <a:latin typeface="Tahoma" panose="020B0604030504040204" pitchFamily="34" charset="0"/>
              </a:rPr>
              <a:t>  “Scan conversion”      de padrões</a:t>
            </a:r>
          </a:p>
          <a:p>
            <a:pPr algn="l" eaLnBrk="0" hangingPunct="0">
              <a:spcBef>
                <a:spcPct val="50000"/>
              </a:spcBef>
            </a:pPr>
            <a:endParaRPr lang="en-GB" altLang="en-US" sz="3200" i="0">
              <a:latin typeface="Tahoma" panose="020B0604030504040204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GB" altLang="en-US" sz="3200" i="0">
                <a:latin typeface="Tahoma" panose="020B0604030504040204" pitchFamily="34" charset="0"/>
              </a:rPr>
              <a:t>Repr. Matriciais</a:t>
            </a:r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6BB6B3E3-0D2A-4652-9E1F-95D5F30DF2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2667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DA3335F8-8D69-415E-AE88-E4B121AF7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26670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1F70D158-306B-441E-B153-92E5344AB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876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DA148AB8-4B6B-4C88-8241-96D7A0FB3D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48768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321679F-BEAB-45D3-8212-286E009284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Dispositivos Gráficos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462180E-3045-4C66-BC51-D86F31255D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Dispositivos vetoriais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Terminais gráficos vetoriais (obsoletos)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Traçadores (plotters)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Dispositivos virtuais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Ex.: Linguagens de descrição de página (HPGL / Postscript)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Rasterização implícita</a:t>
            </a:r>
          </a:p>
          <a:p>
            <a:pPr>
              <a:lnSpc>
                <a:spcPct val="90000"/>
              </a:lnSpc>
            </a:pPr>
            <a:r>
              <a:rPr lang="pt-BR" altLang="en-US"/>
              <a:t>Dispositivos Matriciais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Praticamente sinônimo de dispositivo gráfico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Impressoras, </a:t>
            </a:r>
            <a:r>
              <a:rPr lang="pt-BR" altLang="en-US" i="1"/>
              <a:t>displays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DD541F6-0586-4D55-B46C-6C45F5DFFA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Displays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52127CA-7BD9-4322-A4FE-5BEABC3D8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3820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100" dirty="0"/>
              <a:t>Resolução espacial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Tipicamente de 640x480 até 1600x1200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Tendência de aumento</a:t>
            </a:r>
          </a:p>
          <a:p>
            <a:pPr>
              <a:lnSpc>
                <a:spcPct val="80000"/>
              </a:lnSpc>
            </a:pPr>
            <a:r>
              <a:rPr lang="pt-BR" altLang="en-US" sz="2100" dirty="0"/>
              <a:t>Resolução no espaço de cor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Monocromático (preto e branco)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Praticamente restrito a PDAs e equipamentos de baixo custo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Tabela de cores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Cada pixel é representado por um número (tipicamente 8 bits – de 0 a 255) que indexa uma tabela de cores (tipicamente RGB 24 bits)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Poucas (ex.: 256) cores simultâneas, mas cada cor pode ser escolhida de um universo grande (ex.: 2</a:t>
            </a:r>
            <a:r>
              <a:rPr lang="pt-BR" altLang="en-US" sz="1800" baseline="30000" dirty="0"/>
              <a:t>24</a:t>
            </a:r>
            <a:r>
              <a:rPr lang="pt-BR" altLang="en-US" sz="1800" dirty="0"/>
              <a:t>)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Problema da quantização de cores</a:t>
            </a:r>
          </a:p>
          <a:p>
            <a:pPr lvl="1">
              <a:lnSpc>
                <a:spcPct val="80000"/>
              </a:lnSpc>
            </a:pPr>
            <a:r>
              <a:rPr lang="pt-BR" altLang="en-US" sz="2000" dirty="0"/>
              <a:t>RGB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Cor é expressa por quantidades discretas de vermelho (</a:t>
            </a:r>
            <a:r>
              <a:rPr lang="pt-BR" altLang="en-US" sz="1800" i="1" dirty="0" err="1"/>
              <a:t>red</a:t>
            </a:r>
            <a:r>
              <a:rPr lang="pt-BR" altLang="en-US" sz="1800" dirty="0"/>
              <a:t>), verde (</a:t>
            </a:r>
            <a:r>
              <a:rPr lang="pt-BR" altLang="en-US" sz="1800" i="1" dirty="0" err="1"/>
              <a:t>green</a:t>
            </a:r>
            <a:r>
              <a:rPr lang="pt-BR" altLang="en-US" sz="1800" dirty="0"/>
              <a:t>) e azul (</a:t>
            </a:r>
            <a:r>
              <a:rPr lang="pt-BR" altLang="en-US" sz="1800" i="1" dirty="0"/>
              <a:t>blue</a:t>
            </a:r>
            <a:r>
              <a:rPr lang="pt-BR" altLang="en-US" sz="1800" dirty="0"/>
              <a:t>)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Tipicamente 24 bits (8 bits para cada componente)</a:t>
            </a:r>
          </a:p>
          <a:p>
            <a:pPr lvl="2">
              <a:lnSpc>
                <a:spcPct val="80000"/>
              </a:lnSpc>
            </a:pPr>
            <a:r>
              <a:rPr lang="pt-BR" altLang="en-US" sz="1800" dirty="0"/>
              <a:t>Quando o número de bits não é divisível por 3, a resolução do azul costuma ser menor que das outras 2 componentes</a:t>
            </a:r>
          </a:p>
          <a:p>
            <a:pPr lvl="1">
              <a:lnSpc>
                <a:spcPct val="80000"/>
              </a:lnSpc>
            </a:pPr>
            <a:endParaRPr lang="pt-BR" altLang="en-US" sz="2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E867943-ED68-4288-8CF0-C18DF0F2D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Arquitetura de Sistemas Gráficos</a:t>
            </a:r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11C855AE-E678-4CBC-B401-227DB835C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19400"/>
            <a:ext cx="4495800" cy="533400"/>
          </a:xfrm>
          <a:prstGeom prst="leftRightArrow">
            <a:avLst>
              <a:gd name="adj1" fmla="val 63333"/>
              <a:gd name="adj2" fmla="val 280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Barramento (BUS)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0184468-27EB-4729-828D-63096DE31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4478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CPU</a:t>
            </a:r>
          </a:p>
        </p:txBody>
      </p:sp>
      <p:sp>
        <p:nvSpPr>
          <p:cNvPr id="20486" name="Text Box 6">
            <a:extLst>
              <a:ext uri="{FF2B5EF4-FFF2-40B4-BE49-F238E27FC236}">
                <a16:creationId xmlns:a16="http://schemas.microsoft.com/office/drawing/2014/main" id="{40F65069-235B-4160-8F93-A5702969AC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150" y="16002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Periféricos</a:t>
            </a:r>
          </a:p>
        </p:txBody>
      </p:sp>
      <p:sp>
        <p:nvSpPr>
          <p:cNvPr id="20487" name="AutoShape 7">
            <a:extLst>
              <a:ext uri="{FF2B5EF4-FFF2-40B4-BE49-F238E27FC236}">
                <a16:creationId xmlns:a16="http://schemas.microsoft.com/office/drawing/2014/main" id="{EDE0EB47-C1EE-4D7C-986E-76B509EBE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2766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0488" name="AutoShape 8">
            <a:extLst>
              <a:ext uri="{FF2B5EF4-FFF2-40B4-BE49-F238E27FC236}">
                <a16:creationId xmlns:a16="http://schemas.microsoft.com/office/drawing/2014/main" id="{C8D980FA-FBAE-4B6D-9EC4-AB11CEA6A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0574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0489" name="AutoShape 9">
            <a:extLst>
              <a:ext uri="{FF2B5EF4-FFF2-40B4-BE49-F238E27FC236}">
                <a16:creationId xmlns:a16="http://schemas.microsoft.com/office/drawing/2014/main" id="{931264DC-F99B-46C8-863D-3FB606E94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574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A3E02C68-99EE-4DB5-AC54-35EED1DB5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1148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20491" name="Rectangle 11">
            <a:extLst>
              <a:ext uri="{FF2B5EF4-FFF2-40B4-BE49-F238E27FC236}">
                <a16:creationId xmlns:a16="http://schemas.microsoft.com/office/drawing/2014/main" id="{49C5A2B9-D434-4E86-94B2-92A306642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114800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>
                <a:latin typeface="Arial" panose="020B0604020202020204" pitchFamily="34" charset="0"/>
              </a:rPr>
              <a:t>Frame</a:t>
            </a:r>
            <a:br>
              <a:rPr lang="pt-BR" altLang="en-US">
                <a:latin typeface="Arial" panose="020B0604020202020204" pitchFamily="34" charset="0"/>
              </a:rPr>
            </a:br>
            <a:r>
              <a:rPr lang="pt-BR" altLang="en-US">
                <a:latin typeface="Arial" panose="020B0604020202020204" pitchFamily="34" charset="0"/>
              </a:rPr>
              <a:t>Buffer</a:t>
            </a:r>
          </a:p>
        </p:txBody>
      </p:sp>
      <p:sp>
        <p:nvSpPr>
          <p:cNvPr id="20492" name="Rectangle 12">
            <a:extLst>
              <a:ext uri="{FF2B5EF4-FFF2-40B4-BE49-F238E27FC236}">
                <a16:creationId xmlns:a16="http://schemas.microsoft.com/office/drawing/2014/main" id="{F1DF4683-96DC-4CA1-9A93-FFC5FED339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4114800"/>
            <a:ext cx="1447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Controlador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de vídeo</a:t>
            </a:r>
          </a:p>
        </p:txBody>
      </p:sp>
      <p:sp>
        <p:nvSpPr>
          <p:cNvPr id="20494" name="AutoShape 14">
            <a:extLst>
              <a:ext uri="{FF2B5EF4-FFF2-40B4-BE49-F238E27FC236}">
                <a16:creationId xmlns:a16="http://schemas.microsoft.com/office/drawing/2014/main" id="{B5310945-3627-4144-ABDD-278D87A5C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2766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0495" name="AutoShape 15">
            <a:extLst>
              <a:ext uri="{FF2B5EF4-FFF2-40B4-BE49-F238E27FC236}">
                <a16:creationId xmlns:a16="http://schemas.microsoft.com/office/drawing/2014/main" id="{2FA0B7F6-68B2-464D-BC75-521FACB63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5163" y="4314825"/>
            <a:ext cx="833437" cy="409575"/>
          </a:xfrm>
          <a:prstGeom prst="leftRightArrow">
            <a:avLst>
              <a:gd name="adj1" fmla="val 50000"/>
              <a:gd name="adj2" fmla="val 40698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AutoShape 16">
            <a:extLst>
              <a:ext uri="{FF2B5EF4-FFF2-40B4-BE49-F238E27FC236}">
                <a16:creationId xmlns:a16="http://schemas.microsoft.com/office/drawing/2014/main" id="{30F44910-EDB2-4DD8-BE2C-1949A1E6B98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381750" y="4057650"/>
            <a:ext cx="2095500" cy="990600"/>
          </a:xfrm>
          <a:custGeom>
            <a:avLst/>
            <a:gdLst>
              <a:gd name="G0" fmla="+- 7615 0 0"/>
              <a:gd name="G1" fmla="+- 21600 0 7615"/>
              <a:gd name="G2" fmla="*/ 7615 1 2"/>
              <a:gd name="G3" fmla="+- 21600 0 G2"/>
              <a:gd name="G4" fmla="+/ 7615 21600 2"/>
              <a:gd name="G5" fmla="+/ G1 0 2"/>
              <a:gd name="G6" fmla="*/ 21600 21600 7615"/>
              <a:gd name="G7" fmla="*/ G6 1 2"/>
              <a:gd name="G8" fmla="+- 21600 0 G7"/>
              <a:gd name="G9" fmla="*/ 21600 1 2"/>
              <a:gd name="G10" fmla="+- 7615 0 G9"/>
              <a:gd name="G11" fmla="?: G10 G8 0"/>
              <a:gd name="G12" fmla="?: G10 G7 21600"/>
              <a:gd name="T0" fmla="*/ 17792 w 21600"/>
              <a:gd name="T1" fmla="*/ 10800 h 21600"/>
              <a:gd name="T2" fmla="*/ 10800 w 21600"/>
              <a:gd name="T3" fmla="*/ 21600 h 21600"/>
              <a:gd name="T4" fmla="*/ 3808 w 21600"/>
              <a:gd name="T5" fmla="*/ 10800 h 21600"/>
              <a:gd name="T6" fmla="*/ 10800 w 21600"/>
              <a:gd name="T7" fmla="*/ 0 h 21600"/>
              <a:gd name="T8" fmla="*/ 5608 w 21600"/>
              <a:gd name="T9" fmla="*/ 5608 h 21600"/>
              <a:gd name="T10" fmla="*/ 15992 w 21600"/>
              <a:gd name="T11" fmla="*/ 1599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615" y="21600"/>
                </a:lnTo>
                <a:lnTo>
                  <a:pt x="13985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Monitor</a:t>
            </a:r>
          </a:p>
        </p:txBody>
      </p:sp>
      <p:sp>
        <p:nvSpPr>
          <p:cNvPr id="20497" name="Line 17">
            <a:extLst>
              <a:ext uri="{FF2B5EF4-FFF2-40B4-BE49-F238E27FC236}">
                <a16:creationId xmlns:a16="http://schemas.microsoft.com/office/drawing/2014/main" id="{36A3BD07-15F8-4AF6-BCA1-481C46E9C66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4572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Text Box 20">
            <a:extLst>
              <a:ext uri="{FF2B5EF4-FFF2-40B4-BE49-F238E27FC236}">
                <a16:creationId xmlns:a16="http://schemas.microsoft.com/office/drawing/2014/main" id="{9FD6F946-C898-4DCC-AD69-4FC894F26A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1789113"/>
            <a:ext cx="235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BR" altLang="en-US" b="1" i="0">
                <a:latin typeface="Arial" panose="020B0604020202020204" pitchFamily="34" charset="0"/>
              </a:rPr>
              <a:t>Arquitetura Simples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408EEBE-FA31-48B3-BAE7-0E269A7474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Arquitetura de Sistemas Gráficos</a:t>
            </a:r>
          </a:p>
        </p:txBody>
      </p:sp>
      <p:sp>
        <p:nvSpPr>
          <p:cNvPr id="21507" name="AutoShape 3">
            <a:extLst>
              <a:ext uri="{FF2B5EF4-FFF2-40B4-BE49-F238E27FC236}">
                <a16:creationId xmlns:a16="http://schemas.microsoft.com/office/drawing/2014/main" id="{B692FB30-04D1-4B38-94BB-987809186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2819400"/>
            <a:ext cx="4495800" cy="533400"/>
          </a:xfrm>
          <a:prstGeom prst="leftRightArrow">
            <a:avLst>
              <a:gd name="adj1" fmla="val 63333"/>
              <a:gd name="adj2" fmla="val 280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Barramento (BUS)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FBD06485-D7E5-4D0E-B178-EAED16921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447800"/>
            <a:ext cx="8382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CPU</a:t>
            </a: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40A130AC-4A24-4060-AC93-54BFABCE6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4150" y="1600200"/>
            <a:ext cx="1263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pt-BR" altLang="en-US" i="0">
                <a:latin typeface="Arial" panose="020B0604020202020204" pitchFamily="34" charset="0"/>
              </a:rPr>
              <a:t>Periféricos</a:t>
            </a:r>
          </a:p>
        </p:txBody>
      </p:sp>
      <p:sp>
        <p:nvSpPr>
          <p:cNvPr id="21510" name="AutoShape 6">
            <a:extLst>
              <a:ext uri="{FF2B5EF4-FFF2-40B4-BE49-F238E27FC236}">
                <a16:creationId xmlns:a16="http://schemas.microsoft.com/office/drawing/2014/main" id="{A6201F5E-0B8D-47A5-B5BB-63234333B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32766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1511" name="AutoShape 7">
            <a:extLst>
              <a:ext uri="{FF2B5EF4-FFF2-40B4-BE49-F238E27FC236}">
                <a16:creationId xmlns:a16="http://schemas.microsoft.com/office/drawing/2014/main" id="{1D1DB39F-171E-4EF0-9D51-E5B739A9B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0574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1512" name="AutoShape 8">
            <a:extLst>
              <a:ext uri="{FF2B5EF4-FFF2-40B4-BE49-F238E27FC236}">
                <a16:creationId xmlns:a16="http://schemas.microsoft.com/office/drawing/2014/main" id="{54532FE8-F2B3-4736-9F79-B037002B2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0574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ABE90D2A-22F8-4BFA-8984-6F1D9DA6E0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114800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Memória</a:t>
            </a:r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FADA4E84-4EA3-4D6B-8221-D5AF10170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4114800"/>
            <a:ext cx="8382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>
                <a:latin typeface="Arial" panose="020B0604020202020204" pitchFamily="34" charset="0"/>
              </a:rPr>
              <a:t>Frame</a:t>
            </a:r>
            <a:br>
              <a:rPr lang="pt-BR" altLang="en-US">
                <a:latin typeface="Arial" panose="020B0604020202020204" pitchFamily="34" charset="0"/>
              </a:rPr>
            </a:br>
            <a:r>
              <a:rPr lang="pt-BR" altLang="en-US">
                <a:latin typeface="Arial" panose="020B0604020202020204" pitchFamily="34" charset="0"/>
              </a:rPr>
              <a:t>Buffer</a:t>
            </a: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5D68F2CE-F33D-4641-9CB5-AD6CAB96A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562600"/>
            <a:ext cx="11430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Contro-</a:t>
            </a:r>
          </a:p>
          <a:p>
            <a:r>
              <a:rPr lang="pt-BR" altLang="en-US" i="0">
                <a:latin typeface="Arial" panose="020B0604020202020204" pitchFamily="34" charset="0"/>
              </a:rPr>
              <a:t>lador de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 vídeo</a:t>
            </a:r>
          </a:p>
        </p:txBody>
      </p:sp>
      <p:sp>
        <p:nvSpPr>
          <p:cNvPr id="21516" name="AutoShape 12">
            <a:extLst>
              <a:ext uri="{FF2B5EF4-FFF2-40B4-BE49-F238E27FC236}">
                <a16:creationId xmlns:a16="http://schemas.microsoft.com/office/drawing/2014/main" id="{1AE42312-5DF3-42F2-80FD-D2C9B6697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276600"/>
            <a:ext cx="381000" cy="838200"/>
          </a:xfrm>
          <a:prstGeom prst="upDownArrow">
            <a:avLst>
              <a:gd name="adj1" fmla="val 46870"/>
              <a:gd name="adj2" fmla="val 3750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1517" name="AutoShape 13">
            <a:extLst>
              <a:ext uri="{FF2B5EF4-FFF2-40B4-BE49-F238E27FC236}">
                <a16:creationId xmlns:a16="http://schemas.microsoft.com/office/drawing/2014/main" id="{3A37CF86-30CD-467C-9873-336D8ABE78F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614988" y="5053012"/>
            <a:ext cx="609600" cy="409575"/>
          </a:xfrm>
          <a:prstGeom prst="leftRightArrow">
            <a:avLst>
              <a:gd name="adj1" fmla="val 50000"/>
              <a:gd name="adj2" fmla="val 297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AutoShape 14">
            <a:extLst>
              <a:ext uri="{FF2B5EF4-FFF2-40B4-BE49-F238E27FC236}">
                <a16:creationId xmlns:a16="http://schemas.microsoft.com/office/drawing/2014/main" id="{07394F33-FDC6-4176-A923-73EF9864CCE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067550" y="4514850"/>
            <a:ext cx="2095500" cy="990600"/>
          </a:xfrm>
          <a:custGeom>
            <a:avLst/>
            <a:gdLst>
              <a:gd name="G0" fmla="+- 7615 0 0"/>
              <a:gd name="G1" fmla="+- 21600 0 7615"/>
              <a:gd name="G2" fmla="*/ 7615 1 2"/>
              <a:gd name="G3" fmla="+- 21600 0 G2"/>
              <a:gd name="G4" fmla="+/ 7615 21600 2"/>
              <a:gd name="G5" fmla="+/ G1 0 2"/>
              <a:gd name="G6" fmla="*/ 21600 21600 7615"/>
              <a:gd name="G7" fmla="*/ G6 1 2"/>
              <a:gd name="G8" fmla="+- 21600 0 G7"/>
              <a:gd name="G9" fmla="*/ 21600 1 2"/>
              <a:gd name="G10" fmla="+- 7615 0 G9"/>
              <a:gd name="G11" fmla="?: G10 G8 0"/>
              <a:gd name="G12" fmla="?: G10 G7 21600"/>
              <a:gd name="T0" fmla="*/ 17792 w 21600"/>
              <a:gd name="T1" fmla="*/ 10800 h 21600"/>
              <a:gd name="T2" fmla="*/ 10800 w 21600"/>
              <a:gd name="T3" fmla="*/ 21600 h 21600"/>
              <a:gd name="T4" fmla="*/ 3808 w 21600"/>
              <a:gd name="T5" fmla="*/ 10800 h 21600"/>
              <a:gd name="T6" fmla="*/ 10800 w 21600"/>
              <a:gd name="T7" fmla="*/ 0 h 21600"/>
              <a:gd name="T8" fmla="*/ 5608 w 21600"/>
              <a:gd name="T9" fmla="*/ 5608 h 21600"/>
              <a:gd name="T10" fmla="*/ 15992 w 21600"/>
              <a:gd name="T11" fmla="*/ 15992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7615" y="21600"/>
                </a:lnTo>
                <a:lnTo>
                  <a:pt x="13985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Monitor</a:t>
            </a:r>
          </a:p>
        </p:txBody>
      </p:sp>
      <p:cxnSp>
        <p:nvCxnSpPr>
          <p:cNvPr id="21520" name="AutoShape 16">
            <a:extLst>
              <a:ext uri="{FF2B5EF4-FFF2-40B4-BE49-F238E27FC236}">
                <a16:creationId xmlns:a16="http://schemas.microsoft.com/office/drawing/2014/main" id="{AAE2F0AE-91ED-455A-BA57-B5C5795CECFC}"/>
              </a:ext>
            </a:extLst>
          </p:cNvPr>
          <p:cNvCxnSpPr>
            <a:cxnSpLocks noChangeShapeType="1"/>
            <a:stCxn id="21515" idx="3"/>
            <a:endCxn id="21518" idx="1"/>
          </p:cNvCxnSpPr>
          <p:nvPr/>
        </p:nvCxnSpPr>
        <p:spPr bwMode="auto">
          <a:xfrm flipV="1">
            <a:off x="6553200" y="5010150"/>
            <a:ext cx="1066800" cy="9715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521" name="Rectangle 17">
            <a:extLst>
              <a:ext uri="{FF2B5EF4-FFF2-40B4-BE49-F238E27FC236}">
                <a16:creationId xmlns:a16="http://schemas.microsoft.com/office/drawing/2014/main" id="{C8AC4649-8285-4B48-BB4E-EA4FD3467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114800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Proces-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sador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gráfico</a:t>
            </a:r>
          </a:p>
        </p:txBody>
      </p:sp>
      <p:sp>
        <p:nvSpPr>
          <p:cNvPr id="21522" name="Rectangle 18">
            <a:extLst>
              <a:ext uri="{FF2B5EF4-FFF2-40B4-BE49-F238E27FC236}">
                <a16:creationId xmlns:a16="http://schemas.microsoft.com/office/drawing/2014/main" id="{8B71B4A4-4B69-4E35-8AB5-6F22E7D7A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14800"/>
            <a:ext cx="9906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i="0">
                <a:latin typeface="Arial" panose="020B0604020202020204" pitchFamily="34" charset="0"/>
              </a:rPr>
              <a:t>Memória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do </a:t>
            </a:r>
            <a:br>
              <a:rPr lang="pt-BR" altLang="en-US" i="0">
                <a:latin typeface="Arial" panose="020B0604020202020204" pitchFamily="34" charset="0"/>
              </a:rPr>
            </a:br>
            <a:r>
              <a:rPr lang="pt-BR" altLang="en-US" i="0">
                <a:latin typeface="Arial" panose="020B0604020202020204" pitchFamily="34" charset="0"/>
              </a:rPr>
              <a:t>Sistema</a:t>
            </a:r>
          </a:p>
        </p:txBody>
      </p:sp>
      <p:sp>
        <p:nvSpPr>
          <p:cNvPr id="21523" name="AutoShape 19">
            <a:extLst>
              <a:ext uri="{FF2B5EF4-FFF2-40B4-BE49-F238E27FC236}">
                <a16:creationId xmlns:a16="http://schemas.microsoft.com/office/drawing/2014/main" id="{2F4EF9AE-5BF3-45C3-85ED-ADAD93C120C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38600" y="4267200"/>
            <a:ext cx="381000" cy="533400"/>
          </a:xfrm>
          <a:prstGeom prst="upDownArrow">
            <a:avLst>
              <a:gd name="adj1" fmla="val 46870"/>
              <a:gd name="adj2" fmla="val 2386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i="0">
              <a:latin typeface="Arial" panose="020B0604020202020204" pitchFamily="34" charset="0"/>
            </a:endParaRPr>
          </a:p>
        </p:txBody>
      </p:sp>
      <p:sp>
        <p:nvSpPr>
          <p:cNvPr id="21524" name="Text Box 20">
            <a:extLst>
              <a:ext uri="{FF2B5EF4-FFF2-40B4-BE49-F238E27FC236}">
                <a16:creationId xmlns:a16="http://schemas.microsoft.com/office/drawing/2014/main" id="{E3871F95-77D5-474C-A493-C2FA97432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2850" y="1828800"/>
            <a:ext cx="2089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b="1" i="0">
                <a:latin typeface="Arial" panose="020B0604020202020204" pitchFamily="34" charset="0"/>
              </a:rPr>
              <a:t>Arquitetura</a:t>
            </a:r>
            <a:br>
              <a:rPr lang="pt-BR" altLang="en-US" b="1" i="0">
                <a:latin typeface="Arial" panose="020B0604020202020204" pitchFamily="34" charset="0"/>
              </a:rPr>
            </a:br>
            <a:r>
              <a:rPr lang="pt-BR" altLang="en-US" b="1" i="0">
                <a:latin typeface="Arial" panose="020B0604020202020204" pitchFamily="34" charset="0"/>
              </a:rPr>
              <a:t>com processador</a:t>
            </a:r>
            <a:br>
              <a:rPr lang="pt-BR" altLang="en-US" b="1" i="0">
                <a:latin typeface="Arial" panose="020B0604020202020204" pitchFamily="34" charset="0"/>
              </a:rPr>
            </a:br>
            <a:r>
              <a:rPr lang="pt-BR" altLang="en-US" b="1" i="0">
                <a:latin typeface="Arial" panose="020B0604020202020204" pitchFamily="34" charset="0"/>
              </a:rPr>
              <a:t>gráfico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F84D46C-A405-40A1-AFCA-0E1F18DC9F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Processador (acelerador) gráfico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CD9984E-A0C9-4A90-9402-6AE9C407D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 dirty="0"/>
              <a:t>Hardware especializado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Uso de paralelismo para atingir alto desempenho</a:t>
            </a:r>
          </a:p>
          <a:p>
            <a:pPr>
              <a:lnSpc>
                <a:spcPct val="90000"/>
              </a:lnSpc>
            </a:pPr>
            <a:r>
              <a:rPr lang="pt-BR" altLang="en-US" sz="2100" dirty="0"/>
              <a:t>Alivia a CPU do sistema de algumas tarefas, incluindo: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Transformações </a:t>
            </a:r>
          </a:p>
          <a:p>
            <a:pPr lvl="2">
              <a:lnSpc>
                <a:spcPct val="90000"/>
              </a:lnSpc>
            </a:pPr>
            <a:r>
              <a:rPr lang="pt-BR" altLang="en-US" sz="1800" dirty="0"/>
              <a:t>Rotação, translação, escala, etc.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Recorte (clipping)</a:t>
            </a:r>
          </a:p>
          <a:p>
            <a:pPr lvl="2">
              <a:lnSpc>
                <a:spcPct val="90000"/>
              </a:lnSpc>
            </a:pPr>
            <a:r>
              <a:rPr lang="pt-BR" altLang="en-US" sz="1800" dirty="0"/>
              <a:t>Supressão de elementos fora da janela de visualização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Projeção (3D </a:t>
            </a:r>
            <a:r>
              <a:rPr lang="pt-BR" altLang="en-US" sz="2000" dirty="0">
                <a:sym typeface="Symbol" panose="05050102010706020507" pitchFamily="18" charset="2"/>
              </a:rPr>
              <a:t>2D)</a:t>
            </a:r>
            <a:endParaRPr lang="pt-BR" altLang="en-US" sz="2000" dirty="0"/>
          </a:p>
          <a:p>
            <a:pPr lvl="1">
              <a:lnSpc>
                <a:spcPct val="90000"/>
              </a:lnSpc>
            </a:pPr>
            <a:r>
              <a:rPr lang="pt-BR" altLang="en-US" sz="2000" dirty="0">
                <a:sym typeface="Symbol" panose="05050102010706020507" pitchFamily="18" charset="2"/>
              </a:rPr>
              <a:t>Mapeamento de texturas</a:t>
            </a:r>
            <a:endParaRPr lang="pt-BR" altLang="en-US" sz="2000" dirty="0"/>
          </a:p>
          <a:p>
            <a:pPr lvl="1">
              <a:lnSpc>
                <a:spcPct val="90000"/>
              </a:lnSpc>
            </a:pPr>
            <a:r>
              <a:rPr lang="pt-BR" altLang="en-US" sz="2000" dirty="0" err="1">
                <a:sym typeface="Symbol" panose="05050102010706020507" pitchFamily="18" charset="2"/>
              </a:rPr>
              <a:t>Rasterização</a:t>
            </a:r>
            <a:endParaRPr lang="pt-BR" altLang="en-US" sz="2000" dirty="0" err="1"/>
          </a:p>
          <a:p>
            <a:pPr lvl="1">
              <a:lnSpc>
                <a:spcPct val="90000"/>
              </a:lnSpc>
            </a:pPr>
            <a:r>
              <a:rPr lang="pt-BR" altLang="en-US" sz="2000" dirty="0">
                <a:sym typeface="Symbol" panose="05050102010706020507" pitchFamily="18" charset="2"/>
              </a:rPr>
              <a:t>Amostragem de curvas e superfícies paramétricas</a:t>
            </a:r>
            <a:endParaRPr lang="pt-BR" altLang="en-US" sz="2000" dirty="0"/>
          </a:p>
          <a:p>
            <a:pPr lvl="2">
              <a:lnSpc>
                <a:spcPct val="90000"/>
              </a:lnSpc>
            </a:pPr>
            <a:r>
              <a:rPr lang="pt-BR" altLang="en-US" sz="1800" dirty="0">
                <a:sym typeface="Symbol" panose="05050102010706020507" pitchFamily="18" charset="2"/>
              </a:rPr>
              <a:t>Geração de pontos a partir de formas polinomiais</a:t>
            </a:r>
            <a:endParaRPr lang="pt-BR" altLang="en-US" sz="1800" dirty="0"/>
          </a:p>
          <a:p>
            <a:pPr>
              <a:lnSpc>
                <a:spcPct val="90000"/>
              </a:lnSpc>
            </a:pPr>
            <a:r>
              <a:rPr lang="pt-BR" altLang="en-US" sz="2100" dirty="0"/>
              <a:t>Normalmente usa memória separada da do sistema</a:t>
            </a:r>
          </a:p>
          <a:p>
            <a:pPr lvl="1">
              <a:lnSpc>
                <a:spcPct val="90000"/>
              </a:lnSpc>
            </a:pPr>
            <a:r>
              <a:rPr lang="pt-BR" altLang="en-US" sz="2000" dirty="0"/>
              <a:t>Maior banda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345AA7F-D790-4884-87F6-EE0A8030A1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Programação Gráfica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6BA1A5E3-D01A-4999-870D-2A7441820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t-BR" altLang="en-US" sz="2600"/>
              <a:t>À primeira vista: basta desenhar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Uma subrotina para desenhar cada tipo de objeto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Mas ...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fazer interação?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estruturar a cena?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controlar os atributos dos objetos?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resolver problemas de visibilidade?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suportar diversos dispositivos gráficos?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Como fazer programas independentes dos sistemas operacionais?</a:t>
            </a:r>
          </a:p>
          <a:p>
            <a:pPr>
              <a:lnSpc>
                <a:spcPct val="80000"/>
              </a:lnSpc>
            </a:pPr>
            <a:r>
              <a:rPr lang="pt-BR" altLang="en-US" sz="2600"/>
              <a:t>Ferramentas: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APIs gráficas (ex.: OpenGL, PHIGS, Java3D) </a:t>
            </a:r>
          </a:p>
          <a:p>
            <a:pPr lvl="1">
              <a:lnSpc>
                <a:spcPct val="80000"/>
              </a:lnSpc>
            </a:pPr>
            <a:r>
              <a:rPr lang="pt-BR" altLang="en-US" sz="2400"/>
              <a:t>Camadas de interface com o S.O. / sistema de janelas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3AFEE82-B862-40FE-914F-6A3A0A012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Estrutura do Curso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59400D8-A037-4F87-842F-15C7D09C24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Ênfase na parte prática</a:t>
            </a:r>
          </a:p>
          <a:p>
            <a:r>
              <a:rPr lang="pt-BR" altLang="en-US"/>
              <a:t>Avaliação através de trabalhos de implementação</a:t>
            </a:r>
          </a:p>
          <a:p>
            <a:pPr lvl="1"/>
            <a:r>
              <a:rPr lang="pt-BR" altLang="en-US"/>
              <a:t>C / C++</a:t>
            </a:r>
          </a:p>
          <a:p>
            <a:pPr lvl="1"/>
            <a:r>
              <a:rPr lang="pt-BR" altLang="en-US"/>
              <a:t>OpenGL c/ GLUT</a:t>
            </a:r>
          </a:p>
          <a:p>
            <a:r>
              <a:rPr lang="pt-BR" altLang="en-US"/>
              <a:t>Grau (nota) baseado no êxito, na qualidade e na criatividade das soluções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6EA61E21-FE20-46D7-8C55-90745F58F1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Conteúdo do Curso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B5B847A8-7BA4-428F-8D60-FF4F7FB3FEE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Introdução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Gráficos vetoriais e matriciais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Dispositivos gráficos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Programação gráfica com OpenGL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Geometria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Câmeras e projeções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Modelagem geométrica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Cor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Iluminação local e global</a:t>
            </a: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9CF33D5C-9643-4B45-B3D6-1F35C3B72BE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200"/>
              <a:t>Colorização (</a:t>
            </a:r>
            <a:r>
              <a:rPr lang="pt-BR" altLang="en-US" sz="2200" i="1"/>
              <a:t>shading</a:t>
            </a:r>
            <a:r>
              <a:rPr lang="pt-BR" altLang="en-US" sz="2200"/>
              <a:t>)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Visibilidade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Recorte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Rasterização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Mapeamentos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Textura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Rugosidade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Ambiente</a:t>
            </a:r>
          </a:p>
          <a:p>
            <a:pPr>
              <a:lnSpc>
                <a:spcPct val="90000"/>
              </a:lnSpc>
            </a:pPr>
            <a:r>
              <a:rPr lang="pt-BR" altLang="en-US" sz="2200"/>
              <a:t>Técnicas sobre imagens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Dithering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Quantização de cores</a:t>
            </a:r>
          </a:p>
          <a:p>
            <a:pPr lvl="1">
              <a:lnSpc>
                <a:spcPct val="90000"/>
              </a:lnSpc>
            </a:pPr>
            <a:r>
              <a:rPr lang="pt-BR" altLang="en-US" sz="2000"/>
              <a:t>Codificação</a:t>
            </a:r>
          </a:p>
          <a:p>
            <a:pPr>
              <a:lnSpc>
                <a:spcPct val="90000"/>
              </a:lnSpc>
            </a:pPr>
            <a:endParaRPr lang="pt-BR" altLang="en-US"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34D66B1-815E-4C6A-B41F-E13B823BF5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Plataforma para desenvolvimento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7C55E3E-C8E9-4332-A215-1060D5A3E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/>
              <a:t>Ambiente Windows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Compiladores Cygwin ou Mingw32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Fonte deve ser compilável em Linux</a:t>
            </a:r>
          </a:p>
          <a:p>
            <a:pPr lvl="2">
              <a:lnSpc>
                <a:spcPct val="90000"/>
              </a:lnSpc>
            </a:pPr>
            <a:r>
              <a:rPr lang="pt-BR" altLang="en-US"/>
              <a:t>(Ferramentas proprietárias não são aceitáveis)</a:t>
            </a:r>
          </a:p>
          <a:p>
            <a:pPr>
              <a:lnSpc>
                <a:spcPct val="90000"/>
              </a:lnSpc>
            </a:pPr>
            <a:r>
              <a:rPr lang="pt-BR" altLang="en-US"/>
              <a:t>Ambiente Linux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gcc / g++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Mesa</a:t>
            </a:r>
          </a:p>
          <a:p>
            <a:pPr lvl="1">
              <a:lnSpc>
                <a:spcPct val="90000"/>
              </a:lnSpc>
            </a:pPr>
            <a:r>
              <a:rPr lang="pt-BR" altLang="en-US"/>
              <a:t>(ferramentas instaladas por default na maioria das distribuições)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49896B0-EE62-45CC-A503-7737A84AA2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Bibliografia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5237CC6-3405-4239-896C-13959A876D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en-US" sz="2100"/>
              <a:t>Computer Graphics - Principles and Practice</a:t>
            </a:r>
            <a:br>
              <a:rPr lang="pt-BR" altLang="en-US" sz="2100"/>
            </a:br>
            <a:r>
              <a:rPr lang="pt-BR" altLang="en-US" sz="2100"/>
              <a:t>Foley - van Dam - Feiner - Hughes</a:t>
            </a:r>
            <a:br>
              <a:rPr lang="pt-BR" altLang="en-US" sz="2100"/>
            </a:br>
            <a:r>
              <a:rPr lang="pt-BR" altLang="en-US" sz="2100"/>
              <a:t>2nd edition in C - Addison and Wesley</a:t>
            </a:r>
          </a:p>
          <a:p>
            <a:pPr>
              <a:lnSpc>
                <a:spcPct val="90000"/>
              </a:lnSpc>
            </a:pPr>
            <a:r>
              <a:rPr lang="pt-BR" altLang="en-US" sz="2100"/>
              <a:t>Notas do Curso ministrado na Universidade de Maryland pelo Prof. David Mount </a:t>
            </a:r>
          </a:p>
          <a:p>
            <a:pPr lvl="1">
              <a:lnSpc>
                <a:spcPct val="90000"/>
              </a:lnSpc>
            </a:pPr>
            <a:r>
              <a:rPr lang="pt-BR" altLang="en-US" sz="2000">
                <a:hlinkClick r:id="rId3"/>
              </a:rPr>
              <a:t>ftp://ftp.cs.umd.edu/pub/faculty/mount/427/427lects.ps.gz</a:t>
            </a:r>
            <a:endParaRPr lang="pt-BR" altLang="en-US" sz="2000"/>
          </a:p>
          <a:p>
            <a:pPr lvl="1">
              <a:lnSpc>
                <a:spcPct val="90000"/>
              </a:lnSpc>
            </a:pPr>
            <a:r>
              <a:rPr lang="pt-BR" altLang="en-US" sz="2000">
                <a:hlinkClick r:id="rId4"/>
              </a:rPr>
              <a:t>http://www.lcg.ufrj.br/~esperanc/CG/427lects.ps.gz</a:t>
            </a:r>
            <a:endParaRPr lang="pt-BR" altLang="en-US" sz="2000"/>
          </a:p>
          <a:p>
            <a:pPr>
              <a:lnSpc>
                <a:spcPct val="90000"/>
              </a:lnSpc>
            </a:pPr>
            <a:r>
              <a:rPr lang="pt-BR" altLang="en-US" sz="2100"/>
              <a:t>Apostila Prof. Paulo Roma</a:t>
            </a:r>
          </a:p>
          <a:p>
            <a:pPr lvl="1">
              <a:lnSpc>
                <a:spcPct val="90000"/>
              </a:lnSpc>
            </a:pPr>
            <a:r>
              <a:rPr lang="pt-BR" altLang="en-US" sz="2000">
                <a:hlinkClick r:id="rId5"/>
              </a:rPr>
              <a:t>http://www.lcg.ufrj.br/compgraf1/downloads/apostila.pdf</a:t>
            </a:r>
            <a:endParaRPr lang="pt-BR" altLang="en-US" sz="2000"/>
          </a:p>
          <a:p>
            <a:pPr lvl="1">
              <a:lnSpc>
                <a:spcPct val="90000"/>
              </a:lnSpc>
            </a:pPr>
            <a:r>
              <a:rPr lang="pt-BR" altLang="en-US" sz="2000">
                <a:hlinkClick r:id="rId6"/>
              </a:rPr>
              <a:t>http://www.lcg.ufrj.br/compgraf1/downloads/apostila.ps.gz</a:t>
            </a:r>
            <a:endParaRPr lang="pt-BR" altLang="en-US" sz="20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pt-BR" alt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CB82D6F-C1FE-4E65-8A31-083C142082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Bibliografia OpenGL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F5F620A-8B71-45E1-ADBD-039D304900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OpenGL® Programming Guide, 2nd Edition. Mason Woo, Jackie Neider, Tom Davis. Addison Wesley.</a:t>
            </a:r>
          </a:p>
          <a:p>
            <a:pPr lvl="1"/>
            <a:r>
              <a:rPr lang="pt-BR" altLang="en-US">
                <a:hlinkClick r:id="rId3"/>
              </a:rPr>
              <a:t>http://www.lcg.ufrj.br/redbook</a:t>
            </a:r>
            <a:endParaRPr lang="pt-BR" altLang="en-US"/>
          </a:p>
          <a:p>
            <a:r>
              <a:rPr lang="pt-BR" altLang="en-US"/>
              <a:t>Manual de referência online</a:t>
            </a:r>
          </a:p>
          <a:p>
            <a:pPr lvl="1"/>
            <a:r>
              <a:rPr lang="pt-BR" altLang="en-US">
                <a:hlinkClick r:id="rId4"/>
              </a:rPr>
              <a:t>http://www.lcg.ufrj.br/opengl</a:t>
            </a:r>
            <a:endParaRPr lang="pt-BR" altLang="en-US"/>
          </a:p>
          <a:p>
            <a:r>
              <a:rPr lang="pt-BR" altLang="en-US"/>
              <a:t>Sítio oficial do OpenGL</a:t>
            </a:r>
          </a:p>
          <a:p>
            <a:pPr lvl="1"/>
            <a:r>
              <a:rPr lang="pt-BR" altLang="en-US">
                <a:hlinkClick r:id="rId5"/>
              </a:rPr>
              <a:t>www.opengl.org</a:t>
            </a:r>
            <a:endParaRPr lang="pt-BR" altLang="en-US"/>
          </a:p>
          <a:p>
            <a:pPr>
              <a:buFontTx/>
              <a:buNone/>
            </a:pPr>
            <a:endParaRPr lang="pt-BR" altLang="en-US"/>
          </a:p>
          <a:p>
            <a:endParaRPr lang="pt-BR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B70152B1-56C9-489A-80DD-F11DD4459A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Computação Gráfica</a:t>
            </a:r>
          </a:p>
        </p:txBody>
      </p:sp>
      <p:sp>
        <p:nvSpPr>
          <p:cNvPr id="8197" name="AutoShape 5">
            <a:extLst>
              <a:ext uri="{FF2B5EF4-FFF2-40B4-BE49-F238E27FC236}">
                <a16:creationId xmlns:a16="http://schemas.microsoft.com/office/drawing/2014/main" id="{8CE8A8E5-E53E-4119-91BD-78F41411F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22675"/>
            <a:ext cx="2362200" cy="228600"/>
          </a:xfrm>
          <a:prstGeom prst="rightArrow">
            <a:avLst>
              <a:gd name="adj1" fmla="val 50000"/>
              <a:gd name="adj2" fmla="val 258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AutoShape 6">
            <a:extLst>
              <a:ext uri="{FF2B5EF4-FFF2-40B4-BE49-F238E27FC236}">
                <a16:creationId xmlns:a16="http://schemas.microsoft.com/office/drawing/2014/main" id="{45732AF1-02FE-4AF3-A20D-6300C796F982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971800" y="2708275"/>
            <a:ext cx="2362200" cy="228600"/>
          </a:xfrm>
          <a:prstGeom prst="rightArrow">
            <a:avLst>
              <a:gd name="adj1" fmla="val 50000"/>
              <a:gd name="adj2" fmla="val 258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0">
            <a:extLst>
              <a:ext uri="{FF2B5EF4-FFF2-40B4-BE49-F238E27FC236}">
                <a16:creationId xmlns:a16="http://schemas.microsoft.com/office/drawing/2014/main" id="{1BD26222-916D-4CF3-84B3-63D674B902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537075"/>
            <a:ext cx="1295400" cy="685800"/>
          </a:xfrm>
          <a:prstGeom prst="curvedUp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AutoShape 11">
            <a:extLst>
              <a:ext uri="{FF2B5EF4-FFF2-40B4-BE49-F238E27FC236}">
                <a16:creationId xmlns:a16="http://schemas.microsoft.com/office/drawing/2014/main" id="{88F52435-045A-4CCB-9039-175ACB918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37075"/>
            <a:ext cx="1295400" cy="685800"/>
          </a:xfrm>
          <a:prstGeom prst="curvedUp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6F5AB85C-2EF5-4D69-B75D-F556B69C7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5416550"/>
            <a:ext cx="14684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altLang="en-US" sz="2000" i="0">
                <a:latin typeface="Tahoma" panose="020B0604030504040204" pitchFamily="34" charset="0"/>
              </a:rPr>
              <a:t>Modelagem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F8550ED9-A4E0-4E86-A110-8BE26F399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3263" y="5416550"/>
            <a:ext cx="18748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i="0">
                <a:latin typeface="Tahoma" panose="020B0604030504040204" pitchFamily="34" charset="0"/>
              </a:rPr>
              <a:t>Processamento</a:t>
            </a:r>
            <a:br>
              <a:rPr lang="en-US" altLang="en-US" sz="2000" i="0">
                <a:latin typeface="Tahoma" panose="020B0604030504040204" pitchFamily="34" charset="0"/>
              </a:rPr>
            </a:br>
            <a:r>
              <a:rPr lang="en-US" altLang="en-US" sz="2000" i="0">
                <a:latin typeface="Tahoma" panose="020B0604030504040204" pitchFamily="34" charset="0"/>
              </a:rPr>
              <a:t>de Imagens</a:t>
            </a:r>
          </a:p>
        </p:txBody>
      </p:sp>
      <p:sp>
        <p:nvSpPr>
          <p:cNvPr id="8208" name="Rectangle 16">
            <a:extLst>
              <a:ext uri="{FF2B5EF4-FFF2-40B4-BE49-F238E27FC236}">
                <a16:creationId xmlns:a16="http://schemas.microsoft.com/office/drawing/2014/main" id="{798A2B5F-D2CB-4C88-BAF3-C0FD0AFA4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57400"/>
            <a:ext cx="2057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sz="2000" i="0">
                <a:latin typeface="Tahoma" panose="020B0604030504040204" pitchFamily="34" charset="0"/>
              </a:rPr>
              <a:t>Modelos</a:t>
            </a:r>
            <a:br>
              <a:rPr lang="pt-BR" altLang="en-US" sz="2000" i="0">
                <a:latin typeface="Tahoma" panose="020B0604030504040204" pitchFamily="34" charset="0"/>
              </a:rPr>
            </a:br>
            <a:r>
              <a:rPr lang="pt-BR" altLang="en-US" sz="2000" i="0">
                <a:latin typeface="Tahoma" panose="020B0604030504040204" pitchFamily="34" charset="0"/>
              </a:rPr>
              <a:t>Matemáticos</a:t>
            </a:r>
          </a:p>
        </p:txBody>
      </p:sp>
      <p:sp>
        <p:nvSpPr>
          <p:cNvPr id="8209" name="Rectangle 17">
            <a:extLst>
              <a:ext uri="{FF2B5EF4-FFF2-40B4-BE49-F238E27FC236}">
                <a16:creationId xmlns:a16="http://schemas.microsoft.com/office/drawing/2014/main" id="{0BEB0DFF-8807-4B4A-9C4B-AEF6A7557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057400"/>
            <a:ext cx="20574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pt-BR" altLang="en-US" sz="2000" i="0">
                <a:latin typeface="Tahoma" panose="020B0604030504040204" pitchFamily="34" charset="0"/>
              </a:rPr>
              <a:t>Imagens</a:t>
            </a:r>
          </a:p>
        </p:txBody>
      </p:sp>
      <p:sp>
        <p:nvSpPr>
          <p:cNvPr id="8210" name="Text Box 18">
            <a:extLst>
              <a:ext uri="{FF2B5EF4-FFF2-40B4-BE49-F238E27FC236}">
                <a16:creationId xmlns:a16="http://schemas.microsoft.com/office/drawing/2014/main" id="{351C9B0F-F83B-4E75-8E4C-38DE4EE3A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7838" y="1722438"/>
            <a:ext cx="24177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000" i="0">
                <a:latin typeface="Tahoma" panose="020B0604030504040204" pitchFamily="34" charset="0"/>
              </a:rPr>
              <a:t>Análise</a:t>
            </a:r>
            <a:br>
              <a:rPr lang="pt-BR" altLang="en-US" sz="2000" i="0">
                <a:latin typeface="Tahoma" panose="020B0604030504040204" pitchFamily="34" charset="0"/>
              </a:rPr>
            </a:br>
            <a:r>
              <a:rPr lang="pt-BR" altLang="en-US" sz="2000" i="0">
                <a:latin typeface="Tahoma" panose="020B0604030504040204" pitchFamily="34" charset="0"/>
              </a:rPr>
              <a:t>(reconhecimento de</a:t>
            </a:r>
            <a:br>
              <a:rPr lang="pt-BR" altLang="en-US" sz="2000" i="0">
                <a:latin typeface="Tahoma" panose="020B0604030504040204" pitchFamily="34" charset="0"/>
              </a:rPr>
            </a:br>
            <a:r>
              <a:rPr lang="pt-BR" altLang="en-US" sz="2000" i="0">
                <a:latin typeface="Tahoma" panose="020B0604030504040204" pitchFamily="34" charset="0"/>
              </a:rPr>
              <a:t>padrões)</a:t>
            </a:r>
          </a:p>
        </p:txBody>
      </p:sp>
      <p:sp>
        <p:nvSpPr>
          <p:cNvPr id="8211" name="Text Box 19">
            <a:extLst>
              <a:ext uri="{FF2B5EF4-FFF2-40B4-BE49-F238E27FC236}">
                <a16:creationId xmlns:a16="http://schemas.microsoft.com/office/drawing/2014/main" id="{A5E5C4FB-48DE-487B-B201-63358731D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025" y="3932238"/>
            <a:ext cx="14493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en-US" sz="2000" i="0">
                <a:latin typeface="Tahoma" panose="020B0604030504040204" pitchFamily="34" charset="0"/>
              </a:rPr>
              <a:t>Síntese</a:t>
            </a:r>
            <a:br>
              <a:rPr lang="pt-BR" altLang="en-US" sz="2000" i="0">
                <a:latin typeface="Tahoma" panose="020B0604030504040204" pitchFamily="34" charset="0"/>
              </a:rPr>
            </a:br>
            <a:r>
              <a:rPr lang="pt-BR" altLang="en-US" sz="2000" i="0">
                <a:latin typeface="Tahoma" panose="020B0604030504040204" pitchFamily="34" charset="0"/>
              </a:rPr>
              <a:t>(</a:t>
            </a:r>
            <a:r>
              <a:rPr lang="pt-BR" altLang="en-US" sz="2000">
                <a:latin typeface="Tahoma" panose="020B0604030504040204" pitchFamily="34" charset="0"/>
              </a:rPr>
              <a:t>rendering</a:t>
            </a:r>
            <a:r>
              <a:rPr lang="pt-BR" altLang="en-US" sz="2000" i="0">
                <a:latin typeface="Tahoma" panose="020B060403050404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01CD22-BAFE-4724-AFD5-7E26610C1D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Disciplinas relacionadas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394463D-6A0B-4214-9C9A-C329BDCE31F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pt-BR" altLang="en-US" sz="2600"/>
              <a:t>Computação </a:t>
            </a:r>
          </a:p>
          <a:p>
            <a:pPr lvl="1"/>
            <a:r>
              <a:rPr lang="pt-BR" altLang="en-US" sz="2400"/>
              <a:t>Algoritmos</a:t>
            </a:r>
          </a:p>
          <a:p>
            <a:pPr lvl="1"/>
            <a:r>
              <a:rPr lang="pt-BR" altLang="en-US" sz="2400"/>
              <a:t>Estruturas de Dados</a:t>
            </a:r>
          </a:p>
          <a:p>
            <a:pPr lvl="1"/>
            <a:r>
              <a:rPr lang="pt-BR" altLang="en-US" sz="2400"/>
              <a:t>Métodos Numéricos</a:t>
            </a:r>
          </a:p>
          <a:p>
            <a:r>
              <a:rPr lang="pt-BR" altLang="en-US" sz="2600"/>
              <a:t>Matemática </a:t>
            </a:r>
          </a:p>
          <a:p>
            <a:pPr lvl="1"/>
            <a:r>
              <a:rPr lang="pt-BR" altLang="en-US" sz="2400"/>
              <a:t>Geometria, </a:t>
            </a:r>
          </a:p>
          <a:p>
            <a:pPr lvl="1"/>
            <a:r>
              <a:rPr lang="pt-BR" altLang="en-US" sz="2400"/>
              <a:t>Álgebra Linear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16EE154F-0C1B-4FF6-AAC1-7373C2695F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altLang="en-US" sz="2600"/>
              <a:t>Física </a:t>
            </a:r>
          </a:p>
          <a:p>
            <a:pPr lvl="1"/>
            <a:r>
              <a:rPr lang="pt-BR" altLang="en-US" sz="2400"/>
              <a:t>Ótica</a:t>
            </a:r>
          </a:p>
          <a:p>
            <a:pPr lvl="1"/>
            <a:r>
              <a:rPr lang="pt-BR" altLang="en-US" sz="2400"/>
              <a:t>Mecânica </a:t>
            </a:r>
          </a:p>
          <a:p>
            <a:r>
              <a:rPr lang="pt-BR" altLang="en-US" sz="2600"/>
              <a:t>Psicologia </a:t>
            </a:r>
          </a:p>
          <a:p>
            <a:pPr lvl="1"/>
            <a:r>
              <a:rPr lang="pt-BR" altLang="en-US" sz="2400"/>
              <a:t>Percepção</a:t>
            </a:r>
          </a:p>
          <a:p>
            <a:r>
              <a:rPr lang="pt-BR" altLang="en-US" sz="2600"/>
              <a:t>Artes</a:t>
            </a:r>
          </a:p>
          <a:p>
            <a:endParaRPr lang="pt-BR" altLang="en-US"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2BD354E-2001-458E-AB55-891F04BF89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Aplicações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DFC66C4-BED3-4DD0-A5A2-22545AFDF0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en-US"/>
              <a:t>Desenho Assistido por Computador (CAD)</a:t>
            </a:r>
          </a:p>
          <a:p>
            <a:r>
              <a:rPr lang="pt-BR" altLang="en-US"/>
              <a:t>Desenho Geométrico Assistido por Computador (CAGD)</a:t>
            </a:r>
          </a:p>
          <a:p>
            <a:r>
              <a:rPr lang="pt-BR" altLang="en-US"/>
              <a:t>Sistemas de Informações Geográficas (GIS)</a:t>
            </a:r>
          </a:p>
          <a:p>
            <a:r>
              <a:rPr lang="pt-BR" altLang="en-US"/>
              <a:t>Visualização Científica</a:t>
            </a:r>
          </a:p>
          <a:p>
            <a:r>
              <a:rPr lang="pt-BR" altLang="en-US"/>
              <a:t>Visualização Médica</a:t>
            </a:r>
          </a:p>
          <a:p>
            <a:r>
              <a:rPr lang="pt-BR" altLang="en-US"/>
              <a:t>Educação</a:t>
            </a:r>
          </a:p>
          <a:p>
            <a:r>
              <a:rPr lang="pt-BR" altLang="en-US"/>
              <a:t>Entretenimento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729</Words>
  <Application>Microsoft Office PowerPoint</Application>
  <PresentationFormat>On-screen Show (4:3)</PresentationFormat>
  <Paragraphs>203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Design padrão</vt:lpstr>
      <vt:lpstr>Introdução à Computação Gráfica</vt:lpstr>
      <vt:lpstr>Estrutura do Curso</vt:lpstr>
      <vt:lpstr>Conteúdo do Curso</vt:lpstr>
      <vt:lpstr>Plataforma para desenvolvimento</vt:lpstr>
      <vt:lpstr>Bibliografia</vt:lpstr>
      <vt:lpstr>Bibliografia OpenGL</vt:lpstr>
      <vt:lpstr>Computação Gráfica</vt:lpstr>
      <vt:lpstr>Disciplinas relacionadas</vt:lpstr>
      <vt:lpstr>Aplicações</vt:lpstr>
      <vt:lpstr>Representações Gráficas</vt:lpstr>
      <vt:lpstr>Representações Vetoriais</vt:lpstr>
      <vt:lpstr>Representações Matriciais</vt:lpstr>
      <vt:lpstr>Conversão entre representações</vt:lpstr>
      <vt:lpstr>Dispositivos Gráficos</vt:lpstr>
      <vt:lpstr>Displays</vt:lpstr>
      <vt:lpstr>Arquitetura de Sistemas Gráficos</vt:lpstr>
      <vt:lpstr>Arquitetura de Sistemas Gráficos</vt:lpstr>
      <vt:lpstr>Processador (acelerador) gráfico</vt:lpstr>
      <vt:lpstr>Programação Gráfica</vt:lpstr>
    </vt:vector>
  </TitlesOfParts>
  <Company>UFRJ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à Computação Gráfica</dc:title>
  <dc:creator>Coppe/Sistemas</dc:creator>
  <cp:lastModifiedBy>cancer</cp:lastModifiedBy>
  <cp:revision>48</cp:revision>
  <dcterms:created xsi:type="dcterms:W3CDTF">2002-04-02T20:11:36Z</dcterms:created>
  <dcterms:modified xsi:type="dcterms:W3CDTF">2019-10-20T19:30:31Z</dcterms:modified>
</cp:coreProperties>
</file>