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Book Antiqua"/>
        <a:ea typeface="Book Antiqua"/>
        <a:cs typeface="Book Antiqua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ok Antiqua"/>
          <a:ea typeface="Book Antiqua"/>
          <a:cs typeface="Book Antiqu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None/>
            </a:lvl1pPr>
            <a:lvl2pPr marL="0" indent="457200" algn="ctr">
              <a:lnSpc>
                <a:spcPct val="100000"/>
              </a:lnSpc>
              <a:buSzTx/>
              <a:buNone/>
            </a:lvl2pPr>
            <a:lvl3pPr marL="0" indent="914400" algn="ctr">
              <a:lnSpc>
                <a:spcPct val="100000"/>
              </a:lnSpc>
              <a:buSzTx/>
              <a:buNone/>
            </a:lvl3pPr>
            <a:lvl4pPr marL="0" indent="1371600" algn="ctr">
              <a:lnSpc>
                <a:spcPct val="100000"/>
              </a:lnSpc>
              <a:buSzTx/>
              <a:buNone/>
            </a:lvl4pPr>
            <a:lvl5pPr marL="0" indent="1828800" algn="ctr">
              <a:lnSpc>
                <a:spcPct val="100000"/>
              </a:lnSpc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solidFill>
            <a:srgbClr val="000000"/>
          </a:solidFill>
          <a:effectLst>
            <a:outerShdw sx="100000" sy="100000" kx="0" ky="0" algn="b" rotWithShape="0" blurRad="12700" dist="25400" dir="2700000">
              <a:srgbClr val="DDDDDD"/>
            </a:outerShdw>
          </a:effectLst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947057" marR="0" indent="-489857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1200150" marR="0" indent="-28575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1714500" marR="0" indent="-3429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2209800" marR="0" indent="-3810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2667000" marR="0" indent="-3810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3124200" marR="0" indent="-3810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3581400" marR="0" indent="-3810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4038600" marR="0" indent="-381000" algn="l" defTabSz="914400" rtl="0" latinLnBrk="0">
        <a:lnSpc>
          <a:spcPct val="12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000" u="none">
          <a:solidFill>
            <a:srgbClr val="000000"/>
          </a:solidFill>
          <a:uFillTx/>
          <a:latin typeface="Book Antiqua"/>
          <a:ea typeface="Book Antiqua"/>
          <a:cs typeface="Book Antiqua"/>
          <a:sym typeface="Book Antiqu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Mapeamento  Window-Viewport"/>
          <p:cNvSpPr txBox="1"/>
          <p:nvPr>
            <p:ph type="ctrTitle"/>
          </p:nvPr>
        </p:nvSpPr>
        <p:spPr>
          <a:xfrm>
            <a:off x="457200" y="2209800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Mapeamento </a:t>
            </a:r>
            <a:br/>
            <a:r>
              <a:t>Window-Viewport</a:t>
            </a:r>
          </a:p>
        </p:txBody>
      </p:sp>
      <p:sp>
        <p:nvSpPr>
          <p:cNvPr id="59" name="Claudio Esperança…"/>
          <p:cNvSpPr txBox="1"/>
          <p:nvPr>
            <p:ph type="subTitle" sz="quarter" idx="1"/>
          </p:nvPr>
        </p:nvSpPr>
        <p:spPr>
          <a:xfrm>
            <a:off x="1295400" y="4648200"/>
            <a:ext cx="6400800" cy="1752600"/>
          </a:xfrm>
          <a:prstGeom prst="rect">
            <a:avLst/>
          </a:prstGeom>
        </p:spPr>
        <p:txBody>
          <a:bodyPr/>
          <a:lstStyle/>
          <a:p>
            <a:pPr algn="r"/>
            <a:r>
              <a:t>Claudio Esperança</a:t>
            </a:r>
          </a:p>
          <a:p>
            <a:pPr algn="r"/>
            <a:r>
              <a:t>Paulo Roma Cavalcanti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9" grpId="2"/>
      <p:bldP build="whole" bldLvl="1" animBg="1" rev="0" advAuto="0" spid="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agem 1024 x 768 (4:3)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Imagem 1024 x 768 (4:3)</a:t>
            </a:r>
          </a:p>
        </p:txBody>
      </p:sp>
      <p:pic>
        <p:nvPicPr>
          <p:cNvPr id="89" name="bg5_1024.jpeg" descr="bg5_102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828800"/>
            <a:ext cx="6034088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Mesma Imagem 1024 x 614 (10:6)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Mesma Imagem 1024 x 614 (10:6)</a:t>
            </a:r>
          </a:p>
        </p:txBody>
      </p:sp>
      <p:pic>
        <p:nvPicPr>
          <p:cNvPr id="92" name="bg5_1024-10x6.jpeg" descr="bg5_1024-10x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6925" y="1600200"/>
            <a:ext cx="7548563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Desentrelaçamen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Desentrelaçamento</a:t>
            </a:r>
          </a:p>
        </p:txBody>
      </p:sp>
      <p:pic>
        <p:nvPicPr>
          <p:cNvPr id="95" name="Weaving.jpeg" descr="Weavin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2209800"/>
            <a:ext cx="43434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Blending.jpeg" descr="Blending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2209800"/>
            <a:ext cx="4343400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V 4:3 e 16:9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TV 4:3 e 16:9</a:t>
            </a:r>
          </a:p>
        </p:txBody>
      </p:sp>
      <p:pic>
        <p:nvPicPr>
          <p:cNvPr id="99" name="sonytvold.jpeg" descr="sonytvol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2663825"/>
            <a:ext cx="3810000" cy="341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sonytv.jpeg" descr="sonytv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5400" y="2438400"/>
            <a:ext cx="3481388" cy="3671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ransformações Afi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Transformações Afim</a:t>
            </a:r>
          </a:p>
        </p:txBody>
      </p:sp>
      <p:sp>
        <p:nvSpPr>
          <p:cNvPr id="103" name="Transformações Afim = transformações lineares + translaçõ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Transformações Afim = transformações lineares + translações</a:t>
            </a:r>
          </a:p>
          <a:p>
            <a:pPr lvl="1"/>
            <a:r>
              <a:t>Qualquer transformação linear fica determinada pelo efeito causado nos vetores da base de um espaço vetorial.</a:t>
            </a:r>
          </a:p>
          <a:p>
            <a:pPr lvl="2"/>
            <a:r>
              <a:t>são necessários apenas 3 pontos não colineares em 2D.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Mapeamento RPQ para unitári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Mapeamento RPQ para unitário</a:t>
            </a:r>
          </a:p>
        </p:txBody>
      </p:sp>
      <p:sp>
        <p:nvSpPr>
          <p:cNvPr id="106" name="Logo, sabendo-se que o mapeamento do triângulo unitário (0,0), (1,0), (0,1) no triângulo RPQ é dada pela matrix de transformação homogênea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Logo, sabendo-se que o mapeamento do triângulo unitário (0,0), (1,0), (0,1) no triângulo RPQ é dada pela matrix de transformação homogênea:</a:t>
            </a:r>
          </a:p>
          <a:p>
            <a:pPr lvl="5" marL="0" indent="114300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e>
                          <m:e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Mapeamento RPQ to R’P’Q'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Mapeamento RPQ to R’P’Q'</a:t>
            </a:r>
          </a:p>
        </p:txBody>
      </p:sp>
      <p:sp>
        <p:nvSpPr>
          <p:cNvPr id="109" name="e, usando-se o triângulo unitário como ponte, o mapeamento do triângulo RPQ, no frame A, sobre o triângulo R’P’Q’, no frame B, é dado pela matrix:"/>
          <p:cNvSpPr txBox="1"/>
          <p:nvPr>
            <p:ph type="body" idx="1"/>
          </p:nvPr>
        </p:nvSpPr>
        <p:spPr>
          <a:xfrm>
            <a:off x="457200" y="1600200"/>
            <a:ext cx="8229600" cy="4476999"/>
          </a:xfrm>
          <a:prstGeom prst="rect">
            <a:avLst/>
          </a:prstGeom>
        </p:spPr>
        <p:txBody>
          <a:bodyPr/>
          <a:lstStyle/>
          <a:p>
            <a:pPr lvl="1"/>
            <a:r>
              <a:t>e, usando-se o triângulo unitário como ponte, o mapeamento do triângulo RPQ, no frame A, sobre o triângulo R’P’Q’, no frame B, é dado pela matrix: </a:t>
            </a:r>
          </a:p>
          <a:p>
            <a:pPr lvl="5" marL="0" indent="1143000">
              <a:buSzTx/>
              <a:buNone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</m:sSub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m>
                        <m:m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baseJc m:val="center"/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</m:mPr>
                        <m:mr>
                          <m:e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Sup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sub>
                              <m:sup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2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mr>
                        <m:mr>
                          <m:e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xmlns:a="http://schemas.openxmlformats.org/drawingml/2006/main" sz="32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Mapeamento para view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Mapeamento para viewport</a:t>
            </a:r>
          </a:p>
        </p:txBody>
      </p:sp>
      <p:sp>
        <p:nvSpPr>
          <p:cNvPr id="112" name="Em particular, para mapear o retângulo alinhado com os eixos coordenados, com diagonal  , basta fazer o terceiro ponto s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Em particular, para mapear o retângulo alinhado com os eixos coordenados, com diagonal </a:t>
            </a:r>
            <a14:m>
              <m:oMath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basta fazer o terceiro ponto ser: </a:t>
            </a:r>
            <a14:m>
              <m:oMath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Facilmente implementável com Numpy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io - Calgary via New Yor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Rio - Calgary via New York</a:t>
            </a:r>
          </a:p>
        </p:txBody>
      </p:sp>
      <p:pic>
        <p:nvPicPr>
          <p:cNvPr id="115" name="Calgary.png" descr="Calga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133" y="1765573"/>
            <a:ext cx="7287734" cy="3988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roblema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r>
              <a:t>Problema</a:t>
            </a:r>
          </a:p>
        </p:txBody>
      </p:sp>
      <p:sp>
        <p:nvSpPr>
          <p:cNvPr id="62" name="Cena é 3D, mas eventualmente será projetada para 2D.…"/>
          <p:cNvSpPr txBox="1"/>
          <p:nvPr>
            <p:ph type="body" idx="1"/>
          </p:nvPr>
        </p:nvSpPr>
        <p:spPr>
          <a:xfrm>
            <a:off x="536897" y="1574800"/>
            <a:ext cx="8070206" cy="4525963"/>
          </a:xfrm>
          <a:prstGeom prst="rect">
            <a:avLst/>
          </a:prstGeom>
        </p:spPr>
        <p:txBody>
          <a:bodyPr/>
          <a:lstStyle/>
          <a:p>
            <a:pPr marL="339471" indent="-339471" defTabSz="905255">
              <a:spcBef>
                <a:spcPts val="400"/>
              </a:spcBef>
              <a:defRPr sz="2970"/>
            </a:pPr>
            <a:r>
              <a:t>Cena é 3D, mas eventualmente será projetada para 2D.</a:t>
            </a:r>
          </a:p>
          <a:p>
            <a:pPr marL="339471" indent="-339471" defTabSz="905255">
              <a:spcBef>
                <a:spcPts val="400"/>
              </a:spcBef>
              <a:defRPr sz="2970"/>
            </a:pPr>
            <a:r>
              <a:t>Cena 2D está num plano infinito, mas o dispositivo possui uma área visível retangular finita. </a:t>
            </a:r>
          </a:p>
          <a:p>
            <a:pPr marL="339471" indent="-339471" defTabSz="905255">
              <a:spcBef>
                <a:spcPts val="400"/>
              </a:spcBef>
              <a:defRPr sz="2970"/>
            </a:pPr>
            <a:r>
              <a:t>O que fazer?</a:t>
            </a:r>
          </a:p>
          <a:p>
            <a:pPr marL="339470" indent="-339470" defTabSz="905255">
              <a:spcBef>
                <a:spcPts val="400"/>
              </a:spcBef>
              <a:buSzTx/>
              <a:buNone/>
              <a:defRPr sz="2970"/>
            </a:pPr>
            <a:r>
              <a:t>	Resposta: mapear uma região retangular da cena 2D para o dispositivo.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Definiçõ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Definições</a:t>
            </a:r>
          </a:p>
        </p:txBody>
      </p:sp>
      <p:sp>
        <p:nvSpPr>
          <p:cNvPr id="65" name="Window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</a:pPr>
            <a:r>
              <a:t>Window:</a:t>
            </a:r>
          </a:p>
          <a:p>
            <a:pPr lvl="1" marL="742950" indent="-285750">
              <a:spcBef>
                <a:spcPts val="0"/>
              </a:spcBef>
            </a:pPr>
            <a:r>
              <a:t>Região retangular de interesse na cena. </a:t>
            </a:r>
          </a:p>
          <a:p>
            <a:pPr>
              <a:spcBef>
                <a:spcPts val="500"/>
              </a:spcBef>
            </a:pPr>
            <a:r>
              <a:t>Viewport:</a:t>
            </a:r>
          </a:p>
          <a:p>
            <a:pPr lvl="1" marL="742950" indent="-285750">
              <a:spcBef>
                <a:spcPts val="0"/>
              </a:spcBef>
            </a:pPr>
            <a:r>
              <a:t> Região retangular no dispositivo.</a:t>
            </a:r>
          </a:p>
          <a:p>
            <a:pPr>
              <a:spcBef>
                <a:spcPts val="500"/>
              </a:spcBef>
            </a:pPr>
            <a:r>
              <a:t>Normalmente, ambos os retângulos estão alinhados com o sistema de coordenadas.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Window - Viewpor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Window - Viewport</a:t>
            </a:r>
          </a:p>
        </p:txBody>
      </p:sp>
      <p:pic>
        <p:nvPicPr>
          <p:cNvPr id="68" name="img5.png" descr="img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057400"/>
            <a:ext cx="7620000" cy="4035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temática – Regra de três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Matemática – Regra de três</a:t>
            </a:r>
          </a:p>
        </p:txBody>
      </p:sp>
      <p:sp>
        <p:nvSpPr>
          <p:cNvPr id="71" name="Ponto (xw,yw) da Window mapeia sobre um ponto (xv,yv) da Viewport.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spcBef>
                <a:spcPts val="500"/>
              </a:spcBef>
              <a:defRPr sz="2444"/>
            </a:pPr>
            <a:r>
              <a:t>Ponto (x</a:t>
            </a:r>
            <a:r>
              <a:rPr baseline="-26212"/>
              <a:t>w</a:t>
            </a:r>
            <a:r>
              <a:t>,y</a:t>
            </a:r>
            <a:r>
              <a:rPr baseline="-26212"/>
              <a:t>w</a:t>
            </a:r>
            <a:r>
              <a:t>) da Window mapeia sobre um ponto (x</a:t>
            </a:r>
            <a:r>
              <a:rPr baseline="-26212"/>
              <a:t>v</a:t>
            </a:r>
            <a:r>
              <a:t>,y</a:t>
            </a:r>
            <a:r>
              <a:rPr baseline="-26212"/>
              <a:t>v</a:t>
            </a:r>
            <a:r>
              <a:t>) da Viewport.</a:t>
            </a:r>
          </a:p>
          <a:p>
            <a:pPr marL="322325" indent="-322325" defTabSz="859536">
              <a:spcBef>
                <a:spcPts val="500"/>
              </a:spcBef>
              <a:defRPr sz="2444"/>
            </a:pPr>
          </a:p>
          <a:p>
            <a:pPr marL="322325" indent="-322325" defTabSz="859536">
              <a:spcBef>
                <a:spcPts val="500"/>
              </a:spcBef>
              <a:defRPr sz="2444"/>
            </a:pPr>
            <a:r>
              <a:t>Window tem cantos (x</a:t>
            </a:r>
            <a:r>
              <a:rPr baseline="-26212"/>
              <a:t>wl</a:t>
            </a:r>
            <a:r>
              <a:t>,y</a:t>
            </a:r>
            <a:r>
              <a:rPr baseline="-26212"/>
              <a:t>wb</a:t>
            </a:r>
            <a:r>
              <a:t>) e (x</a:t>
            </a:r>
            <a:r>
              <a:rPr baseline="-26212"/>
              <a:t>wr</a:t>
            </a:r>
            <a:r>
              <a:t>,y</a:t>
            </a:r>
            <a:r>
              <a:rPr baseline="-26212"/>
              <a:t>wt</a:t>
            </a:r>
            <a:r>
              <a:t>).</a:t>
            </a:r>
          </a:p>
          <a:p>
            <a:pPr marL="322325" indent="-322325" defTabSz="859536">
              <a:spcBef>
                <a:spcPts val="500"/>
              </a:spcBef>
              <a:defRPr sz="2444"/>
            </a:pPr>
            <a:r>
              <a:t>Viewport tem cantos (x</a:t>
            </a:r>
            <a:r>
              <a:rPr baseline="-26212"/>
              <a:t>vl</a:t>
            </a:r>
            <a:r>
              <a:t>,y</a:t>
            </a:r>
            <a:r>
              <a:rPr baseline="-26212"/>
              <a:t>vb</a:t>
            </a:r>
            <a:r>
              <a:t>) e (x</a:t>
            </a:r>
            <a:r>
              <a:rPr baseline="-26212"/>
              <a:t>vr</a:t>
            </a:r>
            <a:r>
              <a:t>,y</a:t>
            </a:r>
            <a:r>
              <a:rPr baseline="-26212"/>
              <a:t>vt</a:t>
            </a:r>
            <a:r>
              <a:t>).</a:t>
            </a:r>
          </a:p>
          <a:p>
            <a:pPr marL="322325" indent="-322325" defTabSz="859536">
              <a:spcBef>
                <a:spcPts val="500"/>
              </a:spcBef>
              <a:defRPr sz="2444"/>
            </a:pPr>
          </a:p>
          <a:p>
            <a:pPr marL="322325" indent="-322325" defTabSz="859536">
              <a:spcBef>
                <a:spcPts val="500"/>
              </a:spcBef>
              <a:defRPr sz="2444"/>
            </a:pPr>
            <a:r>
              <a:t>Comprimento e altura da Window são L</a:t>
            </a:r>
            <a:r>
              <a:rPr baseline="-26212"/>
              <a:t>w</a:t>
            </a:r>
            <a:r>
              <a:t> e H</a:t>
            </a:r>
            <a:r>
              <a:rPr baseline="-26212"/>
              <a:t>w</a:t>
            </a:r>
            <a:r>
              <a:t>.</a:t>
            </a:r>
          </a:p>
          <a:p>
            <a:pPr marL="322325" indent="-322325" defTabSz="859536">
              <a:spcBef>
                <a:spcPts val="500"/>
              </a:spcBef>
              <a:defRPr sz="2444"/>
            </a:pPr>
            <a:r>
              <a:t>Comprimento e altura da Viewport são L</a:t>
            </a:r>
            <a:r>
              <a:rPr baseline="-26212"/>
              <a:t>v</a:t>
            </a:r>
            <a:r>
              <a:t> e H</a:t>
            </a:r>
            <a:r>
              <a:rPr baseline="-26212"/>
              <a:t>v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Manter a Proporçã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Manter a Proporção</a:t>
            </a:r>
          </a:p>
        </p:txBody>
      </p:sp>
      <p:sp>
        <p:nvSpPr>
          <p:cNvPr id="74" name="Mapeie cada coordenada de acordo com:"/>
          <p:cNvSpPr txBox="1"/>
          <p:nvPr>
            <p:ph type="body" sz="quarter" idx="1"/>
          </p:nvPr>
        </p:nvSpPr>
        <p:spPr>
          <a:xfrm>
            <a:off x="381000" y="2362200"/>
            <a:ext cx="8077200" cy="914400"/>
          </a:xfrm>
          <a:prstGeom prst="rect">
            <a:avLst/>
          </a:prstGeom>
        </p:spPr>
        <p:txBody>
          <a:bodyPr/>
          <a:lstStyle>
            <a:lvl1pPr marL="342900" indent="-342900" algn="ctr">
              <a:spcBef>
                <a:spcPts val="600"/>
              </a:spcBef>
              <a:buSzTx/>
              <a:buNone/>
              <a:defRPr sz="2600"/>
            </a:lvl1pPr>
          </a:lstStyle>
          <a:p>
            <a:pPr/>
            <a:r>
              <a:t>Mapeie cada coordenada de acordo com:</a:t>
            </a:r>
          </a:p>
        </p:txBody>
      </p:sp>
      <p:pic>
        <p:nvPicPr>
          <p:cNvPr id="75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3733800"/>
            <a:ext cx="4876800" cy="1416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ordenada na Viewpor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Coordenada na Viewport</a:t>
            </a:r>
          </a:p>
        </p:txBody>
      </p:sp>
      <p:sp>
        <p:nvSpPr>
          <p:cNvPr id="78" name="Para mapear xw para xv (yv é equivalente):"/>
          <p:cNvSpPr txBox="1"/>
          <p:nvPr>
            <p:ph type="body" sz="quarter" idx="1"/>
          </p:nvPr>
        </p:nvSpPr>
        <p:spPr>
          <a:xfrm>
            <a:off x="304800" y="2362200"/>
            <a:ext cx="8305800" cy="9144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ts val="600"/>
              </a:spcBef>
              <a:buSzTx/>
              <a:buNone/>
              <a:defRPr sz="2600"/>
            </a:pPr>
            <a:r>
              <a:t>Para mapear x</a:t>
            </a:r>
            <a:r>
              <a:rPr baseline="-25000"/>
              <a:t>w</a:t>
            </a:r>
            <a:r>
              <a:t> para x</a:t>
            </a:r>
            <a:r>
              <a:rPr baseline="-25000"/>
              <a:t>v </a:t>
            </a:r>
            <a:r>
              <a:t>(y</a:t>
            </a:r>
            <a:r>
              <a:rPr baseline="-25000"/>
              <a:t>v</a:t>
            </a:r>
            <a:r>
              <a:t> é equivalente):</a:t>
            </a:r>
          </a:p>
        </p:txBody>
      </p:sp>
      <p:pic>
        <p:nvPicPr>
          <p:cNvPr id="79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3352800"/>
            <a:ext cx="7848600" cy="1233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azão de Aspec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Razão de Aspecto</a:t>
            </a:r>
          </a:p>
        </p:txBody>
      </p:sp>
      <p:sp>
        <p:nvSpPr>
          <p:cNvPr id="82" name="Se a razão de aspecto não for a mesma, a imagem será distorcida:"/>
          <p:cNvSpPr txBox="1"/>
          <p:nvPr>
            <p:ph type="body" sz="quarter" idx="1"/>
          </p:nvPr>
        </p:nvSpPr>
        <p:spPr>
          <a:xfrm>
            <a:off x="457200" y="1600200"/>
            <a:ext cx="8229600" cy="1447800"/>
          </a:xfrm>
          <a:prstGeom prst="rect">
            <a:avLst/>
          </a:prstGeom>
        </p:spPr>
        <p:txBody>
          <a:bodyPr/>
          <a:lstStyle/>
          <a:p>
            <a:pPr/>
            <a:r>
              <a:t>Se a razão de aspecto não for a mesma, a imagem será distorcida:</a:t>
            </a:r>
          </a:p>
        </p:txBody>
      </p:sp>
      <p:pic>
        <p:nvPicPr>
          <p:cNvPr id="83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3124200"/>
            <a:ext cx="2743200" cy="182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sum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Resumo</a:t>
            </a:r>
          </a:p>
        </p:txBody>
      </p:sp>
      <p:sp>
        <p:nvSpPr>
          <p:cNvPr id="86" name="Converta  xw para uma distância w a partir do canto inferior esquerdo da Window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2613" indent="-332613" defTabSz="886968">
              <a:spcBef>
                <a:spcPts val="600"/>
              </a:spcBef>
              <a:defRPr sz="2910"/>
            </a:pPr>
            <a:r>
              <a:t>Converta  x</a:t>
            </a:r>
            <a:r>
              <a:rPr baseline="-25587"/>
              <a:t>w</a:t>
            </a:r>
            <a:r>
              <a:t> para uma distância </a:t>
            </a:r>
            <a:r>
              <a:rPr i="1"/>
              <a:t>w</a:t>
            </a:r>
            <a:r>
              <a:t> a partir do canto inferior esquerdo da Window.</a:t>
            </a:r>
          </a:p>
          <a:p>
            <a:pPr marL="332613" indent="-332613" defTabSz="886968">
              <a:spcBef>
                <a:spcPts val="600"/>
              </a:spcBef>
              <a:defRPr sz="2910"/>
            </a:pPr>
            <a:r>
              <a:t>Escale esta distância </a:t>
            </a:r>
            <a:r>
              <a:rPr i="1"/>
              <a:t>w</a:t>
            </a:r>
            <a:r>
              <a:t> para obter uma distância </a:t>
            </a:r>
            <a:r>
              <a:rPr i="1"/>
              <a:t>v</a:t>
            </a:r>
            <a:r>
              <a:t>.</a:t>
            </a:r>
          </a:p>
          <a:p>
            <a:pPr marL="332613" indent="-332613" defTabSz="886968">
              <a:spcBef>
                <a:spcPts val="600"/>
              </a:spcBef>
              <a:defRPr sz="2910"/>
            </a:pPr>
            <a:r>
              <a:t>Adicione a </a:t>
            </a:r>
            <a:r>
              <a:rPr i="1"/>
              <a:t>v</a:t>
            </a:r>
            <a:r>
              <a:t> o canto da Viewport para obter x</a:t>
            </a:r>
            <a:r>
              <a:rPr baseline="-25587"/>
              <a:t>v</a:t>
            </a:r>
            <a:r>
              <a:t>. </a:t>
            </a:r>
          </a:p>
          <a:p>
            <a:pPr marL="332613" indent="-332613" defTabSz="886968">
              <a:spcBef>
                <a:spcPts val="600"/>
              </a:spcBef>
              <a:defRPr sz="2910"/>
            </a:pPr>
            <a:r>
              <a:t>Equivalente a uma </a:t>
            </a:r>
            <a:r>
              <a:rPr b="1"/>
              <a:t>escala</a:t>
            </a:r>
            <a:r>
              <a:t> mais uma </a:t>
            </a:r>
            <a:r>
              <a:rPr b="1"/>
              <a:t>translação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sign padrão">
  <a:themeElements>
    <a:clrScheme name="Design padrã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sign padrã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ign padrã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