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</p:sldIdLst>
  <p:sldSz cx="9144000" cy="6858000" type="screen4x3"/>
  <p:notesSz cx="6858000" cy="91440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E38898-C0A3-B0CE-1FCD-343529CB6024}" v="109" dt="2019-10-19T08:58:58.5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92" d="100"/>
          <a:sy n="92" d="100"/>
        </p:scale>
        <p:origin x="-155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o Cavalcanti" userId="S::roma@dcc.ufrj.br::baa1c4b3-324b-4001-8316-4ab30440d878" providerId="AD" clId="Web-{E3E38898-C0A3-B0CE-1FCD-343529CB6024}"/>
    <pc:docChg chg="modSld">
      <pc:chgData name="Paulo Cavalcanti" userId="S::roma@dcc.ufrj.br::baa1c4b3-324b-4001-8316-4ab30440d878" providerId="AD" clId="Web-{E3E38898-C0A3-B0CE-1FCD-343529CB6024}" dt="2019-10-19T08:58:58.523" v="86" actId="20577"/>
      <pc:docMkLst>
        <pc:docMk/>
      </pc:docMkLst>
      <pc:sldChg chg="modSp">
        <pc:chgData name="Paulo Cavalcanti" userId="S::roma@dcc.ufrj.br::baa1c4b3-324b-4001-8316-4ab30440d878" providerId="AD" clId="Web-{E3E38898-C0A3-B0CE-1FCD-343529CB6024}" dt="2019-10-19T08:57:59.257" v="82" actId="20577"/>
        <pc:sldMkLst>
          <pc:docMk/>
          <pc:sldMk cId="0" sldId="285"/>
        </pc:sldMkLst>
        <pc:spChg chg="mod">
          <ac:chgData name="Paulo Cavalcanti" userId="S::roma@dcc.ufrj.br::baa1c4b3-324b-4001-8316-4ab30440d878" providerId="AD" clId="Web-{E3E38898-C0A3-B0CE-1FCD-343529CB6024}" dt="2019-10-19T08:57:59.257" v="82" actId="20577"/>
          <ac:spMkLst>
            <pc:docMk/>
            <pc:sldMk cId="0" sldId="285"/>
            <ac:spMk id="397315" creationId="{74435037-9C8C-4312-A20F-1C81313EC898}"/>
          </ac:spMkLst>
        </pc:spChg>
      </pc:sldChg>
      <pc:sldChg chg="modSp">
        <pc:chgData name="Paulo Cavalcanti" userId="S::roma@dcc.ufrj.br::baa1c4b3-324b-4001-8316-4ab30440d878" providerId="AD" clId="Web-{E3E38898-C0A3-B0CE-1FCD-343529CB6024}" dt="2019-10-19T08:38:16.123" v="72" actId="20577"/>
        <pc:sldMkLst>
          <pc:docMk/>
          <pc:sldMk cId="0" sldId="288"/>
        </pc:sldMkLst>
        <pc:spChg chg="mod">
          <ac:chgData name="Paulo Cavalcanti" userId="S::roma@dcc.ufrj.br::baa1c4b3-324b-4001-8316-4ab30440d878" providerId="AD" clId="Web-{E3E38898-C0A3-B0CE-1FCD-343529CB6024}" dt="2019-10-19T08:38:16.123" v="72" actId="20577"/>
          <ac:spMkLst>
            <pc:docMk/>
            <pc:sldMk cId="0" sldId="288"/>
            <ac:spMk id="403459" creationId="{6E2A2AF9-ED20-421D-853C-E641FA21321B}"/>
          </ac:spMkLst>
        </pc:spChg>
      </pc:sldChg>
      <pc:sldChg chg="modSp">
        <pc:chgData name="Paulo Cavalcanti" userId="S::roma@dcc.ufrj.br::baa1c4b3-324b-4001-8316-4ab30440d878" providerId="AD" clId="Web-{E3E38898-C0A3-B0CE-1FCD-343529CB6024}" dt="2019-10-19T08:58:58.523" v="86" actId="20577"/>
        <pc:sldMkLst>
          <pc:docMk/>
          <pc:sldMk cId="0" sldId="295"/>
        </pc:sldMkLst>
        <pc:spChg chg="mod">
          <ac:chgData name="Paulo Cavalcanti" userId="S::roma@dcc.ufrj.br::baa1c4b3-324b-4001-8316-4ab30440d878" providerId="AD" clId="Web-{E3E38898-C0A3-B0CE-1FCD-343529CB6024}" dt="2019-10-19T08:58:58.523" v="86" actId="20577"/>
          <ac:spMkLst>
            <pc:docMk/>
            <pc:sldMk cId="0" sldId="295"/>
            <ac:spMk id="417795" creationId="{FCD3DC0A-0A90-467E-B4C5-28DFCB0C1153}"/>
          </ac:spMkLst>
        </pc:spChg>
      </pc:sldChg>
      <pc:sldChg chg="modSp">
        <pc:chgData name="Paulo Cavalcanti" userId="S::roma@dcc.ufrj.br::baa1c4b3-324b-4001-8316-4ab30440d878" providerId="AD" clId="Web-{E3E38898-C0A3-B0CE-1FCD-343529CB6024}" dt="2019-10-19T08:36:35.134" v="64" actId="20577"/>
        <pc:sldMkLst>
          <pc:docMk/>
          <pc:sldMk cId="0" sldId="306"/>
        </pc:sldMkLst>
        <pc:spChg chg="mod">
          <ac:chgData name="Paulo Cavalcanti" userId="S::roma@dcc.ufrj.br::baa1c4b3-324b-4001-8316-4ab30440d878" providerId="AD" clId="Web-{E3E38898-C0A3-B0CE-1FCD-343529CB6024}" dt="2019-10-19T08:36:35.134" v="64" actId="20577"/>
          <ac:spMkLst>
            <pc:docMk/>
            <pc:sldMk cId="0" sldId="306"/>
            <ac:spMk id="439299" creationId="{6873D3EC-2D82-4524-8E2B-6C8CF01EF8AE}"/>
          </ac:spMkLst>
        </pc:spChg>
      </pc:sldChg>
      <pc:sldChg chg="modSp">
        <pc:chgData name="Paulo Cavalcanti" userId="S::roma@dcc.ufrj.br::baa1c4b3-324b-4001-8316-4ab30440d878" providerId="AD" clId="Web-{E3E38898-C0A3-B0CE-1FCD-343529CB6024}" dt="2019-10-19T08:36:12.075" v="61" actId="20577"/>
        <pc:sldMkLst>
          <pc:docMk/>
          <pc:sldMk cId="0" sldId="308"/>
        </pc:sldMkLst>
        <pc:spChg chg="mod">
          <ac:chgData name="Paulo Cavalcanti" userId="S::roma@dcc.ufrj.br::baa1c4b3-324b-4001-8316-4ab30440d878" providerId="AD" clId="Web-{E3E38898-C0A3-B0CE-1FCD-343529CB6024}" dt="2019-10-19T08:36:12.075" v="61" actId="20577"/>
          <ac:spMkLst>
            <pc:docMk/>
            <pc:sldMk cId="0" sldId="308"/>
            <ac:spMk id="443395" creationId="{C9CCC133-D8B5-49C4-9EED-3C5A0F565FE3}"/>
          </ac:spMkLst>
        </pc:spChg>
        <pc:spChg chg="mod">
          <ac:chgData name="Paulo Cavalcanti" userId="S::roma@dcc.ufrj.br::baa1c4b3-324b-4001-8316-4ab30440d878" providerId="AD" clId="Web-{E3E38898-C0A3-B0CE-1FCD-343529CB6024}" dt="2019-10-19T08:18:46.783" v="6" actId="20577"/>
          <ac:spMkLst>
            <pc:docMk/>
            <pc:sldMk cId="0" sldId="308"/>
            <ac:spMk id="443404" creationId="{1103D9A4-C716-4038-8E4E-E95C20D2C2E2}"/>
          </ac:spMkLst>
        </pc:spChg>
        <pc:spChg chg="mod">
          <ac:chgData name="Paulo Cavalcanti" userId="S::roma@dcc.ufrj.br::baa1c4b3-324b-4001-8316-4ab30440d878" providerId="AD" clId="Web-{E3E38898-C0A3-B0CE-1FCD-343529CB6024}" dt="2019-10-19T08:18:57.580" v="14" actId="20577"/>
          <ac:spMkLst>
            <pc:docMk/>
            <pc:sldMk cId="0" sldId="308"/>
            <ac:spMk id="443410" creationId="{AADC9D6A-2B01-44B6-8C2E-CBB828FA9F9D}"/>
          </ac:spMkLst>
        </pc:spChg>
        <pc:spChg chg="mod">
          <ac:chgData name="Paulo Cavalcanti" userId="S::roma@dcc.ufrj.br::baa1c4b3-324b-4001-8316-4ab30440d878" providerId="AD" clId="Web-{E3E38898-C0A3-B0CE-1FCD-343529CB6024}" dt="2019-10-19T08:18:52.158" v="10" actId="20577"/>
          <ac:spMkLst>
            <pc:docMk/>
            <pc:sldMk cId="0" sldId="308"/>
            <ac:spMk id="443411" creationId="{C70EEAC1-352B-4902-AB5E-9A0141B6E1CF}"/>
          </ac:spMkLst>
        </pc:spChg>
        <pc:spChg chg="mod">
          <ac:chgData name="Paulo Cavalcanti" userId="S::roma@dcc.ufrj.br::baa1c4b3-324b-4001-8316-4ab30440d878" providerId="AD" clId="Web-{E3E38898-C0A3-B0CE-1FCD-343529CB6024}" dt="2019-10-19T08:19:02.814" v="18" actId="20577"/>
          <ac:spMkLst>
            <pc:docMk/>
            <pc:sldMk cId="0" sldId="308"/>
            <ac:spMk id="443412" creationId="{321FE48D-F092-4D55-AD1D-798B3E53F8FD}"/>
          </ac:spMkLst>
        </pc:spChg>
      </pc:sldChg>
      <pc:sldChg chg="modSp">
        <pc:chgData name="Paulo Cavalcanti" userId="S::roma@dcc.ufrj.br::baa1c4b3-324b-4001-8316-4ab30440d878" providerId="AD" clId="Web-{E3E38898-C0A3-B0CE-1FCD-343529CB6024}" dt="2019-10-19T08:35:12.414" v="54" actId="20577"/>
        <pc:sldMkLst>
          <pc:docMk/>
          <pc:sldMk cId="0" sldId="309"/>
        </pc:sldMkLst>
        <pc:spChg chg="mod">
          <ac:chgData name="Paulo Cavalcanti" userId="S::roma@dcc.ufrj.br::baa1c4b3-324b-4001-8316-4ab30440d878" providerId="AD" clId="Web-{E3E38898-C0A3-B0CE-1FCD-343529CB6024}" dt="2019-10-19T08:35:12.414" v="54" actId="20577"/>
          <ac:spMkLst>
            <pc:docMk/>
            <pc:sldMk cId="0" sldId="309"/>
            <ac:spMk id="445443" creationId="{CB3B6710-CC7D-461F-9AF8-8BAB7BD63E5D}"/>
          </ac:spMkLst>
        </pc:spChg>
      </pc:sldChg>
      <pc:sldChg chg="modSp">
        <pc:chgData name="Paulo Cavalcanti" userId="S::roma@dcc.ufrj.br::baa1c4b3-324b-4001-8316-4ab30440d878" providerId="AD" clId="Web-{E3E38898-C0A3-B0CE-1FCD-343529CB6024}" dt="2019-10-19T08:57:13.191" v="80" actId="20577"/>
        <pc:sldMkLst>
          <pc:docMk/>
          <pc:sldMk cId="0" sldId="313"/>
        </pc:sldMkLst>
        <pc:spChg chg="mod">
          <ac:chgData name="Paulo Cavalcanti" userId="S::roma@dcc.ufrj.br::baa1c4b3-324b-4001-8316-4ab30440d878" providerId="AD" clId="Web-{E3E38898-C0A3-B0CE-1FCD-343529CB6024}" dt="2019-10-19T08:57:13.191" v="80" actId="20577"/>
          <ac:spMkLst>
            <pc:docMk/>
            <pc:sldMk cId="0" sldId="313"/>
            <ac:spMk id="453638" creationId="{7FEC4C81-DEFC-46FB-903F-116973B09EEE}"/>
          </ac:spMkLst>
        </pc:spChg>
      </pc:sldChg>
      <pc:sldChg chg="modSp">
        <pc:chgData name="Paulo Cavalcanti" userId="S::roma@dcc.ufrj.br::baa1c4b3-324b-4001-8316-4ab30440d878" providerId="AD" clId="Web-{E3E38898-C0A3-B0CE-1FCD-343529CB6024}" dt="2019-10-19T08:39:03.074" v="73" actId="20577"/>
        <pc:sldMkLst>
          <pc:docMk/>
          <pc:sldMk cId="0" sldId="315"/>
        </pc:sldMkLst>
        <pc:spChg chg="mod">
          <ac:chgData name="Paulo Cavalcanti" userId="S::roma@dcc.ufrj.br::baa1c4b3-324b-4001-8316-4ab30440d878" providerId="AD" clId="Web-{E3E38898-C0A3-B0CE-1FCD-343529CB6024}" dt="2019-10-19T08:39:03.074" v="73" actId="20577"/>
          <ac:spMkLst>
            <pc:docMk/>
            <pc:sldMk cId="0" sldId="315"/>
            <ac:spMk id="457731" creationId="{1E43BF04-72B0-4ED2-B3F3-FEBC299C3065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735DB896-559F-4D45-9378-41127D0D13D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49F5149E-9B78-4A2B-B943-DF7FB8AA765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74F322BE-7A36-4370-8642-CFB77D04A5D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88DCA140-49A9-4664-940E-FD249ADBFAC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panose="020B0604020202020204" pitchFamily="34" charset="0"/>
              </a:defRPr>
            </a:lvl1pPr>
          </a:lstStyle>
          <a:p>
            <a:fld id="{BCEE317D-D076-45DF-B97E-B58F0C87932E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C4C97561-DA96-4C78-9656-0C516483221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6D4B695-934B-46C2-BB9D-CA085388D63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7275F3C-3D1A-47DD-829F-C843206AD96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91CAE3D5-E22A-4623-B76C-104E04F285E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5F9C2932-AB98-4328-B40F-6AA3C7A173B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4C86245E-72F3-4CDC-AD0A-FAFFEE680B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panose="020B0604020202020204" pitchFamily="34" charset="0"/>
              </a:defRPr>
            </a:lvl1pPr>
          </a:lstStyle>
          <a:p>
            <a:fld id="{79CCC38D-462F-4593-8394-52F0E2AEF1F8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E25E29-8DEB-43BF-B8A8-E00D170CA3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7A7A612-F0D1-45CA-BCB8-95BC378D9E22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1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38914" name="Rectangle 1026">
            <a:extLst>
              <a:ext uri="{FF2B5EF4-FFF2-40B4-BE49-F238E27FC236}">
                <a16:creationId xmlns:a16="http://schemas.microsoft.com/office/drawing/2014/main" id="{6D96ADDD-E295-4FE6-A58A-B9419D30E1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8915" name="Rectangle 1027">
            <a:extLst>
              <a:ext uri="{FF2B5EF4-FFF2-40B4-BE49-F238E27FC236}">
                <a16:creationId xmlns:a16="http://schemas.microsoft.com/office/drawing/2014/main" id="{CA259C31-7889-4BDC-AA75-35169F9350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228DCC-3B12-4DDB-AB14-A3E2F48940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64C6C33-A26C-47EB-AE19-EDA9AE58075C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10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12674" name="Rectangle 2">
            <a:extLst>
              <a:ext uri="{FF2B5EF4-FFF2-40B4-BE49-F238E27FC236}">
                <a16:creationId xmlns:a16="http://schemas.microsoft.com/office/drawing/2014/main" id="{FBFF1AA6-29E4-4445-A5E3-16D37DA25B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2675" name="Rectangle 3">
            <a:extLst>
              <a:ext uri="{FF2B5EF4-FFF2-40B4-BE49-F238E27FC236}">
                <a16:creationId xmlns:a16="http://schemas.microsoft.com/office/drawing/2014/main" id="{31ABAA67-187A-4487-BC06-156CAE6BD7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F7C4F94-180E-4847-9BA2-CC8B75260B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E8123E7-3550-4E26-A77A-9F91D2304ED3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11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14722" name="Rectangle 2">
            <a:extLst>
              <a:ext uri="{FF2B5EF4-FFF2-40B4-BE49-F238E27FC236}">
                <a16:creationId xmlns:a16="http://schemas.microsoft.com/office/drawing/2014/main" id="{3E61DB5A-7805-44F0-8C6C-BD93ECD078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4723" name="Rectangle 3">
            <a:extLst>
              <a:ext uri="{FF2B5EF4-FFF2-40B4-BE49-F238E27FC236}">
                <a16:creationId xmlns:a16="http://schemas.microsoft.com/office/drawing/2014/main" id="{C55D0C62-5F74-4BC6-B699-568082FB30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3AB9E73-CE92-4D2F-8603-566D4458C8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42FE646-4BE2-451C-A75B-C2E80CABA4DA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12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16770" name="Rectangle 2">
            <a:extLst>
              <a:ext uri="{FF2B5EF4-FFF2-40B4-BE49-F238E27FC236}">
                <a16:creationId xmlns:a16="http://schemas.microsoft.com/office/drawing/2014/main" id="{6F802B90-1313-4EAF-B343-8CEEE8855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6771" name="Rectangle 3">
            <a:extLst>
              <a:ext uri="{FF2B5EF4-FFF2-40B4-BE49-F238E27FC236}">
                <a16:creationId xmlns:a16="http://schemas.microsoft.com/office/drawing/2014/main" id="{AEEF3E37-E555-4329-9A88-711028075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27998A-0012-461B-AABA-CEBEF4BDFB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EEF5107-239F-45C3-9A70-EA99428BDDE2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13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18818" name="Rectangle 2">
            <a:extLst>
              <a:ext uri="{FF2B5EF4-FFF2-40B4-BE49-F238E27FC236}">
                <a16:creationId xmlns:a16="http://schemas.microsoft.com/office/drawing/2014/main" id="{BA324369-7B27-40F7-A32D-9CAD81E991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94C59C7F-BE6A-41A7-AAA8-4AC64E6C2D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0C48A94-F6F0-4156-8C47-68887CE65A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3188D26-156D-45FE-8F80-161FE8F65DFA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14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20866" name="Rectangle 2">
            <a:extLst>
              <a:ext uri="{FF2B5EF4-FFF2-40B4-BE49-F238E27FC236}">
                <a16:creationId xmlns:a16="http://schemas.microsoft.com/office/drawing/2014/main" id="{E55E3016-5D09-4C0D-B93A-FC92A4811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20867" name="Rectangle 3">
            <a:extLst>
              <a:ext uri="{FF2B5EF4-FFF2-40B4-BE49-F238E27FC236}">
                <a16:creationId xmlns:a16="http://schemas.microsoft.com/office/drawing/2014/main" id="{8C593834-95BC-456A-B54A-76B09C5013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54C4DB-6044-4DAB-9A3F-88D54A7247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E25B7BF-1A8A-4AFD-BE42-9847AF1AFF2F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15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22914" name="Rectangle 2">
            <a:extLst>
              <a:ext uri="{FF2B5EF4-FFF2-40B4-BE49-F238E27FC236}">
                <a16:creationId xmlns:a16="http://schemas.microsoft.com/office/drawing/2014/main" id="{CB1425CA-9335-48BC-B750-DCA32F6CBE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22915" name="Rectangle 3">
            <a:extLst>
              <a:ext uri="{FF2B5EF4-FFF2-40B4-BE49-F238E27FC236}">
                <a16:creationId xmlns:a16="http://schemas.microsoft.com/office/drawing/2014/main" id="{201006B4-E1ED-4BE6-9411-D7C9C6543C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5035B06-C690-43DD-83F9-A61A3C4D6A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A761973-EEC7-4F51-B8CF-C732F0FB50CE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16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24962" name="Rectangle 2">
            <a:extLst>
              <a:ext uri="{FF2B5EF4-FFF2-40B4-BE49-F238E27FC236}">
                <a16:creationId xmlns:a16="http://schemas.microsoft.com/office/drawing/2014/main" id="{6A3FBC7F-1AFA-414E-B165-F9690A0F7C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24963" name="Rectangle 3">
            <a:extLst>
              <a:ext uri="{FF2B5EF4-FFF2-40B4-BE49-F238E27FC236}">
                <a16:creationId xmlns:a16="http://schemas.microsoft.com/office/drawing/2014/main" id="{051A4CDF-FDC0-4235-AFCC-B88BF066FA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78EE61A-A9FA-4BC0-B7F1-4F3B9D7AF5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A7B2163-D129-46B4-A038-1A09F046C135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17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27010" name="Rectangle 2">
            <a:extLst>
              <a:ext uri="{FF2B5EF4-FFF2-40B4-BE49-F238E27FC236}">
                <a16:creationId xmlns:a16="http://schemas.microsoft.com/office/drawing/2014/main" id="{6C7CBA48-F9E6-4B4D-BDCF-EDF86E30A5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27011" name="Rectangle 3">
            <a:extLst>
              <a:ext uri="{FF2B5EF4-FFF2-40B4-BE49-F238E27FC236}">
                <a16:creationId xmlns:a16="http://schemas.microsoft.com/office/drawing/2014/main" id="{36FC3E76-0191-482E-8BFB-C2286DC6D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0BF2943-9076-4A64-BE20-EAFD19C0CA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C3ED18D-FA2A-4708-96A0-D687CE909AF7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18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29058" name="Rectangle 2">
            <a:extLst>
              <a:ext uri="{FF2B5EF4-FFF2-40B4-BE49-F238E27FC236}">
                <a16:creationId xmlns:a16="http://schemas.microsoft.com/office/drawing/2014/main" id="{0A2E17C1-5739-4842-A460-1CC2EBE821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29059" name="Rectangle 3">
            <a:extLst>
              <a:ext uri="{FF2B5EF4-FFF2-40B4-BE49-F238E27FC236}">
                <a16:creationId xmlns:a16="http://schemas.microsoft.com/office/drawing/2014/main" id="{D85217EF-3F73-47BC-A925-894F97647A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518D732-7F28-4BA3-9BB4-9F38B2EE6C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3EC32AA-AB67-4770-B84C-7603585CA3EC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19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31106" name="Rectangle 2">
            <a:extLst>
              <a:ext uri="{FF2B5EF4-FFF2-40B4-BE49-F238E27FC236}">
                <a16:creationId xmlns:a16="http://schemas.microsoft.com/office/drawing/2014/main" id="{50B9B302-F294-49E6-95E7-4A6EC2EE29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31107" name="Rectangle 3">
            <a:extLst>
              <a:ext uri="{FF2B5EF4-FFF2-40B4-BE49-F238E27FC236}">
                <a16:creationId xmlns:a16="http://schemas.microsoft.com/office/drawing/2014/main" id="{17C65432-1638-4F92-BC80-7D8C7313D6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D748D0-9887-4BC2-8820-54962CE0A1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90F12A9-53C9-4AA4-B3E5-D6E34AFC0525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2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396290" name="Rectangle 2">
            <a:extLst>
              <a:ext uri="{FF2B5EF4-FFF2-40B4-BE49-F238E27FC236}">
                <a16:creationId xmlns:a16="http://schemas.microsoft.com/office/drawing/2014/main" id="{E5ED07AC-FFBB-4F0E-B245-7BD7C7393C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96291" name="Rectangle 3">
            <a:extLst>
              <a:ext uri="{FF2B5EF4-FFF2-40B4-BE49-F238E27FC236}">
                <a16:creationId xmlns:a16="http://schemas.microsoft.com/office/drawing/2014/main" id="{BC027C1C-4B22-451E-A45B-F18F1CE958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694F9D-8886-461D-B512-728D607B78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0127DFC-DC4A-43C7-84C7-99F0EFD6FC55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20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33154" name="Rectangle 2">
            <a:extLst>
              <a:ext uri="{FF2B5EF4-FFF2-40B4-BE49-F238E27FC236}">
                <a16:creationId xmlns:a16="http://schemas.microsoft.com/office/drawing/2014/main" id="{A9F70493-CE31-49D3-9033-861191B4E5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33155" name="Rectangle 3">
            <a:extLst>
              <a:ext uri="{FF2B5EF4-FFF2-40B4-BE49-F238E27FC236}">
                <a16:creationId xmlns:a16="http://schemas.microsoft.com/office/drawing/2014/main" id="{899AC400-CC8B-4ED9-8AA5-3F48415E06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81E074-0CDA-42FF-A517-86D96D6FC7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AA7D044-8770-44B5-9DC3-78438E0D7E92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21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35202" name="Rectangle 2">
            <a:extLst>
              <a:ext uri="{FF2B5EF4-FFF2-40B4-BE49-F238E27FC236}">
                <a16:creationId xmlns:a16="http://schemas.microsoft.com/office/drawing/2014/main" id="{CCD0BD8B-0007-4325-8352-5D97B83F31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35203" name="Rectangle 3">
            <a:extLst>
              <a:ext uri="{FF2B5EF4-FFF2-40B4-BE49-F238E27FC236}">
                <a16:creationId xmlns:a16="http://schemas.microsoft.com/office/drawing/2014/main" id="{536F211E-6188-433C-BD25-49D3C2CD2A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086F3EC-5FCE-48AA-A0A9-57F7671634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94DBA33-04CC-44F8-8365-2013178E4FAC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23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38274" name="Rectangle 2">
            <a:extLst>
              <a:ext uri="{FF2B5EF4-FFF2-40B4-BE49-F238E27FC236}">
                <a16:creationId xmlns:a16="http://schemas.microsoft.com/office/drawing/2014/main" id="{5C57E15E-3800-4EF0-A05E-36EC508EB9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38275" name="Rectangle 3">
            <a:extLst>
              <a:ext uri="{FF2B5EF4-FFF2-40B4-BE49-F238E27FC236}">
                <a16:creationId xmlns:a16="http://schemas.microsoft.com/office/drawing/2014/main" id="{4B2B0477-55D5-4524-BFE3-0D60EC0D6E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5CAC18-8D18-453E-932E-9623FB886C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DB80F1C-C208-4862-B44D-04FF6D47EB6D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24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40322" name="Rectangle 2">
            <a:extLst>
              <a:ext uri="{FF2B5EF4-FFF2-40B4-BE49-F238E27FC236}">
                <a16:creationId xmlns:a16="http://schemas.microsoft.com/office/drawing/2014/main" id="{5C69DA6F-F92B-4512-B942-8C257E157C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40323" name="Rectangle 3">
            <a:extLst>
              <a:ext uri="{FF2B5EF4-FFF2-40B4-BE49-F238E27FC236}">
                <a16:creationId xmlns:a16="http://schemas.microsoft.com/office/drawing/2014/main" id="{683BDAF4-5D55-4B2B-8174-66D9B02DE1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2D76C7D-707C-4C46-8CE2-BADE8BCE6E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FF4B573-C8E9-4845-9826-5DE949861D13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25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42370" name="Rectangle 2">
            <a:extLst>
              <a:ext uri="{FF2B5EF4-FFF2-40B4-BE49-F238E27FC236}">
                <a16:creationId xmlns:a16="http://schemas.microsoft.com/office/drawing/2014/main" id="{139ACDBB-D39E-47B8-9D75-283F5E542B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42371" name="Rectangle 3">
            <a:extLst>
              <a:ext uri="{FF2B5EF4-FFF2-40B4-BE49-F238E27FC236}">
                <a16:creationId xmlns:a16="http://schemas.microsoft.com/office/drawing/2014/main" id="{E028C468-68F5-495A-8CBA-35CFABC450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FCA5465-404A-417C-AA74-F5640D0D3C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E68B8A6-1404-40BF-A7A6-AAF9E6631A44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26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44418" name="Rectangle 2">
            <a:extLst>
              <a:ext uri="{FF2B5EF4-FFF2-40B4-BE49-F238E27FC236}">
                <a16:creationId xmlns:a16="http://schemas.microsoft.com/office/drawing/2014/main" id="{283AFF06-4E56-4CD0-93CE-91B9811D01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44419" name="Rectangle 3">
            <a:extLst>
              <a:ext uri="{FF2B5EF4-FFF2-40B4-BE49-F238E27FC236}">
                <a16:creationId xmlns:a16="http://schemas.microsoft.com/office/drawing/2014/main" id="{47C2641C-5FDB-4763-8902-152785D4F4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D297935-CAC9-4270-9880-169DDB8D61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A2A3FE9-F31D-4B67-A413-242EF183FE4E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27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46466" name="Rectangle 2">
            <a:extLst>
              <a:ext uri="{FF2B5EF4-FFF2-40B4-BE49-F238E27FC236}">
                <a16:creationId xmlns:a16="http://schemas.microsoft.com/office/drawing/2014/main" id="{9AAC7DC7-83E1-4329-A41F-6F9E590229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46467" name="Rectangle 3">
            <a:extLst>
              <a:ext uri="{FF2B5EF4-FFF2-40B4-BE49-F238E27FC236}">
                <a16:creationId xmlns:a16="http://schemas.microsoft.com/office/drawing/2014/main" id="{0333567C-65BA-4FC2-BD86-1D40D5C9EC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F89280-951A-46C9-B27E-5715716E51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5FCE536-A194-4115-A3E4-0016CCF36DCD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28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48514" name="Rectangle 2">
            <a:extLst>
              <a:ext uri="{FF2B5EF4-FFF2-40B4-BE49-F238E27FC236}">
                <a16:creationId xmlns:a16="http://schemas.microsoft.com/office/drawing/2014/main" id="{8C36BA7E-F117-4C88-8FCE-BDC6FA1097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48515" name="Rectangle 3">
            <a:extLst>
              <a:ext uri="{FF2B5EF4-FFF2-40B4-BE49-F238E27FC236}">
                <a16:creationId xmlns:a16="http://schemas.microsoft.com/office/drawing/2014/main" id="{3D78FEEF-3EED-4A84-9B10-1D34662FC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B76FD8F-019D-4262-82F0-180E064B20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3F24119-5E17-488C-B984-AD6DA9D2F4AF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29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50562" name="Rectangle 2">
            <a:extLst>
              <a:ext uri="{FF2B5EF4-FFF2-40B4-BE49-F238E27FC236}">
                <a16:creationId xmlns:a16="http://schemas.microsoft.com/office/drawing/2014/main" id="{124B50A7-EB60-4D16-A548-77C2F70CAA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50563" name="Rectangle 3">
            <a:extLst>
              <a:ext uri="{FF2B5EF4-FFF2-40B4-BE49-F238E27FC236}">
                <a16:creationId xmlns:a16="http://schemas.microsoft.com/office/drawing/2014/main" id="{124CED03-1A72-40F1-B005-704CFAA41A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0BF8DBC-0166-41EC-A7F3-028BA4B145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FD0AEDA-D993-4495-A94D-17B8E6C6F72E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30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52610" name="Rectangle 2">
            <a:extLst>
              <a:ext uri="{FF2B5EF4-FFF2-40B4-BE49-F238E27FC236}">
                <a16:creationId xmlns:a16="http://schemas.microsoft.com/office/drawing/2014/main" id="{C10A2D09-E5F0-489B-A88A-3EB01C9EF4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52611" name="Rectangle 3">
            <a:extLst>
              <a:ext uri="{FF2B5EF4-FFF2-40B4-BE49-F238E27FC236}">
                <a16:creationId xmlns:a16="http://schemas.microsoft.com/office/drawing/2014/main" id="{221EAFBD-E875-4F3F-AF55-AE659FC60D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F4C2679-EAC2-4016-A64D-C99BBF08A0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830B99B-132C-4B03-902D-B8DC242C4E1E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3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398338" name="Rectangle 2">
            <a:extLst>
              <a:ext uri="{FF2B5EF4-FFF2-40B4-BE49-F238E27FC236}">
                <a16:creationId xmlns:a16="http://schemas.microsoft.com/office/drawing/2014/main" id="{7911BD08-87F7-4F78-8A10-8A952EBA17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8CF28ACD-5951-47CC-88E4-B24CBE71E7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63273E7-0994-4791-8F8B-D38167AAD3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23C0BFC-6C53-4C7E-AA87-5C49AF5D7249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31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54658" name="Rectangle 2">
            <a:extLst>
              <a:ext uri="{FF2B5EF4-FFF2-40B4-BE49-F238E27FC236}">
                <a16:creationId xmlns:a16="http://schemas.microsoft.com/office/drawing/2014/main" id="{8653B459-67E2-4CFB-A0F4-F15F4A01A3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54659" name="Rectangle 3">
            <a:extLst>
              <a:ext uri="{FF2B5EF4-FFF2-40B4-BE49-F238E27FC236}">
                <a16:creationId xmlns:a16="http://schemas.microsoft.com/office/drawing/2014/main" id="{887BA32B-C8DC-4BBA-88E5-1AE0CBDEE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7EA314-0322-4C52-BAAA-1CCFA8F0AE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F515F02-A404-4CC2-A0C5-DD82CDF95FC0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32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56706" name="Rectangle 2">
            <a:extLst>
              <a:ext uri="{FF2B5EF4-FFF2-40B4-BE49-F238E27FC236}">
                <a16:creationId xmlns:a16="http://schemas.microsoft.com/office/drawing/2014/main" id="{12BDD8E8-DF2A-4EBA-896B-78A6C591D0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56707" name="Rectangle 3">
            <a:extLst>
              <a:ext uri="{FF2B5EF4-FFF2-40B4-BE49-F238E27FC236}">
                <a16:creationId xmlns:a16="http://schemas.microsoft.com/office/drawing/2014/main" id="{AA60CF7B-0E49-4993-9A2C-AC96779E7C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19C477-FADF-4346-ABE9-EFE259A5C4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8004865-200E-4B77-BFFD-39B626D0C1E7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33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58754" name="Rectangle 2">
            <a:extLst>
              <a:ext uri="{FF2B5EF4-FFF2-40B4-BE49-F238E27FC236}">
                <a16:creationId xmlns:a16="http://schemas.microsoft.com/office/drawing/2014/main" id="{E82CF48D-49C7-4C96-A209-D8C072FC00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58755" name="Rectangle 3">
            <a:extLst>
              <a:ext uri="{FF2B5EF4-FFF2-40B4-BE49-F238E27FC236}">
                <a16:creationId xmlns:a16="http://schemas.microsoft.com/office/drawing/2014/main" id="{3F03DC9B-99CE-4BFC-992F-3D95153783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D709FE-B565-4D1F-97F3-60846E637E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05CD319-5C40-4EF5-8944-03036F645635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34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60802" name="Rectangle 2">
            <a:extLst>
              <a:ext uri="{FF2B5EF4-FFF2-40B4-BE49-F238E27FC236}">
                <a16:creationId xmlns:a16="http://schemas.microsoft.com/office/drawing/2014/main" id="{9C0C11F6-9B46-42F4-AA10-30CDA81471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60803" name="Rectangle 3">
            <a:extLst>
              <a:ext uri="{FF2B5EF4-FFF2-40B4-BE49-F238E27FC236}">
                <a16:creationId xmlns:a16="http://schemas.microsoft.com/office/drawing/2014/main" id="{10138D90-4E5D-4641-8CF8-DEFCDCD447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A3008F-622A-4BD2-A7F4-1B42941999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A4ADA4B-20F6-473C-8EB4-3F3CC6E61488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4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00386" name="Rectangle 2">
            <a:extLst>
              <a:ext uri="{FF2B5EF4-FFF2-40B4-BE49-F238E27FC236}">
                <a16:creationId xmlns:a16="http://schemas.microsoft.com/office/drawing/2014/main" id="{FEF51068-4760-459B-B8BD-F92DDB02D1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0387" name="Rectangle 3">
            <a:extLst>
              <a:ext uri="{FF2B5EF4-FFF2-40B4-BE49-F238E27FC236}">
                <a16:creationId xmlns:a16="http://schemas.microsoft.com/office/drawing/2014/main" id="{F4732BE4-647D-44D4-ABBC-0CD237B3A9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DCC944-D050-471A-A59F-18F688BF5E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E54CB11-89DD-4975-B566-83743B18AC86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5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02434" name="Rectangle 2">
            <a:extLst>
              <a:ext uri="{FF2B5EF4-FFF2-40B4-BE49-F238E27FC236}">
                <a16:creationId xmlns:a16="http://schemas.microsoft.com/office/drawing/2014/main" id="{DE39E253-F7EF-4693-84E3-3B6890E207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2435" name="Rectangle 3">
            <a:extLst>
              <a:ext uri="{FF2B5EF4-FFF2-40B4-BE49-F238E27FC236}">
                <a16:creationId xmlns:a16="http://schemas.microsoft.com/office/drawing/2014/main" id="{6FC8E37E-5C6C-44B2-BCA5-FDC358531B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E331D15-C775-4399-9989-4C6A1DEA51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0D0A930-9B4D-4787-A740-26D2C17EE0A3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6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04482" name="Rectangle 2">
            <a:extLst>
              <a:ext uri="{FF2B5EF4-FFF2-40B4-BE49-F238E27FC236}">
                <a16:creationId xmlns:a16="http://schemas.microsoft.com/office/drawing/2014/main" id="{744CF806-EB4F-4137-A5FA-96CF037BD0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4483" name="Rectangle 3">
            <a:extLst>
              <a:ext uri="{FF2B5EF4-FFF2-40B4-BE49-F238E27FC236}">
                <a16:creationId xmlns:a16="http://schemas.microsoft.com/office/drawing/2014/main" id="{C97F44AF-2B98-4519-B8D4-FA0B2322B1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4B5BC9-116A-48A1-9AFB-E8B579EA70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039807B-F6AC-43A3-AA4E-683B20821258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7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06530" name="Rectangle 2">
            <a:extLst>
              <a:ext uri="{FF2B5EF4-FFF2-40B4-BE49-F238E27FC236}">
                <a16:creationId xmlns:a16="http://schemas.microsoft.com/office/drawing/2014/main" id="{3AF81752-628A-4253-B5A2-75AE8A39E3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6531" name="Rectangle 3">
            <a:extLst>
              <a:ext uri="{FF2B5EF4-FFF2-40B4-BE49-F238E27FC236}">
                <a16:creationId xmlns:a16="http://schemas.microsoft.com/office/drawing/2014/main" id="{CA908500-81F4-4611-97C2-3B0AB6D2D7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45B54B0-88C0-47AA-B4F9-C1461CE59A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ED6B290-76DF-4F21-9FF8-7A21B3ED2912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8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08578" name="Rectangle 2">
            <a:extLst>
              <a:ext uri="{FF2B5EF4-FFF2-40B4-BE49-F238E27FC236}">
                <a16:creationId xmlns:a16="http://schemas.microsoft.com/office/drawing/2014/main" id="{92A43200-9B88-46B5-8428-BAFED936AD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8579" name="Rectangle 3">
            <a:extLst>
              <a:ext uri="{FF2B5EF4-FFF2-40B4-BE49-F238E27FC236}">
                <a16:creationId xmlns:a16="http://schemas.microsoft.com/office/drawing/2014/main" id="{FA785241-5C50-4BCD-825F-42FD245AF5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6ED042-B1B0-456E-8B0E-CA92D7D338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D859C14-E824-4C7B-B91F-F1D24D413816}" type="slidenum">
              <a:rPr lang="pt-BR" altLang="en-US" sz="1200" i="0">
                <a:latin typeface="Arial" panose="020B0604020202020204" pitchFamily="34" charset="0"/>
              </a:rPr>
              <a:pPr eaLnBrk="1" hangingPunct="1"/>
              <a:t>9</a:t>
            </a:fld>
            <a:endParaRPr lang="pt-BR" altLang="en-US" sz="1200" i="0">
              <a:latin typeface="Arial" panose="020B0604020202020204" pitchFamily="34" charset="0"/>
            </a:endParaRPr>
          </a:p>
        </p:txBody>
      </p:sp>
      <p:sp>
        <p:nvSpPr>
          <p:cNvPr id="410626" name="Rectangle 2">
            <a:extLst>
              <a:ext uri="{FF2B5EF4-FFF2-40B4-BE49-F238E27FC236}">
                <a16:creationId xmlns:a16="http://schemas.microsoft.com/office/drawing/2014/main" id="{C6EC4D25-92FD-4A41-85DC-D622A36EC2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0627" name="Rectangle 3">
            <a:extLst>
              <a:ext uri="{FF2B5EF4-FFF2-40B4-BE49-F238E27FC236}">
                <a16:creationId xmlns:a16="http://schemas.microsoft.com/office/drawing/2014/main" id="{6FD29398-0B0C-44A4-B959-71855D858E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DC3DE7-E4DB-44C6-8C61-1639EEE48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60BC2A-B388-4F3C-B22D-4256A94329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149CC1-89AE-4D6C-B0D1-3D7E274CB3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8647AB-7A59-42D2-8437-6FE7CB9A3B01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274047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F2BEDB-4A57-41B0-9110-6A010CAA4E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2CAF2B-F5CB-4BE6-A32F-6139626FD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A480D61-F988-439B-9950-821781777C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78607C-799D-4B29-97C1-9BB27B51554B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160903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DC83EA-4001-4172-BE41-41EE0F11DE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CE9CD5-472C-4A1D-8B28-2B1D7E6442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036D13-AABC-45B2-B111-6151E2302F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36DB0C-135F-4C4D-8C49-4D33D5EE2806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290918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A48F42-6593-4865-99D6-FE4682AC6F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E7246D-DFAF-460F-B618-B674560C81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34E9DC-CD6A-475E-9BC6-51BB666920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A1DFD-9BD5-4805-8B0B-1DD3ECA401D0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765183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548F397-C98B-46B1-BF89-9117EA4C73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39F6F74-718E-4022-9292-072D8496D8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254BE0E0-A238-4FC9-9F08-1A8CFC04DF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D65A41-BE20-4223-9CE6-D7FFC833E95A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050052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D9D9C0-60C7-484E-B6FD-D0C006E1B0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09F7E8-D713-428E-AC89-0563A456FE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B1B628-9D1D-4FDE-8988-FFBE3C9713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DCD28F-C459-4FB6-94E7-89D8FF2CA7E7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51792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C71876-CF0B-4F69-9AC4-A980F4E45A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0FF3E2-426B-406E-9FC8-BB17ED234E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AD9DD9-C04E-4BC7-AEC6-728F2564A3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2B6363-7B5F-4789-8D11-4F7F8BFDA709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23172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D71101-B752-4167-8998-36F4EE35ED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860CAE-D78A-4A56-95ED-D127632BE3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6EA855-6F77-4FC2-9078-2D9DD933D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CD38C2-2412-47BB-A5BF-A65FE13BBC03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0066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0696C40-9FBC-4E4C-84B9-2E8126F17C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B6FDA2-B6EF-46CF-99FC-CB2C92E1A8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4F54877-74B8-4F15-A322-43FA0548EE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74C728-B4C1-401B-95F4-DE8E1469D8E5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61485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C8B8647-9542-4C45-BD33-E65A5A7CDA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36D3B97-7A1A-4BDC-8DF9-C1CB375262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514F591-9017-46DA-9002-A3096A2B35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1B842D-D0D0-4689-AABD-BA885227B5D0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94479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5379A02-2872-492C-A088-185570F2D5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2A79D24-5166-4208-B6FE-3A7143890A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0DF0EBB-9BCD-4F5F-96F4-88AA2AA6EE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84FA53-9066-451B-9581-323E7E4FEE67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917229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EEBE93-0840-4BD4-A494-E3C2FF332D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592A12-02A8-4BAD-8A97-DC1F4CC82E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BE2DE1-2950-46A8-B0F1-3FE79952E1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1CAFBA-C7AE-488D-9EFC-8D7BBA0022D5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130736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C5C2A2-7911-423B-BB13-C35682E07E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BD051C-72D8-4BBE-ABC5-F12BC29E69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821100-6FD2-444E-841D-A56E577CF8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63B40F-C389-4B14-90C7-9E26163B71B5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235810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C6FB6C1-17BB-48C3-B0BB-BCC007343B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EA879C6-68A7-40E4-8D81-9615830CB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8E2C09B-2C17-4B61-A209-36F99D7B47B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latin typeface="+mj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AFDD6F-8CB6-4EBF-9B0C-31320E1F221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+mj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5DB4C20-A14C-4C9C-A4FE-2B8F37F621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latin typeface="Arial" panose="020B0604020202020204" pitchFamily="34" charset="0"/>
              </a:defRPr>
            </a:lvl1pPr>
          </a:lstStyle>
          <a:p>
            <a:fld id="{CAF64D22-C123-4C2F-86AA-9D5B4C21F24A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w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7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image" Target="../media/image33.wmf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3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32.wmf"/><Relationship Id="rId5" Type="http://schemas.openxmlformats.org/officeDocument/2006/relationships/image" Target="../media/image29.wmf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3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4.bin"/><Relationship Id="rId9" Type="http://schemas.openxmlformats.org/officeDocument/2006/relationships/image" Target="../media/image3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9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40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4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42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3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44.wmf"/><Relationship Id="rId4" Type="http://schemas.openxmlformats.org/officeDocument/2006/relationships/oleObject" Target="../embeddings/oleObject44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46.bin"/><Relationship Id="rId5" Type="http://schemas.openxmlformats.org/officeDocument/2006/relationships/image" Target="../media/image45.wmf"/><Relationship Id="rId4" Type="http://schemas.openxmlformats.org/officeDocument/2006/relationships/oleObject" Target="../embeddings/oleObject45.bin"/><Relationship Id="rId9" Type="http://schemas.openxmlformats.org/officeDocument/2006/relationships/image" Target="../media/image47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49.bin"/><Relationship Id="rId5" Type="http://schemas.openxmlformats.org/officeDocument/2006/relationships/image" Target="../media/image48.wmf"/><Relationship Id="rId4" Type="http://schemas.openxmlformats.org/officeDocument/2006/relationships/oleObject" Target="../embeddings/oleObject48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50.wmf"/><Relationship Id="rId4" Type="http://schemas.openxmlformats.org/officeDocument/2006/relationships/oleObject" Target="../embeddings/oleObject50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52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52.bin"/><Relationship Id="rId5" Type="http://schemas.openxmlformats.org/officeDocument/2006/relationships/image" Target="../media/image51.wmf"/><Relationship Id="rId4" Type="http://schemas.openxmlformats.org/officeDocument/2006/relationships/oleObject" Target="../embeddings/oleObject5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5732E10-64A9-4400-A685-B34261990BD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2209800"/>
            <a:ext cx="7772400" cy="1470025"/>
          </a:xfrm>
        </p:spPr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Introdução à Computação Gráfica</a:t>
            </a:r>
            <a:b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Geometria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F8F74B5-8602-4B57-8F46-55F9B053FDE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4648200"/>
            <a:ext cx="6400800" cy="1752600"/>
          </a:xfrm>
        </p:spPr>
        <p:txBody>
          <a:bodyPr/>
          <a:lstStyle/>
          <a:p>
            <a:pPr algn="r" eaLnBrk="1" hangingPunct="1"/>
            <a:r>
              <a:rPr lang="pt-BR" altLang="en-US"/>
              <a:t>Claudio Esperança</a:t>
            </a:r>
          </a:p>
          <a:p>
            <a:pPr algn="r" eaLnBrk="1" hangingPunct="1"/>
            <a:r>
              <a:rPr lang="pt-BR" altLang="en-US"/>
              <a:t>Paulo Roma Cavalcanti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>
            <a:extLst>
              <a:ext uri="{FF2B5EF4-FFF2-40B4-BE49-F238E27FC236}">
                <a16:creationId xmlns:a16="http://schemas.microsoft.com/office/drawing/2014/main" id="{7D4C61DE-8BEA-48CE-9185-9E702E3B2D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Modelando Transformações</a:t>
            </a:r>
          </a:p>
        </p:txBody>
      </p:sp>
      <p:sp>
        <p:nvSpPr>
          <p:cNvPr id="411651" name="Rectangle 3">
            <a:extLst>
              <a:ext uri="{FF2B5EF4-FFF2-40B4-BE49-F238E27FC236}">
                <a16:creationId xmlns:a16="http://schemas.microsoft.com/office/drawing/2014/main" id="{64B32232-F999-493A-AB5A-889078AF3D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76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en-US" sz="2600"/>
              <a:t>Uma transformação linear afim em 2D pode ser definida a partir da imagem de 3 pontos: </a:t>
            </a:r>
          </a:p>
        </p:txBody>
      </p:sp>
      <p:sp>
        <p:nvSpPr>
          <p:cNvPr id="411652" name="Rectangle 4">
            <a:extLst>
              <a:ext uri="{FF2B5EF4-FFF2-40B4-BE49-F238E27FC236}">
                <a16:creationId xmlns:a16="http://schemas.microsoft.com/office/drawing/2014/main" id="{8816C75B-3DEA-48CE-99F1-CEDF6C534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2333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35844" name="Object 5">
            <a:extLst>
              <a:ext uri="{FF2B5EF4-FFF2-40B4-BE49-F238E27FC236}">
                <a16:creationId xmlns:a16="http://schemas.microsoft.com/office/drawing/2014/main" id="{F07591FD-E036-4E51-94FE-3D7E26372C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" y="2590800"/>
          <a:ext cx="4419600" cy="379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91" r:id="rId4" imgW="914400" imgH="914400" progId="CorelDraw.Graphic.8">
                  <p:embed/>
                </p:oleObj>
              </mc:Choice>
              <mc:Fallback>
                <p:oleObj r:id="rId4" imgW="914400" imgH="914400" progId="CorelDraw.Graphic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590800"/>
                        <a:ext cx="4419600" cy="379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654" name="Rectangle 6">
            <a:extLst>
              <a:ext uri="{FF2B5EF4-FFF2-40B4-BE49-F238E27FC236}">
                <a16:creationId xmlns:a16="http://schemas.microsoft.com/office/drawing/2014/main" id="{0C9F2910-064C-4206-9AC0-92BAA8EBA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7588" y="2462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35846" name="Object 7">
            <a:extLst>
              <a:ext uri="{FF2B5EF4-FFF2-40B4-BE49-F238E27FC236}">
                <a16:creationId xmlns:a16="http://schemas.microsoft.com/office/drawing/2014/main" id="{EE5F69BC-16C8-4674-A359-268E2D60B6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81600" y="2514600"/>
          <a:ext cx="3505200" cy="334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92" r:id="rId6" imgW="1473200" imgH="1397000" progId="Equation.3">
                  <p:embed/>
                </p:oleObj>
              </mc:Choice>
              <mc:Fallback>
                <p:oleObj r:id="rId6" imgW="1473200" imgH="1397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514600"/>
                        <a:ext cx="3505200" cy="334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>
            <a:extLst>
              <a:ext uri="{FF2B5EF4-FFF2-40B4-BE49-F238E27FC236}">
                <a16:creationId xmlns:a16="http://schemas.microsoft.com/office/drawing/2014/main" id="{0FDC150A-84C1-42ED-BEC7-220568D18A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Sistemas de coordenadas</a:t>
            </a:r>
          </a:p>
        </p:txBody>
      </p:sp>
      <p:sp>
        <p:nvSpPr>
          <p:cNvPr id="413699" name="Rectangle 3">
            <a:extLst>
              <a:ext uri="{FF2B5EF4-FFF2-40B4-BE49-F238E27FC236}">
                <a16:creationId xmlns:a16="http://schemas.microsoft.com/office/drawing/2014/main" id="{9B4F051A-F970-4932-8149-13EB4EA8D4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458200" cy="4800600"/>
          </a:xfrm>
        </p:spPr>
        <p:txBody>
          <a:bodyPr/>
          <a:lstStyle/>
          <a:p>
            <a:pPr eaLnBrk="1" hangingPunct="1"/>
            <a:r>
              <a:rPr lang="pt-BR" altLang="en-US" sz="2600"/>
              <a:t>Um sistema de coordenadas para </a:t>
            </a:r>
            <a:r>
              <a:rPr lang="pt-BR" altLang="en-US" sz="2600" b="1"/>
              <a:t>R</a:t>
            </a:r>
            <a:r>
              <a:rPr lang="pt-BR" altLang="en-US" sz="2600" b="1" i="1" baseline="30000"/>
              <a:t>n</a:t>
            </a:r>
            <a:r>
              <a:rPr lang="pt-BR" altLang="en-US" sz="2600"/>
              <a:t> é definido por um ponto (origem) e </a:t>
            </a:r>
            <a:r>
              <a:rPr lang="pt-BR" altLang="en-US" sz="2600" i="1"/>
              <a:t>n</a:t>
            </a:r>
            <a:r>
              <a:rPr lang="pt-BR" altLang="en-US" sz="2600"/>
              <a:t> vetores</a:t>
            </a:r>
          </a:p>
          <a:p>
            <a:pPr eaLnBrk="1" hangingPunct="1"/>
            <a:r>
              <a:rPr lang="pt-BR" altLang="en-US" sz="2600"/>
              <a:t>Ex. Seja um sistema de coordenadas para </a:t>
            </a:r>
            <a:r>
              <a:rPr lang="pt-BR" altLang="en-US" sz="2600" b="1"/>
              <a:t>R</a:t>
            </a:r>
            <a:r>
              <a:rPr lang="pt-BR" altLang="en-US" sz="2600" b="1" baseline="30000"/>
              <a:t>2</a:t>
            </a:r>
            <a:r>
              <a:rPr lang="pt-BR" altLang="en-US" sz="2600"/>
              <a:t> definido pelo ponto </a:t>
            </a:r>
            <a:r>
              <a:rPr lang="pt-BR" altLang="en-US" sz="2600" i="1"/>
              <a:t>O</a:t>
            </a:r>
            <a:r>
              <a:rPr lang="pt-BR" altLang="en-US" sz="2600"/>
              <a:t> e os vetores </a:t>
            </a:r>
            <a:r>
              <a:rPr lang="pt-BR" altLang="en-US" sz="2600" i="1"/>
              <a:t>X</a:t>
            </a:r>
            <a:r>
              <a:rPr lang="pt-BR" altLang="en-US" sz="2600"/>
              <a:t> e </a:t>
            </a:r>
            <a:r>
              <a:rPr lang="pt-BR" altLang="en-US" sz="2600" i="1"/>
              <a:t>Y. </a:t>
            </a:r>
            <a:r>
              <a:rPr lang="pt-BR" altLang="en-US" sz="2600"/>
              <a:t>Então,</a:t>
            </a:r>
          </a:p>
          <a:p>
            <a:pPr lvl="1" eaLnBrk="1" hangingPunct="1"/>
            <a:r>
              <a:rPr lang="pt-BR" altLang="en-US" sz="2400"/>
              <a:t>Um ponto P</a:t>
            </a:r>
            <a:r>
              <a:rPr lang="pt-BR" altLang="en-US" sz="2400" i="1"/>
              <a:t> </a:t>
            </a:r>
            <a:r>
              <a:rPr lang="pt-BR" altLang="en-US" sz="2400"/>
              <a:t>é dado por coordenadas </a:t>
            </a:r>
            <a:r>
              <a:rPr lang="pt-BR" altLang="en-US" sz="2400" i="1"/>
              <a:t>x</a:t>
            </a:r>
            <a:r>
              <a:rPr lang="pt-BR" altLang="en-US" sz="2400" i="1" baseline="-25000"/>
              <a:t>P </a:t>
            </a:r>
            <a:r>
              <a:rPr lang="pt-BR" altLang="en-US" sz="2400"/>
              <a:t>e </a:t>
            </a:r>
            <a:r>
              <a:rPr lang="pt-BR" altLang="en-US" sz="2400" i="1"/>
              <a:t>y</a:t>
            </a:r>
            <a:r>
              <a:rPr lang="pt-BR" altLang="en-US" sz="2400" i="1" baseline="-25000"/>
              <a:t>P </a:t>
            </a:r>
            <a:r>
              <a:rPr lang="pt-BR" altLang="en-US" sz="2400"/>
              <a:t>tais que</a:t>
            </a:r>
          </a:p>
          <a:p>
            <a:pPr lvl="1" eaLnBrk="1" hangingPunct="1"/>
            <a:endParaRPr lang="pt-BR" altLang="en-US" sz="2400"/>
          </a:p>
          <a:p>
            <a:pPr lvl="1" eaLnBrk="1" hangingPunct="1"/>
            <a:endParaRPr lang="pt-BR" altLang="en-US" sz="2400"/>
          </a:p>
          <a:p>
            <a:pPr lvl="1" eaLnBrk="1" hangingPunct="1"/>
            <a:r>
              <a:rPr lang="pt-BR" altLang="en-US" sz="2400"/>
              <a:t>Um vetor </a:t>
            </a:r>
            <a:r>
              <a:rPr lang="pt-BR" altLang="en-US" sz="2400" i="1"/>
              <a:t>V</a:t>
            </a:r>
            <a:r>
              <a:rPr lang="pt-BR" altLang="en-US" sz="2400"/>
              <a:t> é dado por coordenadas </a:t>
            </a:r>
            <a:r>
              <a:rPr lang="pt-BR" altLang="en-US" sz="2400" i="1"/>
              <a:t>x</a:t>
            </a:r>
            <a:r>
              <a:rPr lang="pt-BR" altLang="en-US" sz="2400" i="1" baseline="-25000"/>
              <a:t>V </a:t>
            </a:r>
            <a:r>
              <a:rPr lang="pt-BR" altLang="en-US" sz="2400"/>
              <a:t>e </a:t>
            </a:r>
            <a:r>
              <a:rPr lang="pt-BR" altLang="en-US" sz="2400" i="1"/>
              <a:t>y</a:t>
            </a:r>
            <a:r>
              <a:rPr lang="pt-BR" altLang="en-US" sz="2400" i="1" baseline="-25000"/>
              <a:t>V </a:t>
            </a:r>
            <a:r>
              <a:rPr lang="pt-BR" altLang="en-US" sz="2400"/>
              <a:t>tais que</a:t>
            </a:r>
          </a:p>
        </p:txBody>
      </p:sp>
      <p:sp>
        <p:nvSpPr>
          <p:cNvPr id="413700" name="Rectangle 4">
            <a:extLst>
              <a:ext uri="{FF2B5EF4-FFF2-40B4-BE49-F238E27FC236}">
                <a16:creationId xmlns:a16="http://schemas.microsoft.com/office/drawing/2014/main" id="{D679FBCB-CB09-4E81-857E-B457F368C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37892" name="Object 5">
            <a:extLst>
              <a:ext uri="{FF2B5EF4-FFF2-40B4-BE49-F238E27FC236}">
                <a16:creationId xmlns:a16="http://schemas.microsoft.com/office/drawing/2014/main" id="{5AD6954A-EFC3-40F0-88B3-42E0134A2B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3657600"/>
          <a:ext cx="3124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39" r:id="rId4" imgW="1371600" imgH="215900" progId="Equation.3">
                  <p:embed/>
                </p:oleObj>
              </mc:Choice>
              <mc:Fallback>
                <p:oleObj r:id="rId4" imgW="1371600" imgH="215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657600"/>
                        <a:ext cx="312420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3702" name="Rectangle 6">
            <a:extLst>
              <a:ext uri="{FF2B5EF4-FFF2-40B4-BE49-F238E27FC236}">
                <a16:creationId xmlns:a16="http://schemas.microsoft.com/office/drawing/2014/main" id="{EA1D6BCF-149D-4E75-B223-27CD69737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955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37894" name="Object 7">
            <a:extLst>
              <a:ext uri="{FF2B5EF4-FFF2-40B4-BE49-F238E27FC236}">
                <a16:creationId xmlns:a16="http://schemas.microsoft.com/office/drawing/2014/main" id="{2A6C7F92-D7E5-446F-84B3-BF110DD0F0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5105400"/>
          <a:ext cx="2743200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40" r:id="rId6" imgW="1104900" imgH="228600" progId="Equation.3">
                  <p:embed/>
                </p:oleObj>
              </mc:Choice>
              <mc:Fallback>
                <p:oleObj r:id="rId6" imgW="11049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105400"/>
                        <a:ext cx="2743200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>
            <a:extLst>
              <a:ext uri="{FF2B5EF4-FFF2-40B4-BE49-F238E27FC236}">
                <a16:creationId xmlns:a16="http://schemas.microsoft.com/office/drawing/2014/main" id="{4AE2D38C-460D-4300-864F-6FA11F28DD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Mudança de Sistema de Coordenadas</a:t>
            </a:r>
          </a:p>
        </p:txBody>
      </p:sp>
      <p:sp>
        <p:nvSpPr>
          <p:cNvPr id="415747" name="Rectangle 3">
            <a:extLst>
              <a:ext uri="{FF2B5EF4-FFF2-40B4-BE49-F238E27FC236}">
                <a16:creationId xmlns:a16="http://schemas.microsoft.com/office/drawing/2014/main" id="{A9EA36C3-F6C8-4152-A639-F2E2F292E5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pt-BR" sz="2600">
                <a:cs typeface="+mn-cs"/>
              </a:rPr>
              <a:t>Se estabelecemos um outro sistema (ex.: </a:t>
            </a:r>
            <a:r>
              <a:rPr sz="2600" noProof="1">
                <a:cs typeface="+mn-cs"/>
              </a:rPr>
              <a:t>Q/T/U</a:t>
            </a:r>
            <a:r>
              <a:rPr lang="pt-BR" sz="2600">
                <a:cs typeface="+mn-cs"/>
              </a:rPr>
              <a:t>), como computar as novas coordenadas dadas as antigas?</a:t>
            </a:r>
          </a:p>
        </p:txBody>
      </p:sp>
      <p:sp>
        <p:nvSpPr>
          <p:cNvPr id="415748" name="Rectangle 4">
            <a:extLst>
              <a:ext uri="{FF2B5EF4-FFF2-40B4-BE49-F238E27FC236}">
                <a16:creationId xmlns:a16="http://schemas.microsoft.com/office/drawing/2014/main" id="{E9A2A899-76D3-4C09-ABBA-CAB9856D3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3163" y="2276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15749" name="Line 5">
            <a:extLst>
              <a:ext uri="{FF2B5EF4-FFF2-40B4-BE49-F238E27FC236}">
                <a16:creationId xmlns:a16="http://schemas.microsoft.com/office/drawing/2014/main" id="{796960EF-FCAE-4682-8BE1-E9939CBC7F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" y="39624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15750" name="Line 6">
            <a:extLst>
              <a:ext uri="{FF2B5EF4-FFF2-40B4-BE49-F238E27FC236}">
                <a16:creationId xmlns:a16="http://schemas.microsoft.com/office/drawing/2014/main" id="{C8418F54-383A-4420-A576-C5344075977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60960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15751" name="Text Box 7">
            <a:extLst>
              <a:ext uri="{FF2B5EF4-FFF2-40B4-BE49-F238E27FC236}">
                <a16:creationId xmlns:a16="http://schemas.microsoft.com/office/drawing/2014/main" id="{C0C12333-84B2-4232-959F-77E04EF2E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4925" y="6137275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pt-BR" sz="2400">
                <a:latin typeface="Times New Roman" charset="0"/>
                <a:ea typeface="ＭＳ Ｐゴシック" charset="0"/>
              </a:rPr>
              <a:t>X</a:t>
            </a:r>
          </a:p>
        </p:txBody>
      </p:sp>
      <p:sp>
        <p:nvSpPr>
          <p:cNvPr id="415752" name="Text Box 8">
            <a:extLst>
              <a:ext uri="{FF2B5EF4-FFF2-40B4-BE49-F238E27FC236}">
                <a16:creationId xmlns:a16="http://schemas.microsoft.com/office/drawing/2014/main" id="{0335E8D6-A538-4F19-854B-502CBD8A1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814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pt-BR" sz="2400">
                <a:latin typeface="Times New Roman" charset="0"/>
                <a:ea typeface="ＭＳ Ｐゴシック" charset="0"/>
              </a:rPr>
              <a:t>Y</a:t>
            </a:r>
          </a:p>
        </p:txBody>
      </p:sp>
      <p:sp>
        <p:nvSpPr>
          <p:cNvPr id="415753" name="Oval 9">
            <a:extLst>
              <a:ext uri="{FF2B5EF4-FFF2-40B4-BE49-F238E27FC236}">
                <a16:creationId xmlns:a16="http://schemas.microsoft.com/office/drawing/2014/main" id="{1CD8CBD5-467B-424D-8E4C-000B1880F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15754" name="Text Box 10">
            <a:extLst>
              <a:ext uri="{FF2B5EF4-FFF2-40B4-BE49-F238E27FC236}">
                <a16:creationId xmlns:a16="http://schemas.microsoft.com/office/drawing/2014/main" id="{125C3F0E-F210-4958-B5B4-EE2F918A9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096000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pt-BR" sz="2400">
                <a:latin typeface="Times New Roman" charset="0"/>
                <a:ea typeface="ＭＳ Ｐゴシック" charset="0"/>
              </a:rPr>
              <a:t>O</a:t>
            </a:r>
          </a:p>
        </p:txBody>
      </p:sp>
      <p:grpSp>
        <p:nvGrpSpPr>
          <p:cNvPr id="39946" name="Group 11">
            <a:extLst>
              <a:ext uri="{FF2B5EF4-FFF2-40B4-BE49-F238E27FC236}">
                <a16:creationId xmlns:a16="http://schemas.microsoft.com/office/drawing/2014/main" id="{2522DC1C-58FC-4BFB-90DA-4DA0844F4F14}"/>
              </a:ext>
            </a:extLst>
          </p:cNvPr>
          <p:cNvGrpSpPr>
            <a:grpSpLocks/>
          </p:cNvGrpSpPr>
          <p:nvPr/>
        </p:nvGrpSpPr>
        <p:grpSpPr bwMode="auto">
          <a:xfrm rot="-9495410">
            <a:off x="5562600" y="2895600"/>
            <a:ext cx="1981200" cy="2135188"/>
            <a:chOff x="576" y="2592"/>
            <a:chExt cx="1248" cy="1345"/>
          </a:xfrm>
        </p:grpSpPr>
        <p:sp>
          <p:nvSpPr>
            <p:cNvPr id="415756" name="Line 12">
              <a:extLst>
                <a:ext uri="{FF2B5EF4-FFF2-40B4-BE49-F238E27FC236}">
                  <a16:creationId xmlns:a16="http://schemas.microsoft.com/office/drawing/2014/main" id="{640691B3-F701-4029-9228-F0E379EC5C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8" y="2590"/>
              <a:ext cx="1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5757" name="Line 13">
              <a:extLst>
                <a:ext uri="{FF2B5EF4-FFF2-40B4-BE49-F238E27FC236}">
                  <a16:creationId xmlns:a16="http://schemas.microsoft.com/office/drawing/2014/main" id="{417FB4F7-F0A2-447E-A132-F8E9215B42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7" y="3936"/>
              <a:ext cx="124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sp>
        <p:nvSpPr>
          <p:cNvPr id="415758" name="Text Box 14">
            <a:extLst>
              <a:ext uri="{FF2B5EF4-FFF2-40B4-BE49-F238E27FC236}">
                <a16:creationId xmlns:a16="http://schemas.microsoft.com/office/drawing/2014/main" id="{39DDFE17-243A-4083-A2E5-2BB420199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3913" y="5257800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pt-BR" sz="2400">
                <a:latin typeface="Times New Roman" charset="0"/>
                <a:ea typeface="ＭＳ Ｐゴシック" charset="0"/>
              </a:rPr>
              <a:t>U</a:t>
            </a:r>
          </a:p>
        </p:txBody>
      </p:sp>
      <p:sp>
        <p:nvSpPr>
          <p:cNvPr id="415759" name="Text Box 15">
            <a:extLst>
              <a:ext uri="{FF2B5EF4-FFF2-40B4-BE49-F238E27FC236}">
                <a16:creationId xmlns:a16="http://schemas.microsoft.com/office/drawing/2014/main" id="{AAB3C595-9C02-49EE-90D9-17F07E2BD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3622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pt-BR" sz="2400">
                <a:latin typeface="Times New Roman" charset="0"/>
                <a:ea typeface="ＭＳ Ｐゴシック" charset="0"/>
              </a:rPr>
              <a:t>T</a:t>
            </a:r>
          </a:p>
        </p:txBody>
      </p:sp>
      <p:sp>
        <p:nvSpPr>
          <p:cNvPr id="415760" name="Oval 16">
            <a:extLst>
              <a:ext uri="{FF2B5EF4-FFF2-40B4-BE49-F238E27FC236}">
                <a16:creationId xmlns:a16="http://schemas.microsoft.com/office/drawing/2014/main" id="{F620BD02-2493-4A40-93CF-F6AB6D0F0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250" y="606425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15761" name="Text Box 17">
            <a:extLst>
              <a:ext uri="{FF2B5EF4-FFF2-40B4-BE49-F238E27FC236}">
                <a16:creationId xmlns:a16="http://schemas.microsoft.com/office/drawing/2014/main" id="{C6B8FAEE-6B6B-4F9D-958A-BA90EFA6E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971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pt-BR" sz="2400">
                <a:latin typeface="Times New Roman" charset="0"/>
                <a:ea typeface="ＭＳ Ｐゴシック" charset="0"/>
              </a:rPr>
              <a:t>Q</a:t>
            </a:r>
          </a:p>
        </p:txBody>
      </p:sp>
      <p:sp>
        <p:nvSpPr>
          <p:cNvPr id="415762" name="Oval 18">
            <a:extLst>
              <a:ext uri="{FF2B5EF4-FFF2-40B4-BE49-F238E27FC236}">
                <a16:creationId xmlns:a16="http://schemas.microsoft.com/office/drawing/2014/main" id="{2129218C-2C17-406A-8BF6-563B38EE1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038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15763" name="Text Box 19">
            <a:extLst>
              <a:ext uri="{FF2B5EF4-FFF2-40B4-BE49-F238E27FC236}">
                <a16:creationId xmlns:a16="http://schemas.microsoft.com/office/drawing/2014/main" id="{28FD88A4-D9B7-48FF-A79F-D182B3913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429000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pt-BR" sz="2400">
                <a:latin typeface="Times New Roman" charset="0"/>
                <a:ea typeface="ＭＳ Ｐゴシック" charset="0"/>
              </a:rPr>
              <a:t>P</a:t>
            </a:r>
          </a:p>
        </p:txBody>
      </p:sp>
      <p:graphicFrame>
        <p:nvGraphicFramePr>
          <p:cNvPr id="39953" name="Object 20">
            <a:extLst>
              <a:ext uri="{FF2B5EF4-FFF2-40B4-BE49-F238E27FC236}">
                <a16:creationId xmlns:a16="http://schemas.microsoft.com/office/drawing/2014/main" id="{6FFB5D5F-4522-45EB-96B1-D383E25B57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0200" y="4835525"/>
          <a:ext cx="175260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03" name="Equation" r:id="rId4" imgW="698197" imgH="215806" progId="Equation.3">
                  <p:embed/>
                </p:oleObj>
              </mc:Choice>
              <mc:Fallback>
                <p:oleObj name="Equation" r:id="rId4" imgW="698197" imgH="215806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835525"/>
                        <a:ext cx="1752600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765" name="Line 21">
            <a:extLst>
              <a:ext uri="{FF2B5EF4-FFF2-40B4-BE49-F238E27FC236}">
                <a16:creationId xmlns:a16="http://schemas.microsoft.com/office/drawing/2014/main" id="{D0BD4E13-020A-4F21-B2B3-7FD4187DF2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" y="4114800"/>
            <a:ext cx="1447800" cy="1981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39955" name="Object 22">
            <a:extLst>
              <a:ext uri="{FF2B5EF4-FFF2-40B4-BE49-F238E27FC236}">
                <a16:creationId xmlns:a16="http://schemas.microsoft.com/office/drawing/2014/main" id="{EF587BEE-14FB-4468-8D71-A19047A0FC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3124200"/>
          <a:ext cx="1600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04" name="Equation" r:id="rId6" imgW="647419" imgH="215806" progId="Equation.3">
                  <p:embed/>
                </p:oleObj>
              </mc:Choice>
              <mc:Fallback>
                <p:oleObj name="Equation" r:id="rId6" imgW="647419" imgH="215806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124200"/>
                        <a:ext cx="16002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767" name="Line 23">
            <a:extLst>
              <a:ext uri="{FF2B5EF4-FFF2-40B4-BE49-F238E27FC236}">
                <a16:creationId xmlns:a16="http://schemas.microsoft.com/office/drawing/2014/main" id="{32938F0E-5511-4905-9A63-2351277DEE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3352800"/>
            <a:ext cx="556260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9D5AC2AE-1A5E-485F-BBD0-4F3855B1EE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Mudança de Sistema de Coordenadas</a:t>
            </a:r>
          </a:p>
        </p:txBody>
      </p:sp>
      <p:sp>
        <p:nvSpPr>
          <p:cNvPr id="417795" name="Rectangle 3">
            <a:extLst>
              <a:ext uri="{FF2B5EF4-FFF2-40B4-BE49-F238E27FC236}">
                <a16:creationId xmlns:a16="http://schemas.microsoft.com/office/drawing/2014/main" id="{FCD3DC0A-0A90-467E-B4C5-28DFCB0C11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9046"/>
            <a:ext cx="8430883" cy="1324154"/>
          </a:xfrm>
        </p:spPr>
        <p:txBody>
          <a:bodyPr/>
          <a:lstStyle/>
          <a:p>
            <a:pPr eaLnBrk="1" hangingPunct="1"/>
            <a:r>
              <a:rPr lang="pt-BR" altLang="en-US" sz="2600" dirty="0"/>
              <a:t>Como computar as coordenadas de um ponto </a:t>
            </a:r>
            <a:r>
              <a:rPr lang="pt-BR" altLang="en-US" sz="2200" i="1" dirty="0"/>
              <a:t>P = (</a:t>
            </a:r>
            <a:r>
              <a:rPr lang="pt-BR" altLang="en-US" sz="2200" i="1" dirty="0" err="1"/>
              <a:t>x</a:t>
            </a:r>
            <a:r>
              <a:rPr lang="pt-BR" altLang="en-US" sz="2200" i="1" baseline="-25000" dirty="0" err="1"/>
              <a:t>P</a:t>
            </a:r>
            <a:r>
              <a:rPr lang="pt-BR" altLang="en-US" sz="2200" i="1" dirty="0"/>
              <a:t>, </a:t>
            </a:r>
            <a:r>
              <a:rPr lang="pt-BR" altLang="en-US" sz="2200" i="1" dirty="0" err="1"/>
              <a:t>y</a:t>
            </a:r>
            <a:r>
              <a:rPr lang="pt-BR" altLang="en-US" sz="2200" i="1" baseline="-25000" dirty="0" err="1"/>
              <a:t>P</a:t>
            </a:r>
            <a:r>
              <a:rPr lang="pt-BR" altLang="en-US" sz="2200" i="1" dirty="0"/>
              <a:t>)</a:t>
            </a:r>
            <a:r>
              <a:rPr lang="pt-BR" altLang="en-US" sz="2200" dirty="0"/>
              <a:t> em </a:t>
            </a:r>
            <a:r>
              <a:rPr lang="pt-BR" altLang="en-US" sz="2200" noProof="1"/>
              <a:t>O/X/Y</a:t>
            </a:r>
            <a:r>
              <a:rPr lang="pt-BR" altLang="en-US" sz="2200" dirty="0"/>
              <a:t> dadas as coordenadas de P em </a:t>
            </a:r>
            <a:r>
              <a:rPr lang="pt-BR" altLang="en-US" sz="2200" noProof="1"/>
              <a:t>Q/T/U</a:t>
            </a:r>
            <a:r>
              <a:rPr lang="pt-BR" altLang="en-US" sz="2200" dirty="0"/>
              <a:t>, isto é, (</a:t>
            </a:r>
            <a:r>
              <a:rPr lang="pt-BR" altLang="en-US" sz="2200" i="1" dirty="0" err="1"/>
              <a:t>t</a:t>
            </a:r>
            <a:r>
              <a:rPr lang="pt-BR" altLang="en-US" sz="2200" i="1" baseline="-25000" dirty="0" err="1"/>
              <a:t>P</a:t>
            </a:r>
            <a:r>
              <a:rPr lang="pt-BR" altLang="en-US" sz="2200" dirty="0"/>
              <a:t>, </a:t>
            </a:r>
            <a:r>
              <a:rPr lang="pt-BR" altLang="en-US" sz="2200" i="1" dirty="0" err="1"/>
              <a:t>u</a:t>
            </a:r>
            <a:r>
              <a:rPr lang="pt-BR" altLang="en-US" sz="2200" i="1" baseline="-25000" dirty="0" err="1"/>
              <a:t>P</a:t>
            </a:r>
            <a:r>
              <a:rPr lang="pt-BR" altLang="en-US" sz="2200" dirty="0"/>
              <a:t>)?</a:t>
            </a:r>
            <a:endParaRPr lang="en-US"/>
          </a:p>
        </p:txBody>
      </p:sp>
      <p:sp>
        <p:nvSpPr>
          <p:cNvPr id="417796" name="Rectangle 4">
            <a:extLst>
              <a:ext uri="{FF2B5EF4-FFF2-40B4-BE49-F238E27FC236}">
                <a16:creationId xmlns:a16="http://schemas.microsoft.com/office/drawing/2014/main" id="{9DA03FEA-FD7F-4E73-ACAE-22011A683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1700" y="3000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41988" name="Object 5">
            <a:extLst>
              <a:ext uri="{FF2B5EF4-FFF2-40B4-BE49-F238E27FC236}">
                <a16:creationId xmlns:a16="http://schemas.microsoft.com/office/drawing/2014/main" id="{83CD12C3-FF75-4B37-BB38-656F05C11D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6800" y="2819400"/>
          <a:ext cx="73152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10" r:id="rId4" imgW="3911600" imgH="698500" progId="Equation.3">
                  <p:embed/>
                </p:oleObj>
              </mc:Choice>
              <mc:Fallback>
                <p:oleObj r:id="rId4" imgW="3911600" imgH="6985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819400"/>
                        <a:ext cx="731520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7798" name="Rectangle 6">
            <a:extLst>
              <a:ext uri="{FF2B5EF4-FFF2-40B4-BE49-F238E27FC236}">
                <a16:creationId xmlns:a16="http://schemas.microsoft.com/office/drawing/2014/main" id="{F751DBEA-CD46-40DC-AA6D-F1C6F4848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7113" y="3276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41990" name="Object 7">
            <a:extLst>
              <a:ext uri="{FF2B5EF4-FFF2-40B4-BE49-F238E27FC236}">
                <a16:creationId xmlns:a16="http://schemas.microsoft.com/office/drawing/2014/main" id="{8275ECF2-2E02-4E28-ABFF-87A469E8C6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6400" y="4725988"/>
          <a:ext cx="3505200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11" r:id="rId6" imgW="1612900" imgH="241300" progId="Equation.3">
                  <p:embed/>
                </p:oleObj>
              </mc:Choice>
              <mc:Fallback>
                <p:oleObj r:id="rId6" imgW="1612900" imgH="241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725988"/>
                        <a:ext cx="3505200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7800" name="Rectangle 8">
            <a:extLst>
              <a:ext uri="{FF2B5EF4-FFF2-40B4-BE49-F238E27FC236}">
                <a16:creationId xmlns:a16="http://schemas.microsoft.com/office/drawing/2014/main" id="{6B6E66BD-2CD2-4CF8-90B2-CB76D3C4F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7113" y="32813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41992" name="Object 9">
            <a:extLst>
              <a:ext uri="{FF2B5EF4-FFF2-40B4-BE49-F238E27FC236}">
                <a16:creationId xmlns:a16="http://schemas.microsoft.com/office/drawing/2014/main" id="{5E5EA14B-A2A8-48C6-BD27-28405FDEDA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0200" y="5264150"/>
          <a:ext cx="35814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12" r:id="rId8" imgW="1625600" imgH="241300" progId="Equation.3">
                  <p:embed/>
                </p:oleObj>
              </mc:Choice>
              <mc:Fallback>
                <p:oleObj r:id="rId8" imgW="1625600" imgH="2413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264150"/>
                        <a:ext cx="3581400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7802" name="Rectangle 10">
            <a:extLst>
              <a:ext uri="{FF2B5EF4-FFF2-40B4-BE49-F238E27FC236}">
                <a16:creationId xmlns:a16="http://schemas.microsoft.com/office/drawing/2014/main" id="{4759EE51-1BD1-48FD-A62F-AECB624B8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19100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571500" indent="-571500" algn="l">
              <a:spcBef>
                <a:spcPct val="20000"/>
              </a:spcBef>
              <a:defRPr/>
            </a:pPr>
            <a:r>
              <a:rPr lang="pt-BR" sz="2600" i="0">
                <a:latin typeface="Book Antiqua" charset="0"/>
                <a:ea typeface="ＭＳ Ｐゴシック" charset="0"/>
              </a:rPr>
              <a:t>Logo,</a:t>
            </a:r>
          </a:p>
          <a:p>
            <a:pPr marL="571500" indent="-571500" algn="l">
              <a:spcBef>
                <a:spcPct val="20000"/>
              </a:spcBef>
              <a:buFontTx/>
              <a:buChar char="•"/>
              <a:defRPr/>
            </a:pPr>
            <a:endParaRPr lang="pt-BR" sz="2600" i="0">
              <a:latin typeface="Book Antiqua" charset="0"/>
              <a:ea typeface="ＭＳ Ｐゴシック" charset="0"/>
            </a:endParaRPr>
          </a:p>
          <a:p>
            <a:pPr marL="571500" indent="-571500" algn="l">
              <a:spcBef>
                <a:spcPct val="20000"/>
              </a:spcBef>
              <a:buFontTx/>
              <a:buChar char="•"/>
              <a:defRPr/>
            </a:pPr>
            <a:endParaRPr lang="pt-BR" sz="2600" i="0">
              <a:latin typeface="Book Antiqua" charset="0"/>
              <a:ea typeface="ＭＳ Ｐゴシック" charset="0"/>
            </a:endParaRPr>
          </a:p>
          <a:p>
            <a:pPr marL="571500" indent="-571500" algn="l">
              <a:spcBef>
                <a:spcPct val="20000"/>
              </a:spcBef>
              <a:defRPr/>
            </a:pPr>
            <a:endParaRPr lang="pt-BR" sz="2600" i="0">
              <a:latin typeface="Book Antiqua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>
            <a:extLst>
              <a:ext uri="{FF2B5EF4-FFF2-40B4-BE49-F238E27FC236}">
                <a16:creationId xmlns:a16="http://schemas.microsoft.com/office/drawing/2014/main" id="{E88C7D5E-066D-49B7-B96B-40EF864928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Mudança de Sistema de Coordenadas</a:t>
            </a:r>
          </a:p>
        </p:txBody>
      </p:sp>
      <p:sp>
        <p:nvSpPr>
          <p:cNvPr id="419843" name="Rectangle 3">
            <a:extLst>
              <a:ext uri="{FF2B5EF4-FFF2-40B4-BE49-F238E27FC236}">
                <a16:creationId xmlns:a16="http://schemas.microsoft.com/office/drawing/2014/main" id="{E9817E34-9C5D-4940-90F6-7A7C34D26B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eaLnBrk="1" hangingPunct="1">
              <a:defRPr/>
            </a:pPr>
            <a:r>
              <a:rPr lang="pt-BR" sz="2600">
                <a:cs typeface="+mn-cs"/>
              </a:rPr>
              <a:t>Matricialmente:</a:t>
            </a:r>
          </a:p>
          <a:p>
            <a:pPr eaLnBrk="1" hangingPunct="1">
              <a:defRPr/>
            </a:pPr>
            <a:endParaRPr lang="pt-BR" sz="2600">
              <a:cs typeface="+mn-cs"/>
            </a:endParaRPr>
          </a:p>
          <a:p>
            <a:pPr eaLnBrk="1" hangingPunct="1">
              <a:defRPr/>
            </a:pPr>
            <a:endParaRPr lang="pt-BR" sz="2600">
              <a:cs typeface="+mn-cs"/>
            </a:endParaRPr>
          </a:p>
          <a:p>
            <a:pPr eaLnBrk="1" hangingPunct="1">
              <a:defRPr/>
            </a:pPr>
            <a:r>
              <a:rPr lang="pt-BR" sz="2600">
                <a:cs typeface="+mn-cs"/>
              </a:rPr>
              <a:t>Usando coordenadas homogêneas:</a:t>
            </a:r>
          </a:p>
          <a:p>
            <a:pPr eaLnBrk="1" hangingPunct="1">
              <a:defRPr/>
            </a:pPr>
            <a:endParaRPr lang="pt-BR" sz="2600">
              <a:cs typeface="+mn-cs"/>
            </a:endParaRPr>
          </a:p>
          <a:p>
            <a:pPr eaLnBrk="1" hangingPunct="1">
              <a:defRPr/>
            </a:pPr>
            <a:endParaRPr lang="pt-BR" sz="2600">
              <a:cs typeface="+mn-cs"/>
            </a:endParaRPr>
          </a:p>
          <a:p>
            <a:pPr eaLnBrk="1" hangingPunct="1">
              <a:defRPr/>
            </a:pPr>
            <a:endParaRPr lang="pt-BR" sz="2600">
              <a:cs typeface="+mn-cs"/>
            </a:endParaRPr>
          </a:p>
          <a:p>
            <a:pPr eaLnBrk="1" hangingPunct="1">
              <a:defRPr/>
            </a:pPr>
            <a:r>
              <a:rPr lang="pt-BR" sz="2600">
                <a:cs typeface="+mn-cs"/>
              </a:rPr>
              <a:t>Para resolver o problema inverso:</a:t>
            </a:r>
          </a:p>
          <a:p>
            <a:pPr eaLnBrk="1" hangingPunct="1">
              <a:defRPr/>
            </a:pPr>
            <a:endParaRPr lang="pt-BR" sz="2600"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pt-BR" sz="2600"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pt-BR">
              <a:cs typeface="+mn-cs"/>
            </a:endParaRPr>
          </a:p>
        </p:txBody>
      </p:sp>
      <p:graphicFrame>
        <p:nvGraphicFramePr>
          <p:cNvPr id="44035" name="Object 4">
            <a:extLst>
              <a:ext uri="{FF2B5EF4-FFF2-40B4-BE49-F238E27FC236}">
                <a16:creationId xmlns:a16="http://schemas.microsoft.com/office/drawing/2014/main" id="{CBADD877-DDE3-4031-9B9E-B8BF4CAEB8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1828800"/>
          <a:ext cx="4038600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56" r:id="rId4" imgW="2070100" imgH="508000" progId="Equation.3">
                  <p:embed/>
                </p:oleObj>
              </mc:Choice>
              <mc:Fallback>
                <p:oleObj r:id="rId4" imgW="2070100" imgH="508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828800"/>
                        <a:ext cx="4038600" cy="98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45" name="Rectangle 5">
            <a:extLst>
              <a:ext uri="{FF2B5EF4-FFF2-40B4-BE49-F238E27FC236}">
                <a16:creationId xmlns:a16="http://schemas.microsoft.com/office/drawing/2014/main" id="{4BE6FC70-AA22-4616-9E77-9ACA5365F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4263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44037" name="Object 6">
            <a:extLst>
              <a:ext uri="{FF2B5EF4-FFF2-40B4-BE49-F238E27FC236}">
                <a16:creationId xmlns:a16="http://schemas.microsoft.com/office/drawing/2014/main" id="{5EFEB939-0FBD-4B77-8C76-A35E37A3C1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3276600"/>
          <a:ext cx="3657600" cy="137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57" r:id="rId6" imgW="1892300" imgH="711200" progId="Equation.3">
                  <p:embed/>
                </p:oleObj>
              </mc:Choice>
              <mc:Fallback>
                <p:oleObj r:id="rId6" imgW="1892300" imgH="71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276600"/>
                        <a:ext cx="3657600" cy="1379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47" name="Rectangle 7">
            <a:extLst>
              <a:ext uri="{FF2B5EF4-FFF2-40B4-BE49-F238E27FC236}">
                <a16:creationId xmlns:a16="http://schemas.microsoft.com/office/drawing/2014/main" id="{44AD8A2B-345C-4AF3-B715-33DBC41ED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2350" y="30527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44039" name="Object 8">
            <a:extLst>
              <a:ext uri="{FF2B5EF4-FFF2-40B4-BE49-F238E27FC236}">
                <a16:creationId xmlns:a16="http://schemas.microsoft.com/office/drawing/2014/main" id="{0AA767AC-798C-4A83-A42D-03C10D8892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5181600"/>
          <a:ext cx="38862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58" r:id="rId8" imgW="2019300" imgH="749300" progId="Equation.3">
                  <p:embed/>
                </p:oleObj>
              </mc:Choice>
              <mc:Fallback>
                <p:oleObj r:id="rId8" imgW="2019300" imgH="7493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181600"/>
                        <a:ext cx="388620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>
            <a:extLst>
              <a:ext uri="{FF2B5EF4-FFF2-40B4-BE49-F238E27FC236}">
                <a16:creationId xmlns:a16="http://schemas.microsoft.com/office/drawing/2014/main" id="{5A73DD2B-3B70-488A-9A52-AB96B5E986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Transformações em 3D</a:t>
            </a:r>
          </a:p>
        </p:txBody>
      </p:sp>
      <p:sp>
        <p:nvSpPr>
          <p:cNvPr id="421891" name="Rectangle 3">
            <a:extLst>
              <a:ext uri="{FF2B5EF4-FFF2-40B4-BE49-F238E27FC236}">
                <a16:creationId xmlns:a16="http://schemas.microsoft.com/office/drawing/2014/main" id="{39B78440-1940-467C-AC6C-DF877530AF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eaLnBrk="1" hangingPunct="1"/>
            <a:r>
              <a:rPr lang="pt-BR" altLang="en-US"/>
              <a:t>Vetores e pontos em 3D</a:t>
            </a:r>
          </a:p>
          <a:p>
            <a:pPr eaLnBrk="1" hangingPunct="1"/>
            <a:endParaRPr lang="pt-BR" altLang="en-US"/>
          </a:p>
          <a:p>
            <a:pPr eaLnBrk="1" hangingPunct="1"/>
            <a:endParaRPr lang="pt-BR" altLang="en-US"/>
          </a:p>
          <a:p>
            <a:pPr eaLnBrk="1" hangingPunct="1"/>
            <a:endParaRPr lang="pt-BR" altLang="en-US"/>
          </a:p>
          <a:p>
            <a:pPr eaLnBrk="1" hangingPunct="1"/>
            <a:endParaRPr lang="pt-BR" altLang="en-US"/>
          </a:p>
          <a:p>
            <a:pPr eaLnBrk="1" hangingPunct="1"/>
            <a:r>
              <a:rPr lang="pt-BR" altLang="en-US"/>
              <a:t>Transformação linear afim </a:t>
            </a:r>
          </a:p>
          <a:p>
            <a:pPr eaLnBrk="1" hangingPunct="1"/>
            <a:endParaRPr lang="pt-BR" altLang="en-US"/>
          </a:p>
        </p:txBody>
      </p:sp>
      <p:sp>
        <p:nvSpPr>
          <p:cNvPr id="421892" name="Rectangle 4">
            <a:extLst>
              <a:ext uri="{FF2B5EF4-FFF2-40B4-BE49-F238E27FC236}">
                <a16:creationId xmlns:a16="http://schemas.microsoft.com/office/drawing/2014/main" id="{C5C89174-1AF9-4AC4-BCE8-60481BF8E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9438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46084" name="Object 5">
            <a:extLst>
              <a:ext uri="{FF2B5EF4-FFF2-40B4-BE49-F238E27FC236}">
                <a16:creationId xmlns:a16="http://schemas.microsoft.com/office/drawing/2014/main" id="{4B27C1BD-2886-4893-ADE0-BAE9C7BCE4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8800" y="2298700"/>
          <a:ext cx="1049338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03" name="Equation" r:id="rId4" imgW="571500" imgH="914400" progId="Equation.3">
                  <p:embed/>
                </p:oleObj>
              </mc:Choice>
              <mc:Fallback>
                <p:oleObj name="Equation" r:id="rId4" imgW="571500" imgH="914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298700"/>
                        <a:ext cx="1049338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5" name="Object 6">
            <a:extLst>
              <a:ext uri="{FF2B5EF4-FFF2-40B4-BE49-F238E27FC236}">
                <a16:creationId xmlns:a16="http://schemas.microsoft.com/office/drawing/2014/main" id="{702227B2-81A1-4C02-A99E-0A7A21DFBF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19600" y="2209800"/>
          <a:ext cx="104775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04" name="Equation" r:id="rId6" imgW="571500" imgH="914400" progId="Equation.3">
                  <p:embed/>
                </p:oleObj>
              </mc:Choice>
              <mc:Fallback>
                <p:oleObj name="Equation" r:id="rId6" imgW="571500" imgH="914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209800"/>
                        <a:ext cx="104775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7">
            <a:extLst>
              <a:ext uri="{FF2B5EF4-FFF2-40B4-BE49-F238E27FC236}">
                <a16:creationId xmlns:a16="http://schemas.microsoft.com/office/drawing/2014/main" id="{987C6786-103A-4B1E-B4FB-F44515DE79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8800" y="4800600"/>
          <a:ext cx="2209800" cy="165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05" name="Equation" r:id="rId8" imgW="1219200" imgH="914400" progId="Equation.3">
                  <p:embed/>
                </p:oleObj>
              </mc:Choice>
              <mc:Fallback>
                <p:oleObj name="Equation" r:id="rId8" imgW="1219200" imgH="914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800600"/>
                        <a:ext cx="2209800" cy="165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>
            <a:extLst>
              <a:ext uri="{FF2B5EF4-FFF2-40B4-BE49-F238E27FC236}">
                <a16:creationId xmlns:a16="http://schemas.microsoft.com/office/drawing/2014/main" id="{F04A7EF3-59F2-43E6-97B1-FCF4D15505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Transformações Rígidas</a:t>
            </a:r>
          </a:p>
        </p:txBody>
      </p:sp>
      <p:sp>
        <p:nvSpPr>
          <p:cNvPr id="423939" name="Rectangle 3">
            <a:extLst>
              <a:ext uri="{FF2B5EF4-FFF2-40B4-BE49-F238E27FC236}">
                <a16:creationId xmlns:a16="http://schemas.microsoft.com/office/drawing/2014/main" id="{9D6F76EA-6C6A-42F0-9C05-81F0A3D68B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en-US" sz="2600"/>
              <a:t>Não modificam a forma (dimensões /ângulos) do objeto </a:t>
            </a:r>
          </a:p>
          <a:p>
            <a:pPr eaLnBrk="1" hangingPunct="1">
              <a:lnSpc>
                <a:spcPct val="80000"/>
              </a:lnSpc>
            </a:pPr>
            <a:r>
              <a:rPr lang="pt-BR" altLang="en-US" sz="2600"/>
              <a:t>São compostas de uma rotação e uma translação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BR" altLang="en-US" sz="2600"/>
          </a:p>
        </p:txBody>
      </p:sp>
      <p:graphicFrame>
        <p:nvGraphicFramePr>
          <p:cNvPr id="48131" name="Object 4">
            <a:extLst>
              <a:ext uri="{FF2B5EF4-FFF2-40B4-BE49-F238E27FC236}">
                <a16:creationId xmlns:a16="http://schemas.microsoft.com/office/drawing/2014/main" id="{62CB82A6-C763-4E88-AE4E-C865C3FEF4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0" y="3790950"/>
          <a:ext cx="24384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10" name="Equation" r:id="rId4" imgW="1219200" imgH="914400" progId="Equation.3">
                  <p:embed/>
                </p:oleObj>
              </mc:Choice>
              <mc:Fallback>
                <p:oleObj name="Equation" r:id="rId4" imgW="121920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790950"/>
                        <a:ext cx="24384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3941" name="AutoShape 5">
            <a:extLst>
              <a:ext uri="{FF2B5EF4-FFF2-40B4-BE49-F238E27FC236}">
                <a16:creationId xmlns:a16="http://schemas.microsoft.com/office/drawing/2014/main" id="{3019F250-9F9C-409F-913B-7709646B0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0" y="3886200"/>
            <a:ext cx="1295400" cy="12827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23942" name="AutoShape 6">
            <a:extLst>
              <a:ext uri="{FF2B5EF4-FFF2-40B4-BE49-F238E27FC236}">
                <a16:creationId xmlns:a16="http://schemas.microsoft.com/office/drawing/2014/main" id="{CB3D179F-364F-4E45-90A6-780B5123F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3886200"/>
            <a:ext cx="304800" cy="1295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23943" name="Text Box 7">
            <a:extLst>
              <a:ext uri="{FF2B5EF4-FFF2-40B4-BE49-F238E27FC236}">
                <a16:creationId xmlns:a16="http://schemas.microsoft.com/office/drawing/2014/main" id="{987F4255-A8D3-43DE-8036-9BFE723FB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971800"/>
            <a:ext cx="1381125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en-US" sz="1600" i="0">
                <a:latin typeface="Arial" panose="020B0604020202020204" pitchFamily="34" charset="0"/>
              </a:rPr>
              <a:t>Submatriz de</a:t>
            </a:r>
          </a:p>
          <a:p>
            <a:pPr eaLnBrk="1" hangingPunct="1">
              <a:spcBef>
                <a:spcPct val="50000"/>
              </a:spcBef>
            </a:pPr>
            <a:r>
              <a:rPr lang="pt-BR" altLang="en-US" sz="1600" i="0">
                <a:latin typeface="Arial" panose="020B0604020202020204" pitchFamily="34" charset="0"/>
              </a:rPr>
              <a:t>Rotação</a:t>
            </a:r>
            <a:endParaRPr lang="pt-PT" altLang="en-US" sz="1600" i="0">
              <a:latin typeface="Arial" panose="020B0604020202020204" pitchFamily="34" charset="0"/>
            </a:endParaRPr>
          </a:p>
        </p:txBody>
      </p:sp>
      <p:sp>
        <p:nvSpPr>
          <p:cNvPr id="423944" name="Text Box 8">
            <a:extLst>
              <a:ext uri="{FF2B5EF4-FFF2-40B4-BE49-F238E27FC236}">
                <a16:creationId xmlns:a16="http://schemas.microsoft.com/office/drawing/2014/main" id="{F01824A3-6F27-4F95-901B-B6BFDD2EE8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971800"/>
            <a:ext cx="118745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en-US" sz="1600" i="0">
                <a:latin typeface="Arial" panose="020B0604020202020204" pitchFamily="34" charset="0"/>
              </a:rPr>
              <a:t>Vetor de </a:t>
            </a:r>
          </a:p>
          <a:p>
            <a:pPr eaLnBrk="1" hangingPunct="1">
              <a:spcBef>
                <a:spcPct val="50000"/>
              </a:spcBef>
            </a:pPr>
            <a:r>
              <a:rPr lang="pt-BR" altLang="en-US" sz="1600" i="0">
                <a:latin typeface="Arial" panose="020B0604020202020204" pitchFamily="34" charset="0"/>
              </a:rPr>
              <a:t>Translação</a:t>
            </a:r>
            <a:endParaRPr lang="pt-PT" altLang="en-US" sz="1600" i="0">
              <a:latin typeface="Arial" panose="020B0604020202020204" pitchFamily="34" charset="0"/>
            </a:endParaRPr>
          </a:p>
        </p:txBody>
      </p:sp>
      <p:sp>
        <p:nvSpPr>
          <p:cNvPr id="423945" name="Line 9">
            <a:extLst>
              <a:ext uri="{FF2B5EF4-FFF2-40B4-BE49-F238E27FC236}">
                <a16:creationId xmlns:a16="http://schemas.microsoft.com/office/drawing/2014/main" id="{032DCA50-88E1-411A-B126-5DA7DA2442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8600" y="32004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23946" name="Line 10">
            <a:extLst>
              <a:ext uri="{FF2B5EF4-FFF2-40B4-BE49-F238E27FC236}">
                <a16:creationId xmlns:a16="http://schemas.microsoft.com/office/drawing/2014/main" id="{81531923-C9B5-464E-85F2-586F502E70A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276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>
            <a:extLst>
              <a:ext uri="{FF2B5EF4-FFF2-40B4-BE49-F238E27FC236}">
                <a16:creationId xmlns:a16="http://schemas.microsoft.com/office/drawing/2014/main" id="{F40ACCD8-EEA1-46B8-9E09-2CD4206CB4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Translação</a:t>
            </a:r>
          </a:p>
        </p:txBody>
      </p:sp>
      <p:graphicFrame>
        <p:nvGraphicFramePr>
          <p:cNvPr id="50178" name="Object 3">
            <a:extLst>
              <a:ext uri="{FF2B5EF4-FFF2-40B4-BE49-F238E27FC236}">
                <a16:creationId xmlns:a16="http://schemas.microsoft.com/office/drawing/2014/main" id="{7BA96BAC-44FA-467B-AA76-4B84064E947F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5105400" y="1824038"/>
          <a:ext cx="3124200" cy="160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34" name="Equation" r:id="rId4" imgW="1778000" imgH="914400" progId="Equation.3">
                  <p:embed/>
                </p:oleObj>
              </mc:Choice>
              <mc:Fallback>
                <p:oleObj name="Equation" r:id="rId4" imgW="1778000" imgH="914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824038"/>
                        <a:ext cx="3124200" cy="160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79" name="Object 4">
            <a:extLst>
              <a:ext uri="{FF2B5EF4-FFF2-40B4-BE49-F238E27FC236}">
                <a16:creationId xmlns:a16="http://schemas.microsoft.com/office/drawing/2014/main" id="{5D8CEF71-1C0A-4B82-BE25-2F4138BAD7CF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3276600" y="3810000"/>
          <a:ext cx="5562600" cy="160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35" name="Equation" r:id="rId6" imgW="3175000" imgH="914400" progId="Equation.3">
                  <p:embed/>
                </p:oleObj>
              </mc:Choice>
              <mc:Fallback>
                <p:oleObj name="Equation" r:id="rId6" imgW="317500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810000"/>
                        <a:ext cx="5562600" cy="160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5989" name="Rectangle 5">
            <a:extLst>
              <a:ext uri="{FF2B5EF4-FFF2-40B4-BE49-F238E27FC236}">
                <a16:creationId xmlns:a16="http://schemas.microsoft.com/office/drawing/2014/main" id="{40C231F7-678C-4CD6-B5ED-42825DC6D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181600"/>
            <a:ext cx="3962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20000"/>
              </a:spcBef>
              <a:buFontTx/>
              <a:buChar char="•"/>
            </a:pPr>
            <a:r>
              <a:rPr lang="pt-BR" altLang="en-US" i="0">
                <a:latin typeface="Book Antiqua" panose="02040602050305030304" pitchFamily="18" charset="0"/>
              </a:rPr>
              <a:t>Observe que translações são comutativas</a:t>
            </a:r>
            <a:r>
              <a:rPr lang="en-US" altLang="en-US" i="0">
                <a:latin typeface="Book Antiqua" panose="02040602050305030304" pitchFamily="18" charset="0"/>
              </a:rPr>
              <a:t>:</a:t>
            </a:r>
          </a:p>
          <a:p>
            <a:pPr lvl="1" algn="l" eaLnBrk="1" hangingPunct="1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en-US" altLang="en-US">
                <a:latin typeface="Book Antiqua" panose="02040602050305030304" pitchFamily="18" charset="0"/>
              </a:rPr>
              <a:t>P </a:t>
            </a:r>
            <a:r>
              <a:rPr lang="en-US" altLang="en-US" i="0">
                <a:latin typeface="Book Antiqua" panose="02040602050305030304" pitchFamily="18" charset="0"/>
              </a:rPr>
              <a:t>+</a:t>
            </a:r>
            <a:r>
              <a:rPr lang="en-US" altLang="en-US">
                <a:latin typeface="Book Antiqua" panose="02040602050305030304" pitchFamily="18" charset="0"/>
              </a:rPr>
              <a:t> t </a:t>
            </a:r>
            <a:r>
              <a:rPr lang="en-US" altLang="en-US" i="0">
                <a:latin typeface="Book Antiqua" panose="02040602050305030304" pitchFamily="18" charset="0"/>
              </a:rPr>
              <a:t>+</a:t>
            </a:r>
            <a:r>
              <a:rPr lang="en-US" altLang="en-US">
                <a:latin typeface="Book Antiqua" panose="02040602050305030304" pitchFamily="18" charset="0"/>
              </a:rPr>
              <a:t> v = P </a:t>
            </a:r>
            <a:r>
              <a:rPr lang="en-US" altLang="en-US" i="0">
                <a:latin typeface="Book Antiqua" panose="02040602050305030304" pitchFamily="18" charset="0"/>
              </a:rPr>
              <a:t>+</a:t>
            </a:r>
            <a:r>
              <a:rPr lang="en-US" altLang="en-US">
                <a:latin typeface="Book Antiqua" panose="02040602050305030304" pitchFamily="18" charset="0"/>
              </a:rPr>
              <a:t> v </a:t>
            </a:r>
            <a:r>
              <a:rPr lang="en-US" altLang="en-US" i="0">
                <a:latin typeface="Book Antiqua" panose="02040602050305030304" pitchFamily="18" charset="0"/>
              </a:rPr>
              <a:t>+</a:t>
            </a:r>
            <a:r>
              <a:rPr lang="en-US" altLang="en-US">
                <a:latin typeface="Book Antiqua" panose="02040602050305030304" pitchFamily="18" charset="0"/>
              </a:rPr>
              <a:t> t</a:t>
            </a:r>
          </a:p>
        </p:txBody>
      </p:sp>
      <p:sp>
        <p:nvSpPr>
          <p:cNvPr id="425990" name="Text Box 6">
            <a:extLst>
              <a:ext uri="{FF2B5EF4-FFF2-40B4-BE49-F238E27FC236}">
                <a16:creationId xmlns:a16="http://schemas.microsoft.com/office/drawing/2014/main" id="{29AE5D34-BC47-4C0C-94D9-0DD0B371D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3327400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x</a:t>
            </a:r>
          </a:p>
        </p:txBody>
      </p:sp>
      <p:sp>
        <p:nvSpPr>
          <p:cNvPr id="425991" name="Text Box 7">
            <a:extLst>
              <a:ext uri="{FF2B5EF4-FFF2-40B4-BE49-F238E27FC236}">
                <a16:creationId xmlns:a16="http://schemas.microsoft.com/office/drawing/2014/main" id="{C8FE61DC-6265-41A5-A221-E4ADFF058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75" y="1843088"/>
            <a:ext cx="285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y</a:t>
            </a:r>
          </a:p>
        </p:txBody>
      </p:sp>
      <p:sp>
        <p:nvSpPr>
          <p:cNvPr id="425992" name="Text Box 8">
            <a:extLst>
              <a:ext uri="{FF2B5EF4-FFF2-40B4-BE49-F238E27FC236}">
                <a16:creationId xmlns:a16="http://schemas.microsoft.com/office/drawing/2014/main" id="{5568E21A-C023-40AF-BA53-CA14FBC79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976688"/>
            <a:ext cx="273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z</a:t>
            </a:r>
          </a:p>
        </p:txBody>
      </p:sp>
      <p:sp>
        <p:nvSpPr>
          <p:cNvPr id="425993" name="Line 9">
            <a:extLst>
              <a:ext uri="{FF2B5EF4-FFF2-40B4-BE49-F238E27FC236}">
                <a16:creationId xmlns:a16="http://schemas.microsoft.com/office/drawing/2014/main" id="{15A3BF3E-E907-49A9-83D8-B0121A0469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8275" y="3357563"/>
            <a:ext cx="1914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25994" name="Line 10">
            <a:extLst>
              <a:ext uri="{FF2B5EF4-FFF2-40B4-BE49-F238E27FC236}">
                <a16:creationId xmlns:a16="http://schemas.microsoft.com/office/drawing/2014/main" id="{CAF428DA-E61D-4A59-93CE-EB0B84322E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38275" y="1690688"/>
            <a:ext cx="0" cy="166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25995" name="Line 11">
            <a:extLst>
              <a:ext uri="{FF2B5EF4-FFF2-40B4-BE49-F238E27FC236}">
                <a16:creationId xmlns:a16="http://schemas.microsoft.com/office/drawing/2014/main" id="{2072D4DD-E0FB-450B-A8B0-0E28A09F8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3357563"/>
            <a:ext cx="752475" cy="695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25996" name="Line 12">
            <a:extLst>
              <a:ext uri="{FF2B5EF4-FFF2-40B4-BE49-F238E27FC236}">
                <a16:creationId xmlns:a16="http://schemas.microsoft.com/office/drawing/2014/main" id="{59C3655C-BE20-4977-BB3B-19682075CD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2590800"/>
            <a:ext cx="1447800" cy="7620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 type="arrow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25997" name="Rectangle 13">
            <a:extLst>
              <a:ext uri="{FF2B5EF4-FFF2-40B4-BE49-F238E27FC236}">
                <a16:creationId xmlns:a16="http://schemas.microsoft.com/office/drawing/2014/main" id="{CAB9AACF-2A12-4B8B-86A9-C0BA56FC6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1981200"/>
            <a:ext cx="838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Wireframe">
            <a:bevelT w="13500" h="13500" prst="angle"/>
            <a:bevelB w="13500" h="13500" prst="angle"/>
            <a:extrusionClr>
              <a:schemeClr val="tx1"/>
            </a:extrusionClr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25998" name="AutoShape 14">
            <a:extLst>
              <a:ext uri="{FF2B5EF4-FFF2-40B4-BE49-F238E27FC236}">
                <a16:creationId xmlns:a16="http://schemas.microsoft.com/office/drawing/2014/main" id="{118C7261-B768-46DD-97DB-C87637ABA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2063" y="2681288"/>
            <a:ext cx="990600" cy="838200"/>
          </a:xfrm>
          <a:prstGeom prst="cube">
            <a:avLst>
              <a:gd name="adj" fmla="val 19884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>
            <a:extLst>
              <a:ext uri="{FF2B5EF4-FFF2-40B4-BE49-F238E27FC236}">
                <a16:creationId xmlns:a16="http://schemas.microsoft.com/office/drawing/2014/main" id="{A0BCE01E-D66D-48A6-8A39-06D4E4E0D6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Rotação em torno do eixo </a:t>
            </a:r>
            <a:r>
              <a:rPr lang="pt-BR" alt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Z</a:t>
            </a:r>
          </a:p>
        </p:txBody>
      </p:sp>
      <p:sp>
        <p:nvSpPr>
          <p:cNvPr id="428035" name="Rectangle 3">
            <a:extLst>
              <a:ext uri="{FF2B5EF4-FFF2-40B4-BE49-F238E27FC236}">
                <a16:creationId xmlns:a16="http://schemas.microsoft.com/office/drawing/2014/main" id="{21752C05-8CAE-4645-B15B-857BBEF1E4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458200" cy="1905000"/>
          </a:xfrm>
        </p:spPr>
        <p:txBody>
          <a:bodyPr/>
          <a:lstStyle/>
          <a:p>
            <a:pPr eaLnBrk="1" hangingPunct="1"/>
            <a:r>
              <a:rPr lang="pt-BR" altLang="en-US" sz="2600"/>
              <a:t>Podemos ver que o vetor (1,0,0)</a:t>
            </a:r>
            <a:r>
              <a:rPr lang="pt-BR" altLang="en-US" sz="2600" baseline="30000"/>
              <a:t>T </a:t>
            </a:r>
            <a:r>
              <a:rPr lang="pt-BR" altLang="en-US" sz="2600"/>
              <a:t>é mapeado em:</a:t>
            </a:r>
          </a:p>
          <a:p>
            <a:pPr marL="457200" lvl="1" indent="0" eaLnBrk="1" hangingPunct="1">
              <a:buFont typeface="Wingdings" panose="05000000000000000000" pitchFamily="2" charset="2"/>
              <a:buNone/>
            </a:pPr>
            <a:r>
              <a:rPr lang="pt-BR" altLang="en-US" sz="2400"/>
              <a:t>	(cos </a:t>
            </a:r>
            <a:r>
              <a:rPr lang="pt-BR" altLang="en-US" sz="2400">
                <a:sym typeface="Symbol" panose="05050102010706020507" pitchFamily="18" charset="2"/>
              </a:rPr>
              <a:t>, </a:t>
            </a:r>
            <a:r>
              <a:rPr lang="pt-BR" altLang="en-US" sz="2400"/>
              <a:t>sen </a:t>
            </a:r>
            <a:r>
              <a:rPr lang="pt-BR" altLang="en-US" sz="2400">
                <a:sym typeface="Symbol" panose="05050102010706020507" pitchFamily="18" charset="2"/>
              </a:rPr>
              <a:t>, 0)</a:t>
            </a:r>
            <a:r>
              <a:rPr lang="pt-BR" altLang="en-US" sz="2400" baseline="30000">
                <a:sym typeface="Symbol" panose="05050102010706020507" pitchFamily="18" charset="2"/>
              </a:rPr>
              <a:t>T </a:t>
            </a:r>
          </a:p>
          <a:p>
            <a:pPr eaLnBrk="1" hangingPunct="1"/>
            <a:r>
              <a:rPr lang="pt-BR" altLang="en-US" sz="2600">
                <a:sym typeface="Symbol" panose="05050102010706020507" pitchFamily="18" charset="2"/>
              </a:rPr>
              <a:t>e que o v</a:t>
            </a:r>
            <a:r>
              <a:rPr lang="pt-BR" altLang="en-US" sz="2600"/>
              <a:t>etor (0,1,0)</a:t>
            </a:r>
            <a:r>
              <a:rPr lang="pt-BR" altLang="en-US" sz="2600" baseline="30000"/>
              <a:t>T </a:t>
            </a:r>
            <a:r>
              <a:rPr lang="pt-BR" altLang="en-US" sz="2600"/>
              <a:t>é mapeado em: </a:t>
            </a:r>
            <a:br>
              <a:rPr lang="pt-BR" altLang="en-US" sz="2600"/>
            </a:br>
            <a:r>
              <a:rPr lang="pt-BR" altLang="en-US" sz="2600"/>
              <a:t>	</a:t>
            </a:r>
            <a:r>
              <a:rPr lang="pt-BR" altLang="en-US" sz="2400"/>
              <a:t>(- sen </a:t>
            </a:r>
            <a:r>
              <a:rPr lang="pt-BR" altLang="en-US" sz="2400">
                <a:sym typeface="Symbol" panose="05050102010706020507" pitchFamily="18" charset="2"/>
              </a:rPr>
              <a:t>,</a:t>
            </a:r>
            <a:r>
              <a:rPr lang="pt-BR" altLang="en-US" sz="2400"/>
              <a:t> cos </a:t>
            </a:r>
            <a:r>
              <a:rPr lang="pt-BR" altLang="en-US" sz="2400">
                <a:sym typeface="Symbol" panose="05050102010706020507" pitchFamily="18" charset="2"/>
              </a:rPr>
              <a:t>, 0)</a:t>
            </a:r>
            <a:r>
              <a:rPr lang="pt-BR" altLang="en-US" sz="2400" baseline="30000">
                <a:sym typeface="Symbol" panose="05050102010706020507" pitchFamily="18" charset="2"/>
              </a:rPr>
              <a:t>T </a:t>
            </a:r>
          </a:p>
        </p:txBody>
      </p:sp>
      <p:grpSp>
        <p:nvGrpSpPr>
          <p:cNvPr id="52227" name="Group 4">
            <a:extLst>
              <a:ext uri="{FF2B5EF4-FFF2-40B4-BE49-F238E27FC236}">
                <a16:creationId xmlns:a16="http://schemas.microsoft.com/office/drawing/2014/main" id="{139E84D3-9FCB-4934-8E27-7B9127848600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124200"/>
            <a:ext cx="4038600" cy="3182938"/>
            <a:chOff x="624" y="1688"/>
            <a:chExt cx="2976" cy="2349"/>
          </a:xfrm>
        </p:grpSpPr>
        <p:sp>
          <p:nvSpPr>
            <p:cNvPr id="428037" name="Line 5">
              <a:extLst>
                <a:ext uri="{FF2B5EF4-FFF2-40B4-BE49-F238E27FC236}">
                  <a16:creationId xmlns:a16="http://schemas.microsoft.com/office/drawing/2014/main" id="{F6CA2314-9980-4ADE-BFFF-28A9BB93D7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38" y="1968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28038" name="Line 6">
              <a:extLst>
                <a:ext uri="{FF2B5EF4-FFF2-40B4-BE49-F238E27FC236}">
                  <a16:creationId xmlns:a16="http://schemas.microsoft.com/office/drawing/2014/main" id="{15C35980-81F8-470E-9E64-7F6431EA81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38" y="3648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grpSp>
          <p:nvGrpSpPr>
            <p:cNvPr id="52240" name="Group 7">
              <a:extLst>
                <a:ext uri="{FF2B5EF4-FFF2-40B4-BE49-F238E27FC236}">
                  <a16:creationId xmlns:a16="http://schemas.microsoft.com/office/drawing/2014/main" id="{65514376-9980-4002-9802-80ED95DF7010}"/>
                </a:ext>
              </a:extLst>
            </p:cNvPr>
            <p:cNvGrpSpPr>
              <a:grpSpLocks/>
            </p:cNvGrpSpPr>
            <p:nvPr/>
          </p:nvGrpSpPr>
          <p:grpSpPr bwMode="auto">
            <a:xfrm rot="-1476479">
              <a:off x="1114" y="1688"/>
              <a:ext cx="1680" cy="1681"/>
              <a:chOff x="912" y="1488"/>
              <a:chExt cx="1680" cy="1681"/>
            </a:xfrm>
          </p:grpSpPr>
          <p:sp>
            <p:nvSpPr>
              <p:cNvPr id="428040" name="Line 8">
                <a:extLst>
                  <a:ext uri="{FF2B5EF4-FFF2-40B4-BE49-F238E27FC236}">
                    <a16:creationId xmlns:a16="http://schemas.microsoft.com/office/drawing/2014/main" id="{6EDB4846-1BD0-4406-8F11-0E347BF9A1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10" y="1486"/>
                <a:ext cx="1" cy="16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428041" name="Line 9">
                <a:extLst>
                  <a:ext uri="{FF2B5EF4-FFF2-40B4-BE49-F238E27FC236}">
                    <a16:creationId xmlns:a16="http://schemas.microsoft.com/office/drawing/2014/main" id="{692C3586-AF21-4AA0-874A-B35B4738B8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12" y="3166"/>
                <a:ext cx="1680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</p:grpSp>
        <p:sp>
          <p:nvSpPr>
            <p:cNvPr id="428042" name="Arc 10">
              <a:extLst>
                <a:ext uri="{FF2B5EF4-FFF2-40B4-BE49-F238E27FC236}">
                  <a16:creationId xmlns:a16="http://schemas.microsoft.com/office/drawing/2014/main" id="{737FB0E3-31BA-4736-9200-A26CE771B5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6" y="3445"/>
              <a:ext cx="385" cy="205"/>
            </a:xfrm>
            <a:custGeom>
              <a:avLst/>
              <a:gdLst>
                <a:gd name="T0" fmla="*/ 326 w 21598"/>
                <a:gd name="T1" fmla="*/ 0 h 11522"/>
                <a:gd name="T2" fmla="*/ 385 w 21598"/>
                <a:gd name="T3" fmla="*/ 200 h 11522"/>
                <a:gd name="T4" fmla="*/ 0 w 21598"/>
                <a:gd name="T5" fmla="*/ 205 h 115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98" h="11522" fill="none" extrusionOk="0">
                  <a:moveTo>
                    <a:pt x="18270" y="-1"/>
                  </a:moveTo>
                  <a:cubicBezTo>
                    <a:pt x="20395" y="3369"/>
                    <a:pt x="21547" y="7261"/>
                    <a:pt x="21598" y="11244"/>
                  </a:cubicBezTo>
                </a:path>
                <a:path w="21598" h="11522" stroke="0" extrusionOk="0">
                  <a:moveTo>
                    <a:pt x="18270" y="-1"/>
                  </a:moveTo>
                  <a:cubicBezTo>
                    <a:pt x="20395" y="3369"/>
                    <a:pt x="21547" y="7261"/>
                    <a:pt x="21598" y="11244"/>
                  </a:cubicBezTo>
                  <a:lnTo>
                    <a:pt x="0" y="11522"/>
                  </a:lnTo>
                  <a:lnTo>
                    <a:pt x="18270" y="-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arrow" w="lg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8043" name="Text Box 11">
              <a:extLst>
                <a:ext uri="{FF2B5EF4-FFF2-40B4-BE49-F238E27FC236}">
                  <a16:creationId xmlns:a16="http://schemas.microsoft.com/office/drawing/2014/main" id="{C1BD6FD5-0E9F-45E3-BD3D-C9B5F8AB2A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4" y="3375"/>
              <a:ext cx="254" cy="2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spcBef>
                  <a:spcPct val="50000"/>
                </a:spcBef>
                <a:defRPr/>
              </a:pPr>
              <a:r>
                <a:rPr lang="pt-PT" sz="2000" i="0">
                  <a:latin typeface="Courier New" charset="0"/>
                  <a:ea typeface="ＭＳ Ｐゴシック" charset="0"/>
                  <a:sym typeface="Symbol" charset="0"/>
                </a:rPr>
                <a:t></a:t>
              </a:r>
              <a:endParaRPr lang="pt-PT" sz="2000" i="0">
                <a:latin typeface="Courier New" charset="0"/>
                <a:ea typeface="ＭＳ Ｐゴシック" charset="0"/>
              </a:endParaRPr>
            </a:p>
          </p:txBody>
        </p:sp>
        <p:sp>
          <p:nvSpPr>
            <p:cNvPr id="428044" name="Line 12">
              <a:extLst>
                <a:ext uri="{FF2B5EF4-FFF2-40B4-BE49-F238E27FC236}">
                  <a16:creationId xmlns:a16="http://schemas.microsoft.com/office/drawing/2014/main" id="{350E3310-D8AB-4F51-878C-30B9348F3B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4" y="2928"/>
              <a:ext cx="0" cy="722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28045" name="Line 13">
              <a:extLst>
                <a:ext uri="{FF2B5EF4-FFF2-40B4-BE49-F238E27FC236}">
                  <a16:creationId xmlns:a16="http://schemas.microsoft.com/office/drawing/2014/main" id="{9FB8AB09-681E-4D62-89C5-4BBA91C363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38" y="2928"/>
              <a:ext cx="15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28046" name="Line 14">
              <a:extLst>
                <a:ext uri="{FF2B5EF4-FFF2-40B4-BE49-F238E27FC236}">
                  <a16:creationId xmlns:a16="http://schemas.microsoft.com/office/drawing/2014/main" id="{3C158447-2A5D-4C79-B0C7-0EBFCAD2A1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66" y="2120"/>
              <a:ext cx="670" cy="8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28047" name="Line 15">
              <a:extLst>
                <a:ext uri="{FF2B5EF4-FFF2-40B4-BE49-F238E27FC236}">
                  <a16:creationId xmlns:a16="http://schemas.microsoft.com/office/drawing/2014/main" id="{E794E25B-4E51-436E-AF6B-FC340013E9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5" y="2144"/>
              <a:ext cx="0" cy="1504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28048" name="Text Box 16">
              <a:extLst>
                <a:ext uri="{FF2B5EF4-FFF2-40B4-BE49-F238E27FC236}">
                  <a16:creationId xmlns:a16="http://schemas.microsoft.com/office/drawing/2014/main" id="{6D04BFA0-BB57-4274-9A0C-3BA826AAF1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3" y="3360"/>
              <a:ext cx="237" cy="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400">
                  <a:latin typeface="Times New Roman" charset="0"/>
                  <a:ea typeface="ＭＳ Ｐゴシック" charset="0"/>
                </a:rPr>
                <a:t>x</a:t>
              </a:r>
              <a:endParaRPr lang="pt-PT" sz="2400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28049" name="Text Box 17">
              <a:extLst>
                <a:ext uri="{FF2B5EF4-FFF2-40B4-BE49-F238E27FC236}">
                  <a16:creationId xmlns:a16="http://schemas.microsoft.com/office/drawing/2014/main" id="{9F23AD3E-290B-4D45-9B2E-4E91E37E60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2" y="1688"/>
              <a:ext cx="240" cy="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400">
                  <a:latin typeface="Times New Roman" charset="0"/>
                  <a:ea typeface="ＭＳ Ｐゴシック" charset="0"/>
                </a:rPr>
                <a:t>y</a:t>
              </a:r>
              <a:endParaRPr lang="pt-PT" sz="2400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28050" name="Text Box 18">
              <a:extLst>
                <a:ext uri="{FF2B5EF4-FFF2-40B4-BE49-F238E27FC236}">
                  <a16:creationId xmlns:a16="http://schemas.microsoft.com/office/drawing/2014/main" id="{BDEC2903-20E1-41CA-B3AD-842B1CDCEB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8" y="3696"/>
              <a:ext cx="721" cy="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400" i="0">
                  <a:latin typeface="Times New Roman" charset="0"/>
                  <a:ea typeface="ＭＳ Ｐゴシック" charset="0"/>
                </a:rPr>
                <a:t>cos </a:t>
              </a:r>
              <a:r>
                <a:rPr lang="pt-BR" sz="2400" i="0">
                  <a:latin typeface="Times New Roman" charset="0"/>
                  <a:ea typeface="ＭＳ Ｐゴシック" charset="0"/>
                  <a:sym typeface="Symbol" charset="0"/>
                </a:rPr>
                <a:t></a:t>
              </a:r>
              <a:endParaRPr lang="pt-PT" sz="2400" i="0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28051" name="Text Box 19">
              <a:extLst>
                <a:ext uri="{FF2B5EF4-FFF2-40B4-BE49-F238E27FC236}">
                  <a16:creationId xmlns:a16="http://schemas.microsoft.com/office/drawing/2014/main" id="{82262371-D0A1-4BB0-BB15-DFB14D7B34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0" y="1968"/>
              <a:ext cx="722" cy="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400" i="0">
                  <a:latin typeface="Times New Roman" charset="0"/>
                  <a:ea typeface="ＭＳ Ｐゴシック" charset="0"/>
                </a:rPr>
                <a:t>cos </a:t>
              </a:r>
              <a:r>
                <a:rPr lang="pt-BR" sz="2400" i="0">
                  <a:latin typeface="Times New Roman" charset="0"/>
                  <a:ea typeface="ＭＳ Ｐゴシック" charset="0"/>
                  <a:sym typeface="Symbol" charset="0"/>
                </a:rPr>
                <a:t></a:t>
              </a:r>
              <a:endParaRPr lang="pt-PT" sz="2400" i="0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28052" name="Line 20">
              <a:extLst>
                <a:ext uri="{FF2B5EF4-FFF2-40B4-BE49-F238E27FC236}">
                  <a16:creationId xmlns:a16="http://schemas.microsoft.com/office/drawing/2014/main" id="{64D4F17B-6C45-4D2A-9DF0-2DCF6FE3AA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4" y="360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28053" name="Text Box 21">
              <a:extLst>
                <a:ext uri="{FF2B5EF4-FFF2-40B4-BE49-F238E27FC236}">
                  <a16:creationId xmlns:a16="http://schemas.microsoft.com/office/drawing/2014/main" id="{1FDE9501-1929-40DD-A015-86FE801336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6" y="2532"/>
              <a:ext cx="718" cy="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400" i="0" dirty="0" err="1">
                  <a:latin typeface="Times New Roman" charset="0"/>
                  <a:ea typeface="ＭＳ Ｐゴシック" charset="0"/>
                </a:rPr>
                <a:t>sen</a:t>
              </a:r>
              <a:r>
                <a:rPr lang="pt-BR" sz="2400" i="0" dirty="0">
                  <a:latin typeface="Times New Roman" charset="0"/>
                  <a:ea typeface="ＭＳ Ｐゴシック" charset="0"/>
                </a:rPr>
                <a:t> </a:t>
              </a:r>
              <a:r>
                <a:rPr lang="pt-BR" sz="2400" i="0" dirty="0">
                  <a:latin typeface="Times New Roman" charset="0"/>
                  <a:ea typeface="ＭＳ Ｐゴシック" charset="0"/>
                  <a:sym typeface="Symbol" charset="0"/>
                </a:rPr>
                <a:t></a:t>
              </a:r>
              <a:endParaRPr lang="pt-PT" sz="2400" i="0" dirty="0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28054" name="Text Box 22">
              <a:extLst>
                <a:ext uri="{FF2B5EF4-FFF2-40B4-BE49-F238E27FC236}">
                  <a16:creationId xmlns:a16="http://schemas.microsoft.com/office/drawing/2014/main" id="{49E3CB97-6CC0-41D3-9F6E-450C8134DF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6" y="3696"/>
              <a:ext cx="1007" cy="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400" i="0" dirty="0">
                  <a:latin typeface="Times New Roman" charset="0"/>
                  <a:ea typeface="ＭＳ Ｐゴシック" charset="0"/>
                </a:rPr>
                <a:t>- </a:t>
              </a:r>
              <a:r>
                <a:rPr lang="pt-BR" sz="2400" i="0" dirty="0" err="1">
                  <a:latin typeface="Times New Roman" charset="0"/>
                  <a:ea typeface="ＭＳ Ｐゴシック" charset="0"/>
                </a:rPr>
                <a:t>sen</a:t>
              </a:r>
              <a:r>
                <a:rPr lang="pt-BR" sz="2400" i="0" dirty="0">
                  <a:latin typeface="Times New Roman" charset="0"/>
                  <a:ea typeface="ＭＳ Ｐゴシック" charset="0"/>
                </a:rPr>
                <a:t> </a:t>
              </a:r>
              <a:r>
                <a:rPr lang="pt-BR" sz="2400" i="0" dirty="0">
                  <a:latin typeface="Times New Roman" charset="0"/>
                  <a:ea typeface="ＭＳ Ｐゴシック" charset="0"/>
                  <a:sym typeface="Symbol" charset="0"/>
                </a:rPr>
                <a:t></a:t>
              </a:r>
              <a:endParaRPr lang="pt-PT" sz="2400" i="0" dirty="0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28055" name="Text Box 23">
              <a:extLst>
                <a:ext uri="{FF2B5EF4-FFF2-40B4-BE49-F238E27FC236}">
                  <a16:creationId xmlns:a16="http://schemas.microsoft.com/office/drawing/2014/main" id="{A1E47AF4-2B23-4652-8E2C-DF91625432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2689"/>
              <a:ext cx="384" cy="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t-BR" altLang="en-US"/>
                <a:t>x</a:t>
              </a:r>
              <a:r>
                <a:rPr lang="ja-JP" altLang="pt-BR" i="0">
                  <a:latin typeface="Arial" panose="020B0604020202020204" pitchFamily="34" charset="0"/>
                </a:rPr>
                <a:t>’</a:t>
              </a:r>
              <a:endParaRPr lang="pt-PT" altLang="en-US" i="0"/>
            </a:p>
          </p:txBody>
        </p:sp>
        <p:sp>
          <p:nvSpPr>
            <p:cNvPr id="428056" name="Text Box 24">
              <a:extLst>
                <a:ext uri="{FF2B5EF4-FFF2-40B4-BE49-F238E27FC236}">
                  <a16:creationId xmlns:a16="http://schemas.microsoft.com/office/drawing/2014/main" id="{520B0153-3F3B-43E3-A73C-4921B31E6A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824"/>
              <a:ext cx="335" cy="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t-BR" altLang="en-US"/>
                <a:t>y</a:t>
              </a:r>
              <a:r>
                <a:rPr lang="ja-JP" altLang="pt-BR" i="0">
                  <a:latin typeface="Arial" panose="020B0604020202020204" pitchFamily="34" charset="0"/>
                </a:rPr>
                <a:t>’</a:t>
              </a:r>
              <a:endParaRPr lang="pt-PT" altLang="en-US" i="0"/>
            </a:p>
          </p:txBody>
        </p:sp>
      </p:grpSp>
      <p:grpSp>
        <p:nvGrpSpPr>
          <p:cNvPr id="52228" name="Group 2">
            <a:extLst>
              <a:ext uri="{FF2B5EF4-FFF2-40B4-BE49-F238E27FC236}">
                <a16:creationId xmlns:a16="http://schemas.microsoft.com/office/drawing/2014/main" id="{8AFA25F4-AD70-42B3-B8EB-96126D490A12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581400"/>
            <a:ext cx="2743200" cy="2652713"/>
            <a:chOff x="762000" y="3352800"/>
            <a:chExt cx="2743200" cy="2652713"/>
          </a:xfrm>
        </p:grpSpPr>
        <p:sp>
          <p:nvSpPr>
            <p:cNvPr id="428057" name="Line 25">
              <a:extLst>
                <a:ext uri="{FF2B5EF4-FFF2-40B4-BE49-F238E27FC236}">
                  <a16:creationId xmlns:a16="http://schemas.microsoft.com/office/drawing/2014/main" id="{880FBB5A-EEB6-4B4C-BFB8-A964232F2D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4475" y="5019675"/>
              <a:ext cx="1914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28058" name="Line 26">
              <a:extLst>
                <a:ext uri="{FF2B5EF4-FFF2-40B4-BE49-F238E27FC236}">
                  <a16:creationId xmlns:a16="http://schemas.microsoft.com/office/drawing/2014/main" id="{E429097B-0A77-4AC1-8FB9-9CC1CBFBB8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14475" y="3352800"/>
              <a:ext cx="0" cy="1666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28059" name="Text Box 27">
              <a:extLst>
                <a:ext uri="{FF2B5EF4-FFF2-40B4-BE49-F238E27FC236}">
                  <a16:creationId xmlns:a16="http://schemas.microsoft.com/office/drawing/2014/main" id="{2C4EC1FE-A6CA-4EF6-962F-2D11E94D9B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9450" y="4989513"/>
              <a:ext cx="2857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imes New Roman" charset="0"/>
                  <a:ea typeface="ＭＳ Ｐゴシック" charset="0"/>
                </a:rPr>
                <a:t>x</a:t>
              </a:r>
            </a:p>
          </p:txBody>
        </p:sp>
        <p:sp>
          <p:nvSpPr>
            <p:cNvPr id="428060" name="Text Box 28">
              <a:extLst>
                <a:ext uri="{FF2B5EF4-FFF2-40B4-BE49-F238E27FC236}">
                  <a16:creationId xmlns:a16="http://schemas.microsoft.com/office/drawing/2014/main" id="{8628BEE1-9521-427C-A034-EF423A7817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3475" y="3505200"/>
              <a:ext cx="2857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imes New Roman" charset="0"/>
                  <a:ea typeface="ＭＳ Ｐゴシック" charset="0"/>
                </a:rPr>
                <a:t>y</a:t>
              </a:r>
            </a:p>
          </p:txBody>
        </p:sp>
        <p:sp>
          <p:nvSpPr>
            <p:cNvPr id="428061" name="Line 29">
              <a:extLst>
                <a:ext uri="{FF2B5EF4-FFF2-40B4-BE49-F238E27FC236}">
                  <a16:creationId xmlns:a16="http://schemas.microsoft.com/office/drawing/2014/main" id="{8C73F742-A184-4B12-8A53-25F5867E4E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2000" y="5019675"/>
              <a:ext cx="752475" cy="6953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28062" name="Text Box 30">
              <a:extLst>
                <a:ext uri="{FF2B5EF4-FFF2-40B4-BE49-F238E27FC236}">
                  <a16:creationId xmlns:a16="http://schemas.microsoft.com/office/drawing/2014/main" id="{113E051C-53EE-4E26-8CB3-E1574C0C95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" y="5638800"/>
              <a:ext cx="2730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imes New Roman" charset="0"/>
                  <a:ea typeface="ＭＳ Ｐゴシック" charset="0"/>
                </a:rPr>
                <a:t>z</a:t>
              </a:r>
            </a:p>
          </p:txBody>
        </p:sp>
        <p:sp>
          <p:nvSpPr>
            <p:cNvPr id="428063" name="Rectangle 31">
              <a:extLst>
                <a:ext uri="{FF2B5EF4-FFF2-40B4-BE49-F238E27FC236}">
                  <a16:creationId xmlns:a16="http://schemas.microsoft.com/office/drawing/2014/main" id="{5C695865-F1E9-43B3-A4B7-D50A90BE585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878103">
              <a:off x="1047750" y="4208463"/>
              <a:ext cx="962025" cy="838200"/>
            </a:xfrm>
            <a:prstGeom prst="rect">
              <a:avLst/>
            </a:prstGeom>
            <a:solidFill>
              <a:schemeClr val="bg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582600" prstMaterial="legacyWireframe">
              <a:bevelT w="13500" h="13500" prst="angle"/>
              <a:bevelB w="13500" h="13500" prst="angle"/>
              <a:extrusionClr>
                <a:schemeClr val="bg1"/>
              </a:extrusion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28064" name="AutoShape 32">
              <a:extLst>
                <a:ext uri="{FF2B5EF4-FFF2-40B4-BE49-F238E27FC236}">
                  <a16:creationId xmlns:a16="http://schemas.microsoft.com/office/drawing/2014/main" id="{2A88066D-6CFA-4E7B-9337-AA7F1B8FED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0000" y="4267200"/>
              <a:ext cx="1143000" cy="990600"/>
            </a:xfrm>
            <a:prstGeom prst="cube">
              <a:avLst>
                <a:gd name="adj" fmla="val 23556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28065" name="AutoShape 33">
              <a:extLst>
                <a:ext uri="{FF2B5EF4-FFF2-40B4-BE49-F238E27FC236}">
                  <a16:creationId xmlns:a16="http://schemas.microsoft.com/office/drawing/2014/main" id="{28AB9D69-7D02-40FE-BF76-7D43094997A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255087" flipH="1">
              <a:off x="2209800" y="3962400"/>
              <a:ext cx="609600" cy="609600"/>
            </a:xfrm>
            <a:custGeom>
              <a:avLst/>
              <a:gdLst>
                <a:gd name="T0" fmla="*/ 604830 w 21600"/>
                <a:gd name="T1" fmla="*/ 358479 h 21600"/>
                <a:gd name="T2" fmla="*/ 478959 w 21600"/>
                <a:gd name="T3" fmla="*/ 122569 h 21600"/>
                <a:gd name="T4" fmla="*/ 501029 w 21600"/>
                <a:gd name="T5" fmla="*/ 339908 h 21600"/>
                <a:gd name="T6" fmla="*/ 456184 w 21600"/>
                <a:gd name="T7" fmla="*/ 654417 h 21600"/>
                <a:gd name="T8" fmla="*/ 286625 w 21600"/>
                <a:gd name="T9" fmla="*/ 587333 h 21600"/>
                <a:gd name="T10" fmla="*/ 353709 w 21600"/>
                <a:gd name="T11" fmla="*/ 417802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3 w 21600"/>
                <a:gd name="T19" fmla="*/ 3163 h 21600"/>
                <a:gd name="T20" fmla="*/ 18437 w 21600"/>
                <a:gd name="T21" fmla="*/ 1843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3606" y="17282"/>
                  </a:moveTo>
                  <a:cubicBezTo>
                    <a:pt x="16191" y="16163"/>
                    <a:pt x="17864" y="13616"/>
                    <a:pt x="17864" y="10800"/>
                  </a:cubicBezTo>
                  <a:cubicBezTo>
                    <a:pt x="17864" y="8871"/>
                    <a:pt x="17075" y="7026"/>
                    <a:pt x="15680" y="5693"/>
                  </a:cubicBezTo>
                  <a:lnTo>
                    <a:pt x="18262" y="2992"/>
                  </a:lnTo>
                  <a:cubicBezTo>
                    <a:pt x="20394" y="5030"/>
                    <a:pt x="21600" y="7851"/>
                    <a:pt x="21600" y="10800"/>
                  </a:cubicBezTo>
                  <a:cubicBezTo>
                    <a:pt x="21600" y="15105"/>
                    <a:pt x="19042" y="19000"/>
                    <a:pt x="15091" y="20710"/>
                  </a:cubicBezTo>
                  <a:lnTo>
                    <a:pt x="16164" y="23188"/>
                  </a:lnTo>
                  <a:lnTo>
                    <a:pt x="10156" y="20811"/>
                  </a:lnTo>
                  <a:lnTo>
                    <a:pt x="12533" y="14804"/>
                  </a:lnTo>
                  <a:lnTo>
                    <a:pt x="13606" y="17282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>
            <a:extLst>
              <a:ext uri="{FF2B5EF4-FFF2-40B4-BE49-F238E27FC236}">
                <a16:creationId xmlns:a16="http://schemas.microsoft.com/office/drawing/2014/main" id="{3812E56D-C8B2-4B9F-8408-65176A032D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Rotação em torno do eixo </a:t>
            </a:r>
            <a:r>
              <a:rPr lang="pt-BR" alt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Z</a:t>
            </a:r>
          </a:p>
        </p:txBody>
      </p:sp>
      <p:sp>
        <p:nvSpPr>
          <p:cNvPr id="430083" name="Rectangle 3">
            <a:extLst>
              <a:ext uri="{FF2B5EF4-FFF2-40B4-BE49-F238E27FC236}">
                <a16:creationId xmlns:a16="http://schemas.microsoft.com/office/drawing/2014/main" id="{2A99E38A-EC47-4CEB-B87D-7FD183611B5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752600"/>
            <a:ext cx="3810000" cy="914400"/>
          </a:xfrm>
        </p:spPr>
        <p:txBody>
          <a:bodyPr/>
          <a:lstStyle/>
          <a:p>
            <a:pPr eaLnBrk="1" hangingPunct="1">
              <a:defRPr/>
            </a:pPr>
            <a:r>
              <a:rPr lang="pt-BR" sz="2600">
                <a:cs typeface="+mn-cs"/>
              </a:rPr>
              <a:t>Outra maneira de ver:</a:t>
            </a:r>
            <a:endParaRPr lang="pt-BR" sz="2600" i="1">
              <a:cs typeface="+mn-cs"/>
            </a:endParaRPr>
          </a:p>
        </p:txBody>
      </p:sp>
      <p:graphicFrame>
        <p:nvGraphicFramePr>
          <p:cNvPr id="54275" name="Object 4">
            <a:extLst>
              <a:ext uri="{FF2B5EF4-FFF2-40B4-BE49-F238E27FC236}">
                <a16:creationId xmlns:a16="http://schemas.microsoft.com/office/drawing/2014/main" id="{AA6A1E2E-7365-4C87-B525-434842EE9EF1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4419600" y="2133600"/>
          <a:ext cx="1600200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45" name="Equation" r:id="rId4" imgW="749300" imgH="457200" progId="Equation.3">
                  <p:embed/>
                </p:oleObj>
              </mc:Choice>
              <mc:Fallback>
                <p:oleObj name="Equation" r:id="rId4" imgW="7493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133600"/>
                        <a:ext cx="1600200" cy="976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085" name="Rectangle 5">
            <a:extLst>
              <a:ext uri="{FF2B5EF4-FFF2-40B4-BE49-F238E27FC236}">
                <a16:creationId xmlns:a16="http://schemas.microsoft.com/office/drawing/2014/main" id="{6E39244E-0EAE-4E43-9F1E-545BC6811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52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54277" name="Object 6">
            <a:extLst>
              <a:ext uri="{FF2B5EF4-FFF2-40B4-BE49-F238E27FC236}">
                <a16:creationId xmlns:a16="http://schemas.microsoft.com/office/drawing/2014/main" id="{34E936E1-A1AD-4DB5-8224-C567AD8461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5800" y="2992438"/>
          <a:ext cx="2971800" cy="2722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46" r:id="rId6" imgW="2619375" imgH="2400300" progId="CorelDraw.Graphic.7">
                  <p:embed/>
                </p:oleObj>
              </mc:Choice>
              <mc:Fallback>
                <p:oleObj r:id="rId6" imgW="2619375" imgH="2400300" progId="CorelDraw.Graphic.7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92438"/>
                        <a:ext cx="2971800" cy="2722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087" name="Rectangle 7">
            <a:extLst>
              <a:ext uri="{FF2B5EF4-FFF2-40B4-BE49-F238E27FC236}">
                <a16:creationId xmlns:a16="http://schemas.microsoft.com/office/drawing/2014/main" id="{7855C2B4-3ED4-4D24-B55A-61AC686D3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524000"/>
            <a:ext cx="396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Font typeface="Tahoma" charset="0"/>
              <a:buChar char="•"/>
              <a:defRPr/>
            </a:pPr>
            <a:r>
              <a:rPr lang="pt-BR" sz="2600" i="0">
                <a:latin typeface="Book Antiqua" charset="0"/>
                <a:ea typeface="ＭＳ Ｐゴシック" charset="0"/>
              </a:rPr>
              <a:t>Sabemos que</a:t>
            </a:r>
          </a:p>
        </p:txBody>
      </p:sp>
      <p:graphicFrame>
        <p:nvGraphicFramePr>
          <p:cNvPr id="54279" name="Object 8">
            <a:extLst>
              <a:ext uri="{FF2B5EF4-FFF2-40B4-BE49-F238E27FC236}">
                <a16:creationId xmlns:a16="http://schemas.microsoft.com/office/drawing/2014/main" id="{D4040A30-C188-4D4F-81DB-10917DF10BED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6324600" y="2057400"/>
          <a:ext cx="243840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47" name="Equation" r:id="rId8" imgW="1054100" imgH="457200" progId="Equation.3">
                  <p:embed/>
                </p:oleObj>
              </mc:Choice>
              <mc:Fallback>
                <p:oleObj name="Equation" r:id="rId8" imgW="105410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057400"/>
                        <a:ext cx="2438400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089" name="Rectangle 9">
            <a:extLst>
              <a:ext uri="{FF2B5EF4-FFF2-40B4-BE49-F238E27FC236}">
                <a16:creationId xmlns:a16="http://schemas.microsoft.com/office/drawing/2014/main" id="{B7EE3144-5C78-4850-A99C-B194CD102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200400"/>
            <a:ext cx="396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Font typeface="Tahoma" charset="0"/>
              <a:buChar char="•"/>
              <a:defRPr/>
            </a:pPr>
            <a:r>
              <a:rPr lang="pt-BR" sz="2600" i="0">
                <a:latin typeface="Book Antiqua" charset="0"/>
                <a:ea typeface="ＭＳ Ｐゴシック" charset="0"/>
              </a:rPr>
              <a:t>Então</a:t>
            </a:r>
          </a:p>
        </p:txBody>
      </p:sp>
      <p:sp>
        <p:nvSpPr>
          <p:cNvPr id="430090" name="Rectangle 10">
            <a:extLst>
              <a:ext uri="{FF2B5EF4-FFF2-40B4-BE49-F238E27FC236}">
                <a16:creationId xmlns:a16="http://schemas.microsoft.com/office/drawing/2014/main" id="{973197B7-9538-4A5B-9CB8-0EC57BAA7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54282" name="Object 11">
            <a:extLst>
              <a:ext uri="{FF2B5EF4-FFF2-40B4-BE49-F238E27FC236}">
                <a16:creationId xmlns:a16="http://schemas.microsoft.com/office/drawing/2014/main" id="{CFE86FBF-1F52-43F6-8826-5681DFF9F5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19600" y="3810000"/>
          <a:ext cx="4114800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48" name="Equation" r:id="rId10" imgW="1917700" imgH="457200" progId="Equation.3">
                  <p:embed/>
                </p:oleObj>
              </mc:Choice>
              <mc:Fallback>
                <p:oleObj name="Equation" r:id="rId10" imgW="1917700" imgH="457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810000"/>
                        <a:ext cx="4114800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3" name="Object 12">
            <a:extLst>
              <a:ext uri="{FF2B5EF4-FFF2-40B4-BE49-F238E27FC236}">
                <a16:creationId xmlns:a16="http://schemas.microsoft.com/office/drawing/2014/main" id="{39157E08-FDD1-4916-A9E5-17CB9AB19FF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95800" y="5562600"/>
          <a:ext cx="28956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49" name="Equation" r:id="rId12" imgW="1397000" imgH="482600" progId="Equation.3">
                  <p:embed/>
                </p:oleObj>
              </mc:Choice>
              <mc:Fallback>
                <p:oleObj name="Equation" r:id="rId12" imgW="1397000" imgH="482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562600"/>
                        <a:ext cx="2895600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093" name="Rectangle 13">
            <a:extLst>
              <a:ext uri="{FF2B5EF4-FFF2-40B4-BE49-F238E27FC236}">
                <a16:creationId xmlns:a16="http://schemas.microsoft.com/office/drawing/2014/main" id="{EE8C9AFD-7CED-4350-8FC1-8CCE34FA9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953000"/>
            <a:ext cx="396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Font typeface="Tahoma" charset="0"/>
              <a:buChar char="•"/>
              <a:defRPr/>
            </a:pPr>
            <a:r>
              <a:rPr lang="pt-PT" sz="2600" i="0">
                <a:latin typeface="Book Antiqua" charset="0"/>
                <a:ea typeface="ＭＳ Ｐゴシック" charset="0"/>
              </a:rPr>
              <a:t>Ou, finalmente</a:t>
            </a:r>
            <a:r>
              <a:rPr lang="en-US" sz="2600" i="0">
                <a:latin typeface="Book Antiqua" charset="0"/>
                <a:ea typeface="ＭＳ Ｐゴシック" charset="0"/>
              </a:rPr>
              <a:t>,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>
            <a:extLst>
              <a:ext uri="{FF2B5EF4-FFF2-40B4-BE49-F238E27FC236}">
                <a16:creationId xmlns:a16="http://schemas.microsoft.com/office/drawing/2014/main" id="{A72DFF4A-B230-463F-9DBF-25280D15DE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Pontos e Vetores (2D)</a:t>
            </a:r>
          </a:p>
        </p:txBody>
      </p:sp>
      <p:sp>
        <p:nvSpPr>
          <p:cNvPr id="395267" name="Rectangle 3">
            <a:extLst>
              <a:ext uri="{FF2B5EF4-FFF2-40B4-BE49-F238E27FC236}">
                <a16:creationId xmlns:a16="http://schemas.microsoft.com/office/drawing/2014/main" id="{A05572F3-B1CC-4E64-835B-E7E36931936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pPr eaLnBrk="1" hangingPunct="1"/>
            <a:r>
              <a:rPr lang="pt-BR" altLang="en-US" sz="2200"/>
              <a:t>Ponto: Denota posição no plano</a:t>
            </a:r>
          </a:p>
          <a:p>
            <a:pPr eaLnBrk="1" hangingPunct="1"/>
            <a:r>
              <a:rPr lang="pt-BR" altLang="en-US" sz="2200"/>
              <a:t>Vetor: Denota deslocamento, isto é, inclui a noção de direção e magnitude</a:t>
            </a:r>
          </a:p>
          <a:p>
            <a:pPr eaLnBrk="1" hangingPunct="1"/>
            <a:r>
              <a:rPr lang="pt-BR" altLang="en-US" sz="2200"/>
              <a:t>Ambos são normalmente expressos por pares de coordenadas (em 2D) mas </a:t>
            </a:r>
            <a:r>
              <a:rPr lang="pt-BR" altLang="en-US" sz="2200" u="sng"/>
              <a:t>não são a </a:t>
            </a:r>
            <a:r>
              <a:rPr lang="ja-JP" altLang="pt-BR" sz="2200" u="sng">
                <a:latin typeface="Arial" panose="020B0604020202020204" pitchFamily="34" charset="0"/>
              </a:rPr>
              <a:t>“</a:t>
            </a:r>
            <a:r>
              <a:rPr lang="pt-BR" altLang="ja-JP" sz="2200" u="sng"/>
              <a:t>mesma coisa</a:t>
            </a:r>
            <a:r>
              <a:rPr lang="ja-JP" altLang="pt-BR" sz="2200" u="sng">
                <a:latin typeface="Arial" panose="020B0604020202020204" pitchFamily="34" charset="0"/>
              </a:rPr>
              <a:t>”</a:t>
            </a:r>
            <a:endParaRPr lang="pt-BR" altLang="ja-JP" sz="2200" u="sng"/>
          </a:p>
          <a:p>
            <a:pPr eaLnBrk="1" hangingPunct="1">
              <a:buFontTx/>
              <a:buNone/>
            </a:pPr>
            <a:endParaRPr lang="pt-BR" altLang="en-US" sz="2200"/>
          </a:p>
        </p:txBody>
      </p:sp>
      <p:sp>
        <p:nvSpPr>
          <p:cNvPr id="395268" name="Line 4">
            <a:extLst>
              <a:ext uri="{FF2B5EF4-FFF2-40B4-BE49-F238E27FC236}">
                <a16:creationId xmlns:a16="http://schemas.microsoft.com/office/drawing/2014/main" id="{712F3177-C1E1-433E-AC52-B07F779C9B58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5943600"/>
            <a:ext cx="1676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95269" name="Line 5">
            <a:extLst>
              <a:ext uri="{FF2B5EF4-FFF2-40B4-BE49-F238E27FC236}">
                <a16:creationId xmlns:a16="http://schemas.microsoft.com/office/drawing/2014/main" id="{3CE8B792-5B2D-499B-9AA5-F6B03A94DC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7000" y="44196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95270" name="Text Box 6">
            <a:extLst>
              <a:ext uri="{FF2B5EF4-FFF2-40B4-BE49-F238E27FC236}">
                <a16:creationId xmlns:a16="http://schemas.microsoft.com/office/drawing/2014/main" id="{6D494206-3FF3-4D33-903B-DB8B88E18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8925" y="54864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GB" sz="2400">
                <a:latin typeface="Times New Roman" charset="0"/>
                <a:ea typeface="ＭＳ Ｐゴシック" charset="0"/>
              </a:rPr>
              <a:t>x</a:t>
            </a:r>
          </a:p>
        </p:txBody>
      </p:sp>
      <p:sp>
        <p:nvSpPr>
          <p:cNvPr id="395271" name="Text Box 7">
            <a:extLst>
              <a:ext uri="{FF2B5EF4-FFF2-40B4-BE49-F238E27FC236}">
                <a16:creationId xmlns:a16="http://schemas.microsoft.com/office/drawing/2014/main" id="{06E20284-0450-4EB9-B964-F850BE74C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1910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GB" sz="2400">
                <a:latin typeface="Times New Roman" charset="0"/>
                <a:ea typeface="ＭＳ Ｐゴシック" charset="0"/>
              </a:rPr>
              <a:t>y</a:t>
            </a:r>
          </a:p>
        </p:txBody>
      </p:sp>
      <p:sp>
        <p:nvSpPr>
          <p:cNvPr id="395272" name="Oval 8">
            <a:extLst>
              <a:ext uri="{FF2B5EF4-FFF2-40B4-BE49-F238E27FC236}">
                <a16:creationId xmlns:a16="http://schemas.microsoft.com/office/drawing/2014/main" id="{97D6E6B8-A10E-4093-89E2-61D3D7F9B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800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95273" name="Text Box 9">
            <a:extLst>
              <a:ext uri="{FF2B5EF4-FFF2-40B4-BE49-F238E27FC236}">
                <a16:creationId xmlns:a16="http://schemas.microsoft.com/office/drawing/2014/main" id="{D0899E0D-246A-49FF-9C06-E7A136C33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5988" y="4495800"/>
            <a:ext cx="369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GB" sz="2400" b="1">
                <a:latin typeface="Times New Roman" charset="0"/>
                <a:ea typeface="ＭＳ Ｐゴシック" charset="0"/>
              </a:rPr>
              <a:t>P</a:t>
            </a:r>
          </a:p>
        </p:txBody>
      </p:sp>
      <p:sp>
        <p:nvSpPr>
          <p:cNvPr id="395274" name="Text Box 10">
            <a:extLst>
              <a:ext uri="{FF2B5EF4-FFF2-40B4-BE49-F238E27FC236}">
                <a16:creationId xmlns:a16="http://schemas.microsoft.com/office/drawing/2014/main" id="{F27F61E9-5B41-4D17-8F61-29C84A81C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3340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GB" sz="2400" b="1">
                <a:latin typeface="Times New Roman" charset="0"/>
                <a:ea typeface="ＭＳ Ｐゴシック" charset="0"/>
              </a:rPr>
              <a:t>v</a:t>
            </a:r>
          </a:p>
        </p:txBody>
      </p:sp>
      <p:sp>
        <p:nvSpPr>
          <p:cNvPr id="395275" name="Line 11">
            <a:extLst>
              <a:ext uri="{FF2B5EF4-FFF2-40B4-BE49-F238E27FC236}">
                <a16:creationId xmlns:a16="http://schemas.microsoft.com/office/drawing/2014/main" id="{FCA282CA-2DC8-4629-AE5B-4BC80D2C96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7000" y="5486400"/>
            <a:ext cx="990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19467" name="Object 12">
            <a:extLst>
              <a:ext uri="{FF2B5EF4-FFF2-40B4-BE49-F238E27FC236}">
                <a16:creationId xmlns:a16="http://schemas.microsoft.com/office/drawing/2014/main" id="{9C531AD1-EEB9-40AC-AFCC-4CEA78D80B66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5867400" y="2209800"/>
          <a:ext cx="2209800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0" name="Equation" r:id="rId4" imgW="774364" imgH="457002" progId="Equation.3">
                  <p:embed/>
                </p:oleObj>
              </mc:Choice>
              <mc:Fallback>
                <p:oleObj name="Equation" r:id="rId4" imgW="774364" imgH="457002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209800"/>
                        <a:ext cx="2209800" cy="130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>
            <a:extLst>
              <a:ext uri="{FF2B5EF4-FFF2-40B4-BE49-F238E27FC236}">
                <a16:creationId xmlns:a16="http://schemas.microsoft.com/office/drawing/2014/main" id="{C0CCC396-B421-4E3B-A373-93B130792F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Rotação em torno dos eixos coordenados</a:t>
            </a:r>
          </a:p>
        </p:txBody>
      </p:sp>
      <p:sp>
        <p:nvSpPr>
          <p:cNvPr id="432131" name="Rectangle 3">
            <a:extLst>
              <a:ext uri="{FF2B5EF4-FFF2-40B4-BE49-F238E27FC236}">
                <a16:creationId xmlns:a16="http://schemas.microsoft.com/office/drawing/2014/main" id="{275D62A8-082F-4368-B462-0CA2C5A31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038600"/>
            <a:ext cx="8229600" cy="762000"/>
          </a:xfrm>
        </p:spPr>
        <p:txBody>
          <a:bodyPr/>
          <a:lstStyle/>
          <a:p>
            <a:pPr eaLnBrk="1" hangingPunct="1">
              <a:defRPr/>
            </a:pPr>
            <a:r>
              <a:rPr lang="pt-BR">
                <a:cs typeface="+mn-cs"/>
              </a:rPr>
              <a:t>Similarmente, em torno dos eixos </a:t>
            </a:r>
            <a:r>
              <a:rPr lang="pt-BR" i="1">
                <a:cs typeface="+mn-cs"/>
              </a:rPr>
              <a:t>X</a:t>
            </a:r>
            <a:r>
              <a:rPr lang="pt-BR">
                <a:cs typeface="+mn-cs"/>
              </a:rPr>
              <a:t> e </a:t>
            </a:r>
            <a:r>
              <a:rPr lang="pt-BR" i="1">
                <a:cs typeface="+mn-cs"/>
              </a:rPr>
              <a:t>Y</a:t>
            </a:r>
          </a:p>
        </p:txBody>
      </p:sp>
      <p:sp>
        <p:nvSpPr>
          <p:cNvPr id="432132" name="Rectangle 4">
            <a:extLst>
              <a:ext uri="{FF2B5EF4-FFF2-40B4-BE49-F238E27FC236}">
                <a16:creationId xmlns:a16="http://schemas.microsoft.com/office/drawing/2014/main" id="{EBFA14A0-0A8E-42DE-9448-621A2F9D9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56324" name="Object 5">
            <a:extLst>
              <a:ext uri="{FF2B5EF4-FFF2-40B4-BE49-F238E27FC236}">
                <a16:creationId xmlns:a16="http://schemas.microsoft.com/office/drawing/2014/main" id="{E32D64B3-B381-4AA7-A4BF-3F41B0A40F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2166938"/>
          <a:ext cx="2667000" cy="166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46" name="Equation" r:id="rId4" imgW="1460500" imgH="914400" progId="Equation.3">
                  <p:embed/>
                </p:oleObj>
              </mc:Choice>
              <mc:Fallback>
                <p:oleObj name="Equation" r:id="rId4" imgW="1460500" imgH="914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166938"/>
                        <a:ext cx="2667000" cy="166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2134" name="Rectangle 6">
            <a:extLst>
              <a:ext uri="{FF2B5EF4-FFF2-40B4-BE49-F238E27FC236}">
                <a16:creationId xmlns:a16="http://schemas.microsoft.com/office/drawing/2014/main" id="{22EBEBE5-8D54-4D66-A536-5A3A8E8D2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56326" name="Object 7">
            <a:extLst>
              <a:ext uri="{FF2B5EF4-FFF2-40B4-BE49-F238E27FC236}">
                <a16:creationId xmlns:a16="http://schemas.microsoft.com/office/drawing/2014/main" id="{CB9391F5-CAA2-4166-B6DD-E8D413EEE62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4400" y="4800600"/>
          <a:ext cx="2590800" cy="160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47" name="Equation" r:id="rId6" imgW="1473200" imgH="914400" progId="Equation.3">
                  <p:embed/>
                </p:oleObj>
              </mc:Choice>
              <mc:Fallback>
                <p:oleObj name="Equation" r:id="rId6" imgW="1473200" imgH="914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800600"/>
                        <a:ext cx="2590800" cy="160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2136" name="Rectangle 8">
            <a:extLst>
              <a:ext uri="{FF2B5EF4-FFF2-40B4-BE49-F238E27FC236}">
                <a16:creationId xmlns:a16="http://schemas.microsoft.com/office/drawing/2014/main" id="{4D788597-78BA-4501-ACFF-5B2321D81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56328" name="Object 9">
            <a:extLst>
              <a:ext uri="{FF2B5EF4-FFF2-40B4-BE49-F238E27FC236}">
                <a16:creationId xmlns:a16="http://schemas.microsoft.com/office/drawing/2014/main" id="{9ADA7D0B-D084-44DC-99D8-516D8C5C81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4800600"/>
          <a:ext cx="2590800" cy="160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48" name="Equation" r:id="rId8" imgW="1473200" imgH="914400" progId="Equation.3">
                  <p:embed/>
                </p:oleObj>
              </mc:Choice>
              <mc:Fallback>
                <p:oleObj name="Equation" r:id="rId8" imgW="1473200" imgH="914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800600"/>
                        <a:ext cx="2590800" cy="160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2138" name="Rectangle 10">
            <a:extLst>
              <a:ext uri="{FF2B5EF4-FFF2-40B4-BE49-F238E27FC236}">
                <a16:creationId xmlns:a16="http://schemas.microsoft.com/office/drawing/2014/main" id="{5F966518-4F5F-4C77-88DF-D21501CE9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4478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20000"/>
              </a:spcBef>
              <a:buFontTx/>
              <a:buChar char="•"/>
            </a:pPr>
            <a:r>
              <a:rPr lang="pt-BR" altLang="en-US" sz="3000" i="0">
                <a:latin typeface="Book Antiqua" panose="02040602050305030304" pitchFamily="18" charset="0"/>
              </a:rPr>
              <a:t>Rotação em torno de </a:t>
            </a:r>
            <a:r>
              <a:rPr lang="pt-BR" altLang="en-US" sz="3000">
                <a:latin typeface="Book Antiqua" panose="02040602050305030304" pitchFamily="18" charset="0"/>
              </a:rPr>
              <a:t>Z </a:t>
            </a:r>
            <a:r>
              <a:rPr lang="pt-BR" altLang="en-US" sz="3000" i="0">
                <a:latin typeface="Book Antiqua" panose="02040602050305030304" pitchFamily="18" charset="0"/>
              </a:rPr>
              <a:t>é dada pela matriz</a:t>
            </a:r>
          </a:p>
          <a:p>
            <a:pPr algn="l" eaLnBrk="1" hangingPunct="1">
              <a:spcBef>
                <a:spcPct val="20000"/>
              </a:spcBef>
              <a:buFontTx/>
              <a:buChar char="•"/>
            </a:pPr>
            <a:endParaRPr lang="en-US" altLang="en-US" sz="3000" i="0">
              <a:latin typeface="Book Antiqua" panose="02040602050305030304" pitchFamily="18" charset="0"/>
            </a:endParaRPr>
          </a:p>
          <a:p>
            <a:pPr algn="l" eaLnBrk="1" hangingPunct="1">
              <a:spcBef>
                <a:spcPct val="20000"/>
              </a:spcBef>
              <a:buFontTx/>
              <a:buChar char="•"/>
            </a:pPr>
            <a:endParaRPr lang="en-US" altLang="en-US" sz="3000" i="0">
              <a:latin typeface="Book Antiqua" panose="02040602050305030304" pitchFamily="18" charset="0"/>
            </a:endParaRPr>
          </a:p>
          <a:p>
            <a:pPr algn="l" eaLnBrk="1" hangingPunct="1">
              <a:spcBef>
                <a:spcPct val="20000"/>
              </a:spcBef>
              <a:buFontTx/>
              <a:buChar char="•"/>
            </a:pPr>
            <a:endParaRPr lang="en-US" altLang="en-US" sz="3000"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>
            <a:extLst>
              <a:ext uri="{FF2B5EF4-FFF2-40B4-BE49-F238E27FC236}">
                <a16:creationId xmlns:a16="http://schemas.microsoft.com/office/drawing/2014/main" id="{382E8474-6EBC-4DB2-B604-035F4D4A5C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Rotações em geral</a:t>
            </a:r>
          </a:p>
        </p:txBody>
      </p:sp>
      <p:sp>
        <p:nvSpPr>
          <p:cNvPr id="434179" name="Rectangle 3">
            <a:extLst>
              <a:ext uri="{FF2B5EF4-FFF2-40B4-BE49-F238E27FC236}">
                <a16:creationId xmlns:a16="http://schemas.microsoft.com/office/drawing/2014/main" id="{9CF37022-C128-468D-8B54-C8109E1329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pPr eaLnBrk="1" hangingPunct="1"/>
            <a:r>
              <a:rPr lang="pt-BR" altLang="en-US"/>
              <a:t>Qualquer rotação pode ser definida por um eixo de rotação dado pelo vetor unitário </a:t>
            </a:r>
          </a:p>
          <a:p>
            <a:pPr marL="457200" lvl="1" indent="0" eaLnBrk="1" hangingPunct="1">
              <a:buFont typeface="Wingdings" panose="05000000000000000000" pitchFamily="2" charset="2"/>
              <a:buNone/>
            </a:pPr>
            <a:r>
              <a:rPr lang="pt-BR" altLang="en-US" b="1"/>
              <a:t>	u</a:t>
            </a:r>
            <a:r>
              <a:rPr lang="pt-BR" altLang="en-US"/>
              <a:t> </a:t>
            </a:r>
            <a:r>
              <a:rPr lang="pt-BR" altLang="en-US" i="1"/>
              <a:t>= </a:t>
            </a:r>
            <a:r>
              <a:rPr lang="pt-BR" altLang="en-US"/>
              <a:t>(</a:t>
            </a:r>
            <a:r>
              <a:rPr lang="pt-BR" altLang="en-US" i="1"/>
              <a:t>x</a:t>
            </a:r>
            <a:r>
              <a:rPr lang="pt-BR" altLang="en-US"/>
              <a:t>, </a:t>
            </a:r>
            <a:r>
              <a:rPr lang="pt-BR" altLang="en-US" i="1"/>
              <a:t>y</a:t>
            </a:r>
            <a:r>
              <a:rPr lang="pt-BR" altLang="en-US"/>
              <a:t>, </a:t>
            </a:r>
            <a:r>
              <a:rPr lang="pt-BR" altLang="en-US" i="1"/>
              <a:t>z</a:t>
            </a:r>
            <a:r>
              <a:rPr lang="pt-BR" altLang="en-US"/>
              <a:t>)</a:t>
            </a:r>
            <a:r>
              <a:rPr lang="pt-BR" altLang="en-US" baseline="30000"/>
              <a:t>T</a:t>
            </a:r>
            <a:r>
              <a:rPr lang="pt-BR" altLang="en-US"/>
              <a:t> e um ângulo de rotação</a:t>
            </a:r>
            <a:r>
              <a:rPr lang="pt-BR" altLang="en-US" i="1"/>
              <a:t> </a:t>
            </a:r>
            <a:r>
              <a:rPr lang="pt-BR" altLang="en-US" i="1">
                <a:sym typeface="Symbol" panose="05050102010706020507" pitchFamily="18" charset="2"/>
              </a:rPr>
              <a:t></a:t>
            </a:r>
            <a:endParaRPr lang="pt-BR" altLang="en-US"/>
          </a:p>
          <a:p>
            <a:pPr eaLnBrk="1" hangingPunct="1"/>
            <a:r>
              <a:rPr lang="pt-BR" altLang="en-US"/>
              <a:t>Seja S a matriz</a:t>
            </a:r>
          </a:p>
          <a:p>
            <a:pPr eaLnBrk="1" hangingPunct="1"/>
            <a:endParaRPr lang="pt-BR" altLang="en-US"/>
          </a:p>
          <a:p>
            <a:pPr eaLnBrk="1" hangingPunct="1"/>
            <a:endParaRPr lang="pt-BR" altLang="en-US"/>
          </a:p>
          <a:p>
            <a:pPr eaLnBrk="1" hangingPunct="1"/>
            <a:endParaRPr lang="pt-BR" altLang="en-US"/>
          </a:p>
          <a:p>
            <a:pPr eaLnBrk="1" hangingPunct="1"/>
            <a:r>
              <a:rPr lang="pt-BR" altLang="en-US"/>
              <a:t>Então a submatriz de Rotação M é dada por</a:t>
            </a:r>
          </a:p>
        </p:txBody>
      </p:sp>
      <p:graphicFrame>
        <p:nvGraphicFramePr>
          <p:cNvPr id="58371" name="Object 4">
            <a:extLst>
              <a:ext uri="{FF2B5EF4-FFF2-40B4-BE49-F238E27FC236}">
                <a16:creationId xmlns:a16="http://schemas.microsoft.com/office/drawing/2014/main" id="{A4967B57-0C2D-44E1-B76B-C0BD707F3F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3429000"/>
          <a:ext cx="2914650" cy="161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17" name="Equation" r:id="rId4" imgW="1282700" imgH="711200" progId="Equation.3">
                  <p:embed/>
                </p:oleObj>
              </mc:Choice>
              <mc:Fallback>
                <p:oleObj name="Equation" r:id="rId4" imgW="1282700" imgH="71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429000"/>
                        <a:ext cx="2914650" cy="161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2" name="Object 5">
            <a:extLst>
              <a:ext uri="{FF2B5EF4-FFF2-40B4-BE49-F238E27FC236}">
                <a16:creationId xmlns:a16="http://schemas.microsoft.com/office/drawing/2014/main" id="{0A049D53-A30D-4B8D-B14B-DEB0E9AB92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5715000"/>
          <a:ext cx="563880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18" name="Equation" r:id="rId6" imgW="2298700" imgH="228600" progId="Equation.3">
                  <p:embed/>
                </p:oleObj>
              </mc:Choice>
              <mc:Fallback>
                <p:oleObj name="Equation" r:id="rId6" imgW="22987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715000"/>
                        <a:ext cx="5638800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>
            <a:extLst>
              <a:ext uri="{FF2B5EF4-FFF2-40B4-BE49-F238E27FC236}">
                <a16:creationId xmlns:a16="http://schemas.microsoft.com/office/drawing/2014/main" id="{D1757CB5-BBD4-4E28-A16A-C32104C5CE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Inclinação (</a:t>
            </a:r>
            <a:r>
              <a:rPr lang="ja-JP" alt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“</a:t>
            </a:r>
            <a:r>
              <a:rPr lang="en-US" altLang="ja-JP" i="1">
                <a:effectLst>
                  <a:outerShdw blurRad="38100" dist="38100" dir="2700000" algn="tl">
                    <a:srgbClr val="C0C0C0"/>
                  </a:outerShdw>
                </a:effectLst>
              </a:rPr>
              <a:t>shear</a:t>
            </a:r>
            <a:r>
              <a:rPr lang="ja-JP" alt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”</a:t>
            </a:r>
            <a:r>
              <a:rPr lang="pt-BR" altLang="ja-JP">
                <a:effectLst>
                  <a:outerShdw blurRad="38100" dist="38100" dir="2700000" algn="tl">
                    <a:srgbClr val="C0C0C0"/>
                  </a:outerShdw>
                </a:effectLst>
              </a:rPr>
              <a:t>) </a:t>
            </a:r>
            <a:endParaRPr lang="pt-BR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6227" name="Rectangle 3">
            <a:extLst>
              <a:ext uri="{FF2B5EF4-FFF2-40B4-BE49-F238E27FC236}">
                <a16:creationId xmlns:a16="http://schemas.microsoft.com/office/drawing/2014/main" id="{7E6086BF-5340-4FB2-A83B-F72CAC075CC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6868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en-US" sz="2200"/>
              <a:t>É uma transformação de deformação onde um eixo é </a:t>
            </a:r>
            <a:r>
              <a:rPr lang="ja-JP" altLang="pt-BR" sz="2200">
                <a:latin typeface="Arial" panose="020B0604020202020204" pitchFamily="34" charset="0"/>
              </a:rPr>
              <a:t>“</a:t>
            </a:r>
            <a:r>
              <a:rPr lang="pt-BR" altLang="ja-JP" sz="2200"/>
              <a:t>entortado</a:t>
            </a:r>
            <a:r>
              <a:rPr lang="ja-JP" altLang="pt-BR" sz="2200">
                <a:latin typeface="Arial" panose="020B0604020202020204" pitchFamily="34" charset="0"/>
              </a:rPr>
              <a:t>”</a:t>
            </a:r>
            <a:r>
              <a:rPr lang="pt-BR" altLang="ja-JP" sz="2200"/>
              <a:t> em relação aos demais</a:t>
            </a:r>
            <a:endParaRPr lang="pt-BR" altLang="en-US" sz="2200"/>
          </a:p>
        </p:txBody>
      </p:sp>
      <p:sp>
        <p:nvSpPr>
          <p:cNvPr id="436228" name="Line 4">
            <a:extLst>
              <a:ext uri="{FF2B5EF4-FFF2-40B4-BE49-F238E27FC236}">
                <a16:creationId xmlns:a16="http://schemas.microsoft.com/office/drawing/2014/main" id="{DF9E6518-9241-4465-A04B-65036F2953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9350" y="2655888"/>
            <a:ext cx="1709738" cy="1544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36229" name="Line 5">
            <a:extLst>
              <a:ext uri="{FF2B5EF4-FFF2-40B4-BE49-F238E27FC236}">
                <a16:creationId xmlns:a16="http://schemas.microsoft.com/office/drawing/2014/main" id="{029F048E-C8F4-47C3-B30D-20E46F69FF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2655888"/>
            <a:ext cx="1709738" cy="1544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36230" name="Rectangle 6">
            <a:extLst>
              <a:ext uri="{FF2B5EF4-FFF2-40B4-BE49-F238E27FC236}">
                <a16:creationId xmlns:a16="http://schemas.microsoft.com/office/drawing/2014/main" id="{BA079746-B903-459B-A3B5-57B39AD6B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336925"/>
            <a:ext cx="1093788" cy="863600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36231" name="AutoShape 7">
            <a:extLst>
              <a:ext uri="{FF2B5EF4-FFF2-40B4-BE49-F238E27FC236}">
                <a16:creationId xmlns:a16="http://schemas.microsoft.com/office/drawing/2014/main" id="{30FECCF3-D893-415B-87AF-EB5E98CC0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9350" y="3213100"/>
            <a:ext cx="1641475" cy="987425"/>
          </a:xfrm>
          <a:prstGeom prst="parallelogram">
            <a:avLst>
              <a:gd name="adj" fmla="val 60177"/>
            </a:avLst>
          </a:prstGeom>
          <a:solidFill>
            <a:schemeClr val="bg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36232" name="Line 8">
            <a:extLst>
              <a:ext uri="{FF2B5EF4-FFF2-40B4-BE49-F238E27FC236}">
                <a16:creationId xmlns:a16="http://schemas.microsoft.com/office/drawing/2014/main" id="{83FB3324-7E98-48EC-A825-6BF549BAA93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200525"/>
            <a:ext cx="1914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36233" name="Line 9">
            <a:extLst>
              <a:ext uri="{FF2B5EF4-FFF2-40B4-BE49-F238E27FC236}">
                <a16:creationId xmlns:a16="http://schemas.microsoft.com/office/drawing/2014/main" id="{10C2C0E4-FCFD-4BC4-8786-253CD14F46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2533650"/>
            <a:ext cx="0" cy="166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36234" name="Line 10">
            <a:extLst>
              <a:ext uri="{FF2B5EF4-FFF2-40B4-BE49-F238E27FC236}">
                <a16:creationId xmlns:a16="http://schemas.microsoft.com/office/drawing/2014/main" id="{A8821774-15B1-4A58-ABAC-F35EF0469F4F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9350" y="4200525"/>
            <a:ext cx="1914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36235" name="Line 11">
            <a:extLst>
              <a:ext uri="{FF2B5EF4-FFF2-40B4-BE49-F238E27FC236}">
                <a16:creationId xmlns:a16="http://schemas.microsoft.com/office/drawing/2014/main" id="{4DE8B468-5C28-4041-B95F-EBE417802B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9350" y="2533650"/>
            <a:ext cx="0" cy="166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36236" name="Line 12">
            <a:extLst>
              <a:ext uri="{FF2B5EF4-FFF2-40B4-BE49-F238E27FC236}">
                <a16:creationId xmlns:a16="http://schemas.microsoft.com/office/drawing/2014/main" id="{4657C7C1-7A74-4C44-B077-8A229C4933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9350" y="2717800"/>
            <a:ext cx="889000" cy="14827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36237" name="Line 13">
            <a:extLst>
              <a:ext uri="{FF2B5EF4-FFF2-40B4-BE49-F238E27FC236}">
                <a16:creationId xmlns:a16="http://schemas.microsoft.com/office/drawing/2014/main" id="{2F2461E6-D9F3-4852-BDA6-CC1AC7352A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35538" y="3213100"/>
            <a:ext cx="615950" cy="184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36238" name="Oval 14">
            <a:extLst>
              <a:ext uri="{FF2B5EF4-FFF2-40B4-BE49-F238E27FC236}">
                <a16:creationId xmlns:a16="http://schemas.microsoft.com/office/drawing/2014/main" id="{3E81C768-99C1-4313-B684-743F8C0ED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313" y="3367088"/>
            <a:ext cx="68262" cy="619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36239" name="Oval 15">
            <a:extLst>
              <a:ext uri="{FF2B5EF4-FFF2-40B4-BE49-F238E27FC236}">
                <a16:creationId xmlns:a16="http://schemas.microsoft.com/office/drawing/2014/main" id="{3D831D75-AAFB-47F8-BE8D-81AE8A0C1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0375" y="3181350"/>
            <a:ext cx="68263" cy="619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36240" name="Text Box 16">
            <a:extLst>
              <a:ext uri="{FF2B5EF4-FFF2-40B4-BE49-F238E27FC236}">
                <a16:creationId xmlns:a16="http://schemas.microsoft.com/office/drawing/2014/main" id="{587F58F2-4571-4374-A3AE-8EBCA7298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1375" y="4170363"/>
            <a:ext cx="285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x</a:t>
            </a:r>
          </a:p>
        </p:txBody>
      </p:sp>
      <p:sp>
        <p:nvSpPr>
          <p:cNvPr id="436241" name="Text Box 17">
            <a:extLst>
              <a:ext uri="{FF2B5EF4-FFF2-40B4-BE49-F238E27FC236}">
                <a16:creationId xmlns:a16="http://schemas.microsoft.com/office/drawing/2014/main" id="{CD3D3281-95F9-4463-AE6A-E2B4B8FDF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1525" y="2625725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y</a:t>
            </a:r>
          </a:p>
        </p:txBody>
      </p:sp>
      <p:sp>
        <p:nvSpPr>
          <p:cNvPr id="436242" name="Text Box 18">
            <a:extLst>
              <a:ext uri="{FF2B5EF4-FFF2-40B4-BE49-F238E27FC236}">
                <a16:creationId xmlns:a16="http://schemas.microsoft.com/office/drawing/2014/main" id="{3714FD7F-E651-4454-8CB8-D18AEAFC8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563813"/>
            <a:ext cx="273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z</a:t>
            </a:r>
          </a:p>
        </p:txBody>
      </p:sp>
      <p:sp>
        <p:nvSpPr>
          <p:cNvPr id="436243" name="Text Box 19">
            <a:extLst>
              <a:ext uri="{FF2B5EF4-FFF2-40B4-BE49-F238E27FC236}">
                <a16:creationId xmlns:a16="http://schemas.microsoft.com/office/drawing/2014/main" id="{5E3A0F00-4F17-418A-9D76-E3C5E533AC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8788" y="3954463"/>
            <a:ext cx="285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x</a:t>
            </a:r>
          </a:p>
        </p:txBody>
      </p:sp>
      <p:sp>
        <p:nvSpPr>
          <p:cNvPr id="436244" name="Text Box 20">
            <a:extLst>
              <a:ext uri="{FF2B5EF4-FFF2-40B4-BE49-F238E27FC236}">
                <a16:creationId xmlns:a16="http://schemas.microsoft.com/office/drawing/2014/main" id="{39CDA574-A1D9-4C6E-9E49-F7CE6BECE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0525" y="2409825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y</a:t>
            </a:r>
          </a:p>
        </p:txBody>
      </p:sp>
      <p:sp>
        <p:nvSpPr>
          <p:cNvPr id="436245" name="Text Box 21">
            <a:extLst>
              <a:ext uri="{FF2B5EF4-FFF2-40B4-BE49-F238E27FC236}">
                <a16:creationId xmlns:a16="http://schemas.microsoft.com/office/drawing/2014/main" id="{24AEC1A4-3867-491A-9B0B-E5B3ABBDC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0425" y="2286000"/>
            <a:ext cx="274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z</a:t>
            </a:r>
          </a:p>
        </p:txBody>
      </p:sp>
      <p:sp>
        <p:nvSpPr>
          <p:cNvPr id="436246" name="Text Box 22">
            <a:extLst>
              <a:ext uri="{FF2B5EF4-FFF2-40B4-BE49-F238E27FC236}">
                <a16:creationId xmlns:a16="http://schemas.microsoft.com/office/drawing/2014/main" id="{905B35D1-A15A-4404-88CD-24AD99FC4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4813" y="2471738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z´</a:t>
            </a:r>
          </a:p>
        </p:txBody>
      </p:sp>
      <p:sp>
        <p:nvSpPr>
          <p:cNvPr id="436247" name="Rectangle 23">
            <a:extLst>
              <a:ext uri="{FF2B5EF4-FFF2-40B4-BE49-F238E27FC236}">
                <a16:creationId xmlns:a16="http://schemas.microsoft.com/office/drawing/2014/main" id="{9C1144C0-891A-4162-8281-281D688CB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724400"/>
            <a:ext cx="4648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pt-BR" altLang="en-US" sz="2200" i="0">
                <a:latin typeface="Book Antiqua" panose="02040602050305030304" pitchFamily="18" charset="0"/>
              </a:rPr>
              <a:t>Se o vetor unitário do eixo </a:t>
            </a:r>
            <a:r>
              <a:rPr lang="pt-BR" altLang="en-US" sz="2200">
                <a:latin typeface="Book Antiqua" panose="02040602050305030304" pitchFamily="18" charset="0"/>
              </a:rPr>
              <a:t>z </a:t>
            </a:r>
            <a:r>
              <a:rPr lang="pt-BR" altLang="en-US" sz="2200" i="0">
                <a:latin typeface="Book Antiqua" panose="02040602050305030304" pitchFamily="18" charset="0"/>
              </a:rPr>
              <a:t>é levado em [</a:t>
            </a:r>
            <a:r>
              <a:rPr lang="pt-BR" altLang="en-US" sz="2200">
                <a:latin typeface="Book Antiqua" panose="02040602050305030304" pitchFamily="18" charset="0"/>
              </a:rPr>
              <a:t>Sh</a:t>
            </a:r>
            <a:r>
              <a:rPr lang="pt-BR" altLang="en-US" sz="2200" baseline="-25000">
                <a:latin typeface="Book Antiqua" panose="02040602050305030304" pitchFamily="18" charset="0"/>
              </a:rPr>
              <a:t>x</a:t>
            </a:r>
            <a:r>
              <a:rPr lang="pt-BR" altLang="en-US" sz="2200">
                <a:latin typeface="Book Antiqua" panose="02040602050305030304" pitchFamily="18" charset="0"/>
              </a:rPr>
              <a:t> Sh</a:t>
            </a:r>
            <a:r>
              <a:rPr lang="pt-BR" altLang="en-US" sz="2200" baseline="-25000">
                <a:latin typeface="Book Antiqua" panose="02040602050305030304" pitchFamily="18" charset="0"/>
              </a:rPr>
              <a:t>y</a:t>
            </a:r>
            <a:r>
              <a:rPr lang="pt-BR" altLang="en-US" sz="2200">
                <a:latin typeface="Book Antiqua" panose="02040602050305030304" pitchFamily="18" charset="0"/>
              </a:rPr>
              <a:t> </a:t>
            </a:r>
            <a:r>
              <a:rPr lang="pt-BR" altLang="en-US" sz="2200" i="0">
                <a:latin typeface="Book Antiqua" panose="02040602050305030304" pitchFamily="18" charset="0"/>
              </a:rPr>
              <a:t>1 0]</a:t>
            </a:r>
            <a:r>
              <a:rPr lang="pt-BR" altLang="en-US" sz="2200" i="0" baseline="30000">
                <a:latin typeface="Book Antiqua" panose="02040602050305030304" pitchFamily="18" charset="0"/>
              </a:rPr>
              <a:t>T</a:t>
            </a:r>
            <a:r>
              <a:rPr lang="pt-BR" altLang="en-US" sz="2200" i="0">
                <a:latin typeface="Book Antiqua" panose="02040602050305030304" pitchFamily="18" charset="0"/>
              </a:rPr>
              <a:t>, então a matriz de transformação é dada por</a:t>
            </a:r>
            <a:endParaRPr lang="pt-BR" altLang="en-US" sz="2200" baseline="30000">
              <a:latin typeface="Book Antiqua" panose="02040602050305030304" pitchFamily="18" charset="0"/>
            </a:endParaRPr>
          </a:p>
        </p:txBody>
      </p:sp>
      <p:graphicFrame>
        <p:nvGraphicFramePr>
          <p:cNvPr id="60439" name="Object 24">
            <a:extLst>
              <a:ext uri="{FF2B5EF4-FFF2-40B4-BE49-F238E27FC236}">
                <a16:creationId xmlns:a16="http://schemas.microsoft.com/office/drawing/2014/main" id="{368125DC-246A-4C5D-9574-5DED162352A4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5257800" y="4572000"/>
          <a:ext cx="3429000" cy="168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3" name="Equation" r:id="rId3" imgW="1663700" imgH="914400" progId="Equation.3">
                  <p:embed/>
                </p:oleObj>
              </mc:Choice>
              <mc:Fallback>
                <p:oleObj name="Equation" r:id="rId3" imgW="1663700" imgH="9144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572000"/>
                        <a:ext cx="3429000" cy="168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6249" name="AutoShape 25">
            <a:extLst>
              <a:ext uri="{FF2B5EF4-FFF2-40B4-BE49-F238E27FC236}">
                <a16:creationId xmlns:a16="http://schemas.microsoft.com/office/drawing/2014/main" id="{D17F23F2-E41D-4AD2-8F35-D937EB1DD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4290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>
            <a:extLst>
              <a:ext uri="{FF2B5EF4-FFF2-40B4-BE49-F238E27FC236}">
                <a16:creationId xmlns:a16="http://schemas.microsoft.com/office/drawing/2014/main" id="{3F4E16B0-D00D-4FB7-8DCD-DDBB708B3E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Escala</a:t>
            </a:r>
          </a:p>
        </p:txBody>
      </p:sp>
      <p:sp>
        <p:nvSpPr>
          <p:cNvPr id="437251" name="Rectangle 3">
            <a:extLst>
              <a:ext uri="{FF2B5EF4-FFF2-40B4-BE49-F238E27FC236}">
                <a16:creationId xmlns:a16="http://schemas.microsoft.com/office/drawing/2014/main" id="{81A10060-A7FD-4633-B9BB-64AF059AAA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2743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en-US" sz="2000"/>
              <a:t>Especificada por três fatores (</a:t>
            </a:r>
            <a:r>
              <a:rPr lang="pt-BR" altLang="en-US" sz="2000" i="1"/>
              <a:t>S</a:t>
            </a:r>
            <a:r>
              <a:rPr lang="pt-BR" altLang="en-US" sz="2000" i="1" baseline="-25000"/>
              <a:t>x</a:t>
            </a:r>
            <a:r>
              <a:rPr lang="pt-BR" altLang="en-US" sz="2000"/>
              <a:t>, </a:t>
            </a:r>
            <a:r>
              <a:rPr lang="pt-BR" altLang="en-US" sz="2000" i="1"/>
              <a:t>S</a:t>
            </a:r>
            <a:r>
              <a:rPr lang="pt-BR" altLang="en-US" sz="2000" i="1" baseline="-25000"/>
              <a:t>y </a:t>
            </a:r>
            <a:r>
              <a:rPr lang="pt-BR" altLang="en-US" sz="2000"/>
              <a:t>, </a:t>
            </a:r>
            <a:r>
              <a:rPr lang="pt-BR" altLang="en-US" sz="2000" i="1"/>
              <a:t>S</a:t>
            </a:r>
            <a:r>
              <a:rPr lang="pt-BR" altLang="en-US" sz="2000" i="1" baseline="-25000"/>
              <a:t>z</a:t>
            </a:r>
            <a:r>
              <a:rPr lang="pt-BR" altLang="en-US" sz="2000"/>
              <a:t>)</a:t>
            </a:r>
            <a:r>
              <a:rPr lang="pt-BR" altLang="en-US" sz="2000" i="1"/>
              <a:t> </a:t>
            </a:r>
            <a:r>
              <a:rPr lang="pt-BR" altLang="en-US" sz="2000"/>
              <a:t>que multiplicam os vetores unitários </a:t>
            </a:r>
            <a:r>
              <a:rPr lang="pt-BR" altLang="en-US" sz="2000" i="1"/>
              <a:t>x</a:t>
            </a:r>
            <a:r>
              <a:rPr lang="pt-BR" altLang="en-US" sz="2000"/>
              <a:t>, </a:t>
            </a:r>
            <a:r>
              <a:rPr lang="pt-BR" altLang="en-US" sz="2000" i="1"/>
              <a:t>y</a:t>
            </a:r>
            <a:r>
              <a:rPr lang="pt-BR" altLang="en-US" sz="2000"/>
              <a:t>, </a:t>
            </a:r>
            <a:r>
              <a:rPr lang="pt-BR" altLang="en-US" sz="2000" i="1"/>
              <a:t>z.</a:t>
            </a:r>
            <a:r>
              <a:rPr lang="pt-BR" altLang="en-US" sz="200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en-US" sz="2000"/>
              <a:t>Escala não é uma transformação rígida,</a:t>
            </a:r>
          </a:p>
          <a:p>
            <a:pPr eaLnBrk="1" hangingPunct="1">
              <a:lnSpc>
                <a:spcPct val="90000"/>
              </a:lnSpc>
            </a:pPr>
            <a:r>
              <a:rPr lang="pt-BR" altLang="en-US" sz="2000"/>
              <a:t>Escala uniforme (</a:t>
            </a:r>
            <a:r>
              <a:rPr lang="pt-BR" altLang="en-US" sz="2000" i="1"/>
              <a:t>S</a:t>
            </a:r>
            <a:r>
              <a:rPr lang="pt-BR" altLang="en-US" sz="2000" i="1" baseline="-25000"/>
              <a:t>x </a:t>
            </a:r>
            <a:r>
              <a:rPr lang="pt-BR" altLang="en-US" sz="2000"/>
              <a:t>= </a:t>
            </a:r>
            <a:r>
              <a:rPr lang="pt-BR" altLang="en-US" sz="2000" i="1"/>
              <a:t>S</a:t>
            </a:r>
            <a:r>
              <a:rPr lang="pt-BR" altLang="en-US" sz="2000" i="1" baseline="-25000"/>
              <a:t>y </a:t>
            </a:r>
            <a:r>
              <a:rPr lang="pt-BR" altLang="en-US" sz="2000"/>
              <a:t>= </a:t>
            </a:r>
            <a:r>
              <a:rPr lang="pt-BR" altLang="en-US" sz="2000" i="1"/>
              <a:t>S</a:t>
            </a:r>
            <a:r>
              <a:rPr lang="pt-BR" altLang="en-US" sz="2000" i="1" baseline="-25000"/>
              <a:t>z</a:t>
            </a:r>
            <a:r>
              <a:rPr lang="pt-BR" altLang="en-US" sz="2000"/>
              <a:t>) entretanto, é uma operação ortogonal ou homotética, isto é, preserva os ângulos.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en-US" sz="2000"/>
              <a:t>Para obter reflexão em torno do plano </a:t>
            </a:r>
            <a:r>
              <a:rPr lang="pt-BR" altLang="en-US" sz="2000" i="1"/>
              <a:t>z </a:t>
            </a:r>
            <a:r>
              <a:rPr lang="pt-BR" altLang="en-US" sz="2000"/>
              <a:t>= 0, usam-se fatores de escala (1, 1, -1)</a:t>
            </a:r>
            <a:r>
              <a:rPr lang="pt-BR" altLang="en-US" sz="240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altLang="en-US" sz="2400"/>
          </a:p>
        </p:txBody>
      </p:sp>
      <p:graphicFrame>
        <p:nvGraphicFramePr>
          <p:cNvPr id="61443" name="Object 4">
            <a:extLst>
              <a:ext uri="{FF2B5EF4-FFF2-40B4-BE49-F238E27FC236}">
                <a16:creationId xmlns:a16="http://schemas.microsoft.com/office/drawing/2014/main" id="{A82FA8BC-74A9-4DC3-BD91-87DD92AE0C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38800" y="3848100"/>
          <a:ext cx="2865438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1" name="Equation" r:id="rId4" imgW="1600200" imgH="914400" progId="Equation.3">
                  <p:embed/>
                </p:oleObj>
              </mc:Choice>
              <mc:Fallback>
                <p:oleObj name="Equation" r:id="rId4" imgW="160020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848100"/>
                        <a:ext cx="2865438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7253" name="Line 5">
            <a:extLst>
              <a:ext uri="{FF2B5EF4-FFF2-40B4-BE49-F238E27FC236}">
                <a16:creationId xmlns:a16="http://schemas.microsoft.com/office/drawing/2014/main" id="{8C0D49B8-795F-4086-81D7-DA9EAE52452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9675" y="5705475"/>
            <a:ext cx="1914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37254" name="Line 6">
            <a:extLst>
              <a:ext uri="{FF2B5EF4-FFF2-40B4-BE49-F238E27FC236}">
                <a16:creationId xmlns:a16="http://schemas.microsoft.com/office/drawing/2014/main" id="{A513C2FA-91BA-4EC2-B9C1-29A7939666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09675" y="4038600"/>
            <a:ext cx="0" cy="166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37255" name="Text Box 7">
            <a:extLst>
              <a:ext uri="{FF2B5EF4-FFF2-40B4-BE49-F238E27FC236}">
                <a16:creationId xmlns:a16="http://schemas.microsoft.com/office/drawing/2014/main" id="{57D96C3F-7D41-4525-8407-1755B22F9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4650" y="5675313"/>
            <a:ext cx="285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x</a:t>
            </a:r>
          </a:p>
        </p:txBody>
      </p:sp>
      <p:sp>
        <p:nvSpPr>
          <p:cNvPr id="437256" name="Text Box 8">
            <a:extLst>
              <a:ext uri="{FF2B5EF4-FFF2-40B4-BE49-F238E27FC236}">
                <a16:creationId xmlns:a16="http://schemas.microsoft.com/office/drawing/2014/main" id="{D562ADB1-5996-4ABB-B774-804BE7F4C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675" y="4191000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y</a:t>
            </a:r>
          </a:p>
        </p:txBody>
      </p:sp>
      <p:sp>
        <p:nvSpPr>
          <p:cNvPr id="437257" name="Text Box 9">
            <a:extLst>
              <a:ext uri="{FF2B5EF4-FFF2-40B4-BE49-F238E27FC236}">
                <a16:creationId xmlns:a16="http://schemas.microsoft.com/office/drawing/2014/main" id="{BAA64A4D-5F8A-4DB4-9C02-9F5042595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324600"/>
            <a:ext cx="273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z</a:t>
            </a:r>
          </a:p>
        </p:txBody>
      </p:sp>
      <p:sp>
        <p:nvSpPr>
          <p:cNvPr id="437258" name="Line 10">
            <a:extLst>
              <a:ext uri="{FF2B5EF4-FFF2-40B4-BE49-F238E27FC236}">
                <a16:creationId xmlns:a16="http://schemas.microsoft.com/office/drawing/2014/main" id="{7FBFED75-90B0-4D8E-A97E-F7F69B0B92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" y="5705475"/>
            <a:ext cx="752475" cy="695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37259" name="AutoShape 11">
            <a:extLst>
              <a:ext uri="{FF2B5EF4-FFF2-40B4-BE49-F238E27FC236}">
                <a16:creationId xmlns:a16="http://schemas.microsoft.com/office/drawing/2014/main" id="{84E0297D-44FF-47FB-BE87-1E973B50B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200" y="4953000"/>
            <a:ext cx="1143000" cy="990600"/>
          </a:xfrm>
          <a:prstGeom prst="cube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37260" name="Line 12">
            <a:extLst>
              <a:ext uri="{FF2B5EF4-FFF2-40B4-BE49-F238E27FC236}">
                <a16:creationId xmlns:a16="http://schemas.microsoft.com/office/drawing/2014/main" id="{8D0BFDC9-E0D2-403D-90CA-92BEC79CB4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0475" y="5705475"/>
            <a:ext cx="1914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37261" name="Line 13">
            <a:extLst>
              <a:ext uri="{FF2B5EF4-FFF2-40B4-BE49-F238E27FC236}">
                <a16:creationId xmlns:a16="http://schemas.microsoft.com/office/drawing/2014/main" id="{95FD9A83-1CF3-45D7-B009-99ABF06FB8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00475" y="4038600"/>
            <a:ext cx="0" cy="166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37262" name="Text Box 14">
            <a:extLst>
              <a:ext uri="{FF2B5EF4-FFF2-40B4-BE49-F238E27FC236}">
                <a16:creationId xmlns:a16="http://schemas.microsoft.com/office/drawing/2014/main" id="{71216592-BA32-4BB4-A35A-4FF63D222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5450" y="5675313"/>
            <a:ext cx="285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x</a:t>
            </a:r>
          </a:p>
        </p:txBody>
      </p:sp>
      <p:sp>
        <p:nvSpPr>
          <p:cNvPr id="437263" name="Text Box 15">
            <a:extLst>
              <a:ext uri="{FF2B5EF4-FFF2-40B4-BE49-F238E27FC236}">
                <a16:creationId xmlns:a16="http://schemas.microsoft.com/office/drawing/2014/main" id="{83AFB9E8-7AD2-4473-902A-372C27F7C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733800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y</a:t>
            </a:r>
          </a:p>
        </p:txBody>
      </p:sp>
      <p:sp>
        <p:nvSpPr>
          <p:cNvPr id="437264" name="Line 16">
            <a:extLst>
              <a:ext uri="{FF2B5EF4-FFF2-40B4-BE49-F238E27FC236}">
                <a16:creationId xmlns:a16="http://schemas.microsoft.com/office/drawing/2014/main" id="{F2D44D0F-87A0-4B02-A33D-C8A3DB77E9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5705475"/>
            <a:ext cx="752475" cy="695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37265" name="AutoShape 17">
            <a:extLst>
              <a:ext uri="{FF2B5EF4-FFF2-40B4-BE49-F238E27FC236}">
                <a16:creationId xmlns:a16="http://schemas.microsoft.com/office/drawing/2014/main" id="{A7B3C7D9-C14D-4D4F-A904-E7787C3D8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3000" y="4305300"/>
            <a:ext cx="787400" cy="1524000"/>
          </a:xfrm>
          <a:prstGeom prst="cube">
            <a:avLst>
              <a:gd name="adj" fmla="val 1391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37266" name="Text Box 18">
            <a:extLst>
              <a:ext uri="{FF2B5EF4-FFF2-40B4-BE49-F238E27FC236}">
                <a16:creationId xmlns:a16="http://schemas.microsoft.com/office/drawing/2014/main" id="{EE29AC92-6833-4056-B15A-1A85F32B2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324600"/>
            <a:ext cx="273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z</a:t>
            </a:r>
          </a:p>
        </p:txBody>
      </p:sp>
      <p:sp>
        <p:nvSpPr>
          <p:cNvPr id="437267" name="AutoShape 19">
            <a:extLst>
              <a:ext uri="{FF2B5EF4-FFF2-40B4-BE49-F238E27FC236}">
                <a16:creationId xmlns:a16="http://schemas.microsoft.com/office/drawing/2014/main" id="{F99B699C-830C-4008-936F-16A63CCC6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50292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>
            <a:extLst>
              <a:ext uri="{FF2B5EF4-FFF2-40B4-BE49-F238E27FC236}">
                <a16:creationId xmlns:a16="http://schemas.microsoft.com/office/drawing/2014/main" id="{BA85B115-B007-4E54-BA24-7046B6597C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Composição de transformações em 3D</a:t>
            </a:r>
          </a:p>
        </p:txBody>
      </p:sp>
      <p:sp>
        <p:nvSpPr>
          <p:cNvPr id="439299" name="Rectangle 3">
            <a:extLst>
              <a:ext uri="{FF2B5EF4-FFF2-40B4-BE49-F238E27FC236}">
                <a16:creationId xmlns:a16="http://schemas.microsoft.com/office/drawing/2014/main" id="{6873D3EC-2D82-4524-8E2B-6C8CF01EF8A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2209800"/>
          </a:xfrm>
        </p:spPr>
        <p:txBody>
          <a:bodyPr/>
          <a:lstStyle/>
          <a:p>
            <a:pPr eaLnBrk="1" hangingPunct="1"/>
            <a:r>
              <a:rPr lang="pt-BR" altLang="en-US" sz="2600" dirty="0"/>
              <a:t>Em nossa notação, usamos </a:t>
            </a:r>
            <a:r>
              <a:rPr lang="pt-BR" altLang="en-US" sz="2600" dirty="0" err="1"/>
              <a:t>pré</a:t>
            </a:r>
            <a:r>
              <a:rPr lang="pt-BR" altLang="en-US" sz="2600" dirty="0"/>
              <a:t>-multiplicação:</a:t>
            </a:r>
          </a:p>
          <a:p>
            <a:pPr lvl="1" eaLnBrk="1" hangingPunct="1"/>
            <a:r>
              <a:rPr lang="pt-BR" altLang="en-US" sz="2400" i="1" dirty="0"/>
              <a:t>P</a:t>
            </a:r>
            <a:r>
              <a:rPr lang="ja-JP" altLang="pt-BR" sz="2400" i="1">
                <a:latin typeface="Arial"/>
                <a:cs typeface="Arial"/>
              </a:rPr>
              <a:t>’</a:t>
            </a:r>
            <a:r>
              <a:rPr lang="pt-BR" altLang="ja-JP" sz="2400" dirty="0"/>
              <a:t> = </a:t>
            </a:r>
            <a:r>
              <a:rPr lang="pt-BR" altLang="ja-JP" sz="2400" i="1" dirty="0"/>
              <a:t>T</a:t>
            </a:r>
            <a:r>
              <a:rPr lang="pt-BR" altLang="ja-JP" sz="2400" dirty="0"/>
              <a:t> x </a:t>
            </a:r>
            <a:r>
              <a:rPr lang="pt-BR" altLang="ja-JP" sz="2400" i="1" dirty="0"/>
              <a:t>P</a:t>
            </a:r>
          </a:p>
          <a:p>
            <a:pPr eaLnBrk="1" hangingPunct="1"/>
            <a:r>
              <a:rPr lang="pt-BR" altLang="en-US" sz="2600" dirty="0"/>
              <a:t>Para compor 2 transformações temos:</a:t>
            </a:r>
          </a:p>
          <a:p>
            <a:pPr lvl="1" eaLnBrk="1" hangingPunct="1"/>
            <a:r>
              <a:rPr lang="pt-BR" altLang="en-US" sz="2400" dirty="0"/>
              <a:t>Se </a:t>
            </a:r>
            <a:r>
              <a:rPr lang="pt-BR" altLang="en-US" sz="2400" i="1" dirty="0"/>
              <a:t>P</a:t>
            </a:r>
            <a:r>
              <a:rPr lang="ja-JP" altLang="pt-BR" sz="2400" i="1">
                <a:latin typeface="Arial"/>
                <a:cs typeface="Arial"/>
              </a:rPr>
              <a:t>’</a:t>
            </a:r>
            <a:r>
              <a:rPr lang="pt-BR" altLang="ja-JP" sz="2400" i="1" dirty="0"/>
              <a:t> </a:t>
            </a:r>
            <a:r>
              <a:rPr lang="pt-BR" altLang="ja-JP" sz="2400" dirty="0"/>
              <a:t>= </a:t>
            </a:r>
            <a:r>
              <a:rPr lang="pt-BR" altLang="ja-JP" sz="2400" i="1" dirty="0"/>
              <a:t>T</a:t>
            </a:r>
            <a:r>
              <a:rPr lang="pt-BR" altLang="ja-JP" sz="2400" baseline="-25000" dirty="0"/>
              <a:t>1 </a:t>
            </a:r>
            <a:r>
              <a:rPr lang="pt-BR" altLang="ja-JP" sz="2400" dirty="0"/>
              <a:t>x </a:t>
            </a:r>
            <a:r>
              <a:rPr lang="pt-BR" altLang="ja-JP" sz="2400" i="1" dirty="0"/>
              <a:t>P </a:t>
            </a:r>
            <a:r>
              <a:rPr lang="pt-BR" altLang="ja-JP" sz="2400" dirty="0"/>
              <a:t>e </a:t>
            </a:r>
            <a:r>
              <a:rPr lang="pt-BR" altLang="ja-JP" sz="2400" i="1" dirty="0"/>
              <a:t>P</a:t>
            </a:r>
            <a:r>
              <a:rPr lang="ja-JP" altLang="pt-BR" sz="2400" i="1">
                <a:latin typeface="Arial"/>
                <a:cs typeface="Arial"/>
              </a:rPr>
              <a:t>’’</a:t>
            </a:r>
            <a:r>
              <a:rPr lang="pt-BR" altLang="ja-JP" sz="2400" i="1" dirty="0"/>
              <a:t> </a:t>
            </a:r>
            <a:r>
              <a:rPr lang="pt-BR" altLang="ja-JP" sz="2400" dirty="0"/>
              <a:t>= </a:t>
            </a:r>
            <a:r>
              <a:rPr lang="pt-BR" altLang="ja-JP" sz="2400" i="1" dirty="0"/>
              <a:t>T</a:t>
            </a:r>
            <a:r>
              <a:rPr lang="pt-BR" altLang="ja-JP" sz="2400" baseline="-25000" dirty="0"/>
              <a:t>2 </a:t>
            </a:r>
            <a:r>
              <a:rPr lang="pt-BR" altLang="ja-JP" sz="2400" dirty="0"/>
              <a:t>x </a:t>
            </a:r>
            <a:r>
              <a:rPr lang="pt-BR" altLang="ja-JP" sz="2400" i="1" dirty="0"/>
              <a:t>P</a:t>
            </a:r>
            <a:r>
              <a:rPr lang="ja-JP" altLang="pt-BR" sz="2400" i="1">
                <a:latin typeface="Arial"/>
                <a:cs typeface="Arial"/>
              </a:rPr>
              <a:t>’</a:t>
            </a:r>
            <a:r>
              <a:rPr lang="pt-BR" altLang="ja-JP" sz="2400" i="1" dirty="0"/>
              <a:t> </a:t>
            </a:r>
            <a:r>
              <a:rPr lang="pt-BR" altLang="ja-JP" sz="2400" dirty="0"/>
              <a:t>, então, </a:t>
            </a:r>
            <a:r>
              <a:rPr lang="pt-BR" altLang="ja-JP" sz="2400" i="1" dirty="0"/>
              <a:t>P</a:t>
            </a:r>
            <a:r>
              <a:rPr lang="ja-JP" altLang="pt-BR" sz="2400" i="1">
                <a:latin typeface="Arial"/>
                <a:cs typeface="Arial"/>
              </a:rPr>
              <a:t>’’</a:t>
            </a:r>
            <a:r>
              <a:rPr lang="pt-BR" altLang="ja-JP" sz="2400" i="1" dirty="0"/>
              <a:t> </a:t>
            </a:r>
            <a:r>
              <a:rPr lang="pt-BR" altLang="ja-JP" sz="2400" dirty="0"/>
              <a:t>= </a:t>
            </a:r>
            <a:r>
              <a:rPr lang="pt-BR" altLang="ja-JP" sz="2400" i="1" dirty="0"/>
              <a:t>T</a:t>
            </a:r>
            <a:r>
              <a:rPr lang="pt-BR" altLang="ja-JP" sz="2400" baseline="-25000" dirty="0"/>
              <a:t>2 </a:t>
            </a:r>
            <a:r>
              <a:rPr lang="pt-BR" altLang="ja-JP" sz="2400" dirty="0"/>
              <a:t>x </a:t>
            </a:r>
            <a:r>
              <a:rPr lang="pt-BR" altLang="ja-JP" sz="2400" i="1" dirty="0"/>
              <a:t>T</a:t>
            </a:r>
            <a:r>
              <a:rPr lang="pt-BR" altLang="ja-JP" sz="2400" baseline="-25000" dirty="0"/>
              <a:t>1 </a:t>
            </a:r>
            <a:r>
              <a:rPr lang="pt-BR" altLang="ja-JP" sz="2400" dirty="0"/>
              <a:t>x </a:t>
            </a:r>
            <a:r>
              <a:rPr lang="pt-BR" altLang="ja-JP" sz="2400" i="1" dirty="0"/>
              <a:t>P </a:t>
            </a:r>
            <a:endParaRPr lang="pt-BR" altLang="en-US" sz="2400" i="1"/>
          </a:p>
        </p:txBody>
      </p:sp>
      <p:sp>
        <p:nvSpPr>
          <p:cNvPr id="439300" name="Rectangle 4">
            <a:extLst>
              <a:ext uri="{FF2B5EF4-FFF2-40B4-BE49-F238E27FC236}">
                <a16:creationId xmlns:a16="http://schemas.microsoft.com/office/drawing/2014/main" id="{317178FE-CECB-487F-A622-EE39FFDD2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486400"/>
            <a:ext cx="838200" cy="7620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39301" name="Rectangle 5">
            <a:extLst>
              <a:ext uri="{FF2B5EF4-FFF2-40B4-BE49-F238E27FC236}">
                <a16:creationId xmlns:a16="http://schemas.microsoft.com/office/drawing/2014/main" id="{36C9230D-3F58-43DE-A725-4597B3965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334000"/>
            <a:ext cx="457200" cy="9906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39302" name="Rectangle 6">
            <a:extLst>
              <a:ext uri="{FF2B5EF4-FFF2-40B4-BE49-F238E27FC236}">
                <a16:creationId xmlns:a16="http://schemas.microsoft.com/office/drawing/2014/main" id="{06DA9F5B-A134-4730-9D7D-F28AA6785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5029200"/>
            <a:ext cx="457200" cy="9906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effectLst/>
          <a:scene3d>
            <a:camera prst="legacyPerspectiveFront">
              <a:rot lat="20099999" lon="20099999" rev="0"/>
            </a:camera>
            <a:lightRig rig="legacyFlat2" dir="t"/>
          </a:scene3d>
          <a:sp3d extrusionH="887400" prstMaterial="legacyMatte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39303" name="Freeform 7">
            <a:extLst>
              <a:ext uri="{FF2B5EF4-FFF2-40B4-BE49-F238E27FC236}">
                <a16:creationId xmlns:a16="http://schemas.microsoft.com/office/drawing/2014/main" id="{BFD188A0-3D83-4E2E-9C3A-8F705DA37BC9}"/>
              </a:ext>
            </a:extLst>
          </p:cNvPr>
          <p:cNvSpPr>
            <a:spLocks/>
          </p:cNvSpPr>
          <p:nvPr/>
        </p:nvSpPr>
        <p:spPr bwMode="auto">
          <a:xfrm>
            <a:off x="1676400" y="4648200"/>
            <a:ext cx="5105400" cy="533400"/>
          </a:xfrm>
          <a:custGeom>
            <a:avLst/>
            <a:gdLst>
              <a:gd name="T0" fmla="*/ 0 w 912"/>
              <a:gd name="T1" fmla="*/ 533400 h 213"/>
              <a:gd name="T2" fmla="*/ 2390357 w 912"/>
              <a:gd name="T3" fmla="*/ 0 h 213"/>
              <a:gd name="T4" fmla="*/ 5105400 w 912"/>
              <a:gd name="T5" fmla="*/ 533400 h 21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12" h="213">
                <a:moveTo>
                  <a:pt x="0" y="213"/>
                </a:moveTo>
                <a:cubicBezTo>
                  <a:pt x="71" y="178"/>
                  <a:pt x="275" y="0"/>
                  <a:pt x="427" y="0"/>
                </a:cubicBezTo>
                <a:cubicBezTo>
                  <a:pt x="579" y="0"/>
                  <a:pt x="811" y="169"/>
                  <a:pt x="912" y="213"/>
                </a:cubicBez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9304" name="Freeform 8">
            <a:extLst>
              <a:ext uri="{FF2B5EF4-FFF2-40B4-BE49-F238E27FC236}">
                <a16:creationId xmlns:a16="http://schemas.microsoft.com/office/drawing/2014/main" id="{FD2F4E18-4F1A-4993-BDBE-4EFC4BC413EF}"/>
              </a:ext>
            </a:extLst>
          </p:cNvPr>
          <p:cNvSpPr>
            <a:spLocks/>
          </p:cNvSpPr>
          <p:nvPr/>
        </p:nvSpPr>
        <p:spPr bwMode="auto">
          <a:xfrm>
            <a:off x="4953000" y="5791200"/>
            <a:ext cx="1447800" cy="1588"/>
          </a:xfrm>
          <a:custGeom>
            <a:avLst/>
            <a:gdLst>
              <a:gd name="T0" fmla="*/ 0 w 912"/>
              <a:gd name="T1" fmla="*/ 0 h 1"/>
              <a:gd name="T2" fmla="*/ 1447800 w 912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12" h="1">
                <a:moveTo>
                  <a:pt x="0" y="0"/>
                </a:moveTo>
                <a:cubicBezTo>
                  <a:pt x="152" y="0"/>
                  <a:pt x="760" y="0"/>
                  <a:pt x="912" y="0"/>
                </a:cubicBez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9305" name="Freeform 9">
            <a:extLst>
              <a:ext uri="{FF2B5EF4-FFF2-40B4-BE49-F238E27FC236}">
                <a16:creationId xmlns:a16="http://schemas.microsoft.com/office/drawing/2014/main" id="{C0BFD47E-FF9A-475B-8597-1132C069C12E}"/>
              </a:ext>
            </a:extLst>
          </p:cNvPr>
          <p:cNvSpPr>
            <a:spLocks/>
          </p:cNvSpPr>
          <p:nvPr/>
        </p:nvSpPr>
        <p:spPr bwMode="auto">
          <a:xfrm>
            <a:off x="2319338" y="5791200"/>
            <a:ext cx="1447800" cy="1588"/>
          </a:xfrm>
          <a:custGeom>
            <a:avLst/>
            <a:gdLst>
              <a:gd name="T0" fmla="*/ 0 w 912"/>
              <a:gd name="T1" fmla="*/ 0 h 1"/>
              <a:gd name="T2" fmla="*/ 1447800 w 912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12" h="1">
                <a:moveTo>
                  <a:pt x="0" y="0"/>
                </a:moveTo>
                <a:cubicBezTo>
                  <a:pt x="152" y="0"/>
                  <a:pt x="760" y="0"/>
                  <a:pt x="912" y="0"/>
                </a:cubicBez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3497" name="Object 10">
            <a:extLst>
              <a:ext uri="{FF2B5EF4-FFF2-40B4-BE49-F238E27FC236}">
                <a16:creationId xmlns:a16="http://schemas.microsoft.com/office/drawing/2014/main" id="{16A41867-DD3E-4181-9E89-48B9D7494B64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819400" y="5181600"/>
          <a:ext cx="37465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16" name="Equation" r:id="rId4" imgW="152268" imgH="215713" progId="Equation.3">
                  <p:embed/>
                </p:oleObj>
              </mc:Choice>
              <mc:Fallback>
                <p:oleObj name="Equation" r:id="rId4" imgW="152268" imgH="215713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181600"/>
                        <a:ext cx="37465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8" name="Object 11">
            <a:extLst>
              <a:ext uri="{FF2B5EF4-FFF2-40B4-BE49-F238E27FC236}">
                <a16:creationId xmlns:a16="http://schemas.microsoft.com/office/drawing/2014/main" id="{F31D42CA-631F-45DA-B94A-D5C6F36DD0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7800" y="5105400"/>
          <a:ext cx="4064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17" name="Equation" r:id="rId6" imgW="164885" imgH="215619" progId="Equation.3">
                  <p:embed/>
                </p:oleObj>
              </mc:Choice>
              <mc:Fallback>
                <p:oleObj name="Equation" r:id="rId6" imgW="164885" imgH="21561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105400"/>
                        <a:ext cx="40640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9" name="Object 12">
            <a:extLst>
              <a:ext uri="{FF2B5EF4-FFF2-40B4-BE49-F238E27FC236}">
                <a16:creationId xmlns:a16="http://schemas.microsoft.com/office/drawing/2014/main" id="{C65601CB-6FE9-4D6A-936B-5B703E2F81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81400" y="4038600"/>
          <a:ext cx="968375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18" name="Equation" r:id="rId8" imgW="393359" imgH="215713" progId="Equation.3">
                  <p:embed/>
                </p:oleObj>
              </mc:Choice>
              <mc:Fallback>
                <p:oleObj name="Equation" r:id="rId8" imgW="393359" imgH="215713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038600"/>
                        <a:ext cx="968375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>
            <a:extLst>
              <a:ext uri="{FF2B5EF4-FFF2-40B4-BE49-F238E27FC236}">
                <a16:creationId xmlns:a16="http://schemas.microsoft.com/office/drawing/2014/main" id="{EF01268C-20E6-40FF-87EE-B1FBB84269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Geometria Afim</a:t>
            </a:r>
          </a:p>
        </p:txBody>
      </p:sp>
      <p:sp>
        <p:nvSpPr>
          <p:cNvPr id="441347" name="Rectangle 3">
            <a:extLst>
              <a:ext uri="{FF2B5EF4-FFF2-40B4-BE49-F238E27FC236}">
                <a16:creationId xmlns:a16="http://schemas.microsoft.com/office/drawing/2014/main" id="{E4DB2DC8-D15B-47C5-BB04-755C6C13C2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en-US"/>
              <a:t>Composta dos elementos básicos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/>
              <a:t>escalares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/>
              <a:t>pontos - denotam posição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/>
              <a:t>vetores - denotam deslocamento (direção e magnitude)</a:t>
            </a:r>
          </a:p>
          <a:p>
            <a:pPr eaLnBrk="1" hangingPunct="1">
              <a:lnSpc>
                <a:spcPct val="90000"/>
              </a:lnSpc>
            </a:pPr>
            <a:r>
              <a:rPr lang="pt-BR" altLang="en-US"/>
              <a:t>Operações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/>
              <a:t>escalar · vetor = vetor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/>
              <a:t>vetor + vetor ou vetor – vetor = vetor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/>
              <a:t>ponto – ponto = vetor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/>
              <a:t>ponto + vetor ou ponto – vetor = ponto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>
            <a:extLst>
              <a:ext uri="{FF2B5EF4-FFF2-40B4-BE49-F238E27FC236}">
                <a16:creationId xmlns:a16="http://schemas.microsoft.com/office/drawing/2014/main" id="{72B4E4D3-84F3-4D1F-9358-9E7D2A7D89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Combinações Afim</a:t>
            </a:r>
          </a:p>
        </p:txBody>
      </p:sp>
      <p:sp>
        <p:nvSpPr>
          <p:cNvPr id="443395" name="Rectangle 3">
            <a:extLst>
              <a:ext uri="{FF2B5EF4-FFF2-40B4-BE49-F238E27FC236}">
                <a16:creationId xmlns:a16="http://schemas.microsoft.com/office/drawing/2014/main" id="{C9CCC133-D8B5-49C4-9EED-3C5A0F565F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17625"/>
            <a:ext cx="8382000" cy="2873375"/>
          </a:xfrm>
        </p:spPr>
        <p:txBody>
          <a:bodyPr/>
          <a:lstStyle/>
          <a:p>
            <a:pPr eaLnBrk="1" hangingPunct="1"/>
            <a:r>
              <a:rPr lang="pt-BR" altLang="en-US" sz="2600" dirty="0"/>
              <a:t>Maneira especial de combinar pontos</a:t>
            </a:r>
          </a:p>
          <a:p>
            <a:pPr eaLnBrk="1" hangingPunct="1"/>
            <a:endParaRPr lang="pt-BR" altLang="en-US" sz="2600"/>
          </a:p>
          <a:p>
            <a:pPr eaLnBrk="1" hangingPunct="1"/>
            <a:endParaRPr lang="pt-BR" altLang="en-US" sz="2600"/>
          </a:p>
          <a:p>
            <a:pPr eaLnBrk="1" hangingPunct="1"/>
            <a:endParaRPr lang="pt-BR" altLang="en-US" sz="2600"/>
          </a:p>
          <a:p>
            <a:pPr eaLnBrk="1" hangingPunct="1"/>
            <a:r>
              <a:rPr lang="pt-BR" altLang="en-US" sz="2600" dirty="0"/>
              <a:t>Para 2 pontos </a:t>
            </a:r>
            <a:r>
              <a:rPr lang="pt-BR" altLang="en-US" sz="2600" i="1" dirty="0"/>
              <a:t>P</a:t>
            </a:r>
            <a:r>
              <a:rPr lang="pt-BR" altLang="en-US" sz="2600" dirty="0"/>
              <a:t> e </a:t>
            </a:r>
            <a:r>
              <a:rPr lang="pt-BR" altLang="en-US" sz="2600" i="1" dirty="0"/>
              <a:t>Q </a:t>
            </a:r>
            <a:r>
              <a:rPr lang="pt-BR" altLang="en-US" sz="2600" dirty="0"/>
              <a:t>poderíamos ter uma combinação afim </a:t>
            </a:r>
            <a:r>
              <a:rPr lang="pt-BR" altLang="en-US" sz="2600" i="1" dirty="0"/>
              <a:t>R </a:t>
            </a:r>
            <a:r>
              <a:rPr lang="pt-BR" altLang="en-US" sz="2600" dirty="0"/>
              <a:t>= (1 – α</a:t>
            </a:r>
            <a:r>
              <a:rPr lang="pt-BR" altLang="en-US" sz="2600" dirty="0">
                <a:sym typeface="Symbol" panose="05050102010706020507" pitchFamily="18" charset="2"/>
              </a:rPr>
              <a:t>)</a:t>
            </a:r>
            <a:r>
              <a:rPr lang="pt-BR" altLang="en-US" sz="2600" dirty="0"/>
              <a:t> </a:t>
            </a:r>
            <a:r>
              <a:rPr lang="pt-BR" altLang="en-US" sz="2600" i="1" dirty="0"/>
              <a:t>P </a:t>
            </a:r>
            <a:r>
              <a:rPr lang="pt-BR" altLang="en-US" sz="2600" dirty="0"/>
              <a:t>+</a:t>
            </a:r>
            <a:r>
              <a:rPr lang="pt-BR" altLang="en-US" sz="2600" i="1" dirty="0"/>
              <a:t>α Q</a:t>
            </a:r>
            <a:r>
              <a:rPr lang="pt-BR" altLang="en-US" sz="2600" i="1" dirty="0">
                <a:sym typeface="Symbol" panose="05050102010706020507" pitchFamily="18" charset="2"/>
              </a:rPr>
              <a:t> </a:t>
            </a:r>
            <a:r>
              <a:rPr lang="pt-BR" altLang="en-US" sz="2600" dirty="0">
                <a:sym typeface="Symbol" panose="05050102010706020507" pitchFamily="18" charset="2"/>
              </a:rPr>
              <a:t>=</a:t>
            </a:r>
            <a:r>
              <a:rPr lang="pt-BR" altLang="en-US" sz="2600" i="1" dirty="0">
                <a:sym typeface="Symbol" panose="05050102010706020507" pitchFamily="18" charset="2"/>
              </a:rPr>
              <a:t> P </a:t>
            </a:r>
            <a:r>
              <a:rPr lang="pt-BR" altLang="en-US" sz="2600" dirty="0">
                <a:sym typeface="Symbol" panose="05050102010706020507" pitchFamily="18" charset="2"/>
              </a:rPr>
              <a:t>+</a:t>
            </a:r>
            <a:r>
              <a:rPr lang="pt-BR" altLang="en-US" sz="2600" dirty="0"/>
              <a:t>α</a:t>
            </a:r>
            <a:r>
              <a:rPr lang="pt-BR" altLang="en-US" sz="2600" dirty="0">
                <a:sym typeface="Symbol" panose="05050102010706020507" pitchFamily="18" charset="2"/>
              </a:rPr>
              <a:t> (</a:t>
            </a:r>
            <a:r>
              <a:rPr lang="pt-BR" altLang="en-US" sz="2600" i="1" dirty="0">
                <a:sym typeface="Symbol" panose="05050102010706020507" pitchFamily="18" charset="2"/>
              </a:rPr>
              <a:t>Q</a:t>
            </a:r>
            <a:r>
              <a:rPr lang="pt-BR" altLang="en-US" sz="2600" dirty="0">
                <a:sym typeface="Symbol" panose="05050102010706020507" pitchFamily="18" charset="2"/>
              </a:rPr>
              <a:t> – </a:t>
            </a:r>
            <a:r>
              <a:rPr lang="pt-BR" altLang="en-US" sz="2600" i="1" dirty="0">
                <a:sym typeface="Symbol" panose="05050102010706020507" pitchFamily="18" charset="2"/>
              </a:rPr>
              <a:t>P</a:t>
            </a:r>
            <a:r>
              <a:rPr lang="pt-BR" altLang="en-US" sz="2600" dirty="0">
                <a:sym typeface="Symbol" panose="05050102010706020507" pitchFamily="18" charset="2"/>
              </a:rPr>
              <a:t>)</a:t>
            </a:r>
            <a:endParaRPr lang="pt-BR" altLang="en-US" sz="2600" dirty="0"/>
          </a:p>
          <a:p>
            <a:pPr eaLnBrk="1" hangingPunct="1"/>
            <a:endParaRPr lang="pt-BR" altLang="en-US" sz="2600"/>
          </a:p>
          <a:p>
            <a:pPr eaLnBrk="1" hangingPunct="1">
              <a:buFontTx/>
              <a:buNone/>
            </a:pPr>
            <a:endParaRPr lang="pt-BR" altLang="en-US" sz="2600"/>
          </a:p>
          <a:p>
            <a:pPr eaLnBrk="1" hangingPunct="1"/>
            <a:endParaRPr lang="pt-BR" altLang="en-US" sz="2600"/>
          </a:p>
        </p:txBody>
      </p:sp>
      <p:graphicFrame>
        <p:nvGraphicFramePr>
          <p:cNvPr id="67587" name="Object 4">
            <a:extLst>
              <a:ext uri="{FF2B5EF4-FFF2-40B4-BE49-F238E27FC236}">
                <a16:creationId xmlns:a16="http://schemas.microsoft.com/office/drawing/2014/main" id="{E9E35CB2-1B90-4623-9F96-8F31C6A3107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1905000"/>
          <a:ext cx="2825750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76" name="Equation" r:id="rId4" imgW="1384300" imgH="685800" progId="Equation.3">
                  <p:embed/>
                </p:oleObj>
              </mc:Choice>
              <mc:Fallback>
                <p:oleObj name="Equation" r:id="rId4" imgW="1384300" imgH="685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905000"/>
                        <a:ext cx="2825750" cy="140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3397" name="Line 5">
            <a:extLst>
              <a:ext uri="{FF2B5EF4-FFF2-40B4-BE49-F238E27FC236}">
                <a16:creationId xmlns:a16="http://schemas.microsoft.com/office/drawing/2014/main" id="{AFC55326-21E1-4D87-A1AE-69FE7AA33D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82675" y="5075238"/>
            <a:ext cx="990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43398" name="Oval 6">
            <a:extLst>
              <a:ext uri="{FF2B5EF4-FFF2-40B4-BE49-F238E27FC236}">
                <a16:creationId xmlns:a16="http://schemas.microsoft.com/office/drawing/2014/main" id="{0F4C9EC6-71E6-4AA7-BD23-2DA2A0037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475" y="4999038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43399" name="Oval 7">
            <a:extLst>
              <a:ext uri="{FF2B5EF4-FFF2-40B4-BE49-F238E27FC236}">
                <a16:creationId xmlns:a16="http://schemas.microsoft.com/office/drawing/2014/main" id="{49187E16-DA06-4B93-B329-B0B5A87C2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7075" y="5837238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43400" name="Text Box 8">
            <a:extLst>
              <a:ext uri="{FF2B5EF4-FFF2-40B4-BE49-F238E27FC236}">
                <a16:creationId xmlns:a16="http://schemas.microsoft.com/office/drawing/2014/main" id="{EC898B40-7E35-4068-B0B5-B565B039B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561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P</a:t>
            </a:r>
            <a:endParaRPr lang="pt-BR" sz="2000">
              <a:latin typeface="Times New Roman" charset="0"/>
              <a:ea typeface="ＭＳ Ｐゴシック" charset="0"/>
            </a:endParaRPr>
          </a:p>
        </p:txBody>
      </p:sp>
      <p:sp>
        <p:nvSpPr>
          <p:cNvPr id="443401" name="Text Box 9">
            <a:extLst>
              <a:ext uri="{FF2B5EF4-FFF2-40B4-BE49-F238E27FC236}">
                <a16:creationId xmlns:a16="http://schemas.microsoft.com/office/drawing/2014/main" id="{4F76D6E0-7143-48AD-A319-5167A0F08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588" y="5897563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Q</a:t>
            </a:r>
            <a:endParaRPr lang="pt-BR" sz="2000">
              <a:latin typeface="Times New Roman" charset="0"/>
              <a:ea typeface="ＭＳ Ｐゴシック" charset="0"/>
            </a:endParaRPr>
          </a:p>
        </p:txBody>
      </p:sp>
      <p:sp>
        <p:nvSpPr>
          <p:cNvPr id="443402" name="Oval 10">
            <a:extLst>
              <a:ext uri="{FF2B5EF4-FFF2-40B4-BE49-F238E27FC236}">
                <a16:creationId xmlns:a16="http://schemas.microsoft.com/office/drawing/2014/main" id="{7DC9D298-EF59-48CD-A6EA-FD65A4B90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475" y="5430838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43403" name="Line 11">
            <a:extLst>
              <a:ext uri="{FF2B5EF4-FFF2-40B4-BE49-F238E27FC236}">
                <a16:creationId xmlns:a16="http://schemas.microsoft.com/office/drawing/2014/main" id="{CF3BCD34-7FB3-40EE-91BE-A231C48EBC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6475" y="4999038"/>
            <a:ext cx="533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43404" name="Text Box 12">
            <a:extLst>
              <a:ext uri="{FF2B5EF4-FFF2-40B4-BE49-F238E27FC236}">
                <a16:creationId xmlns:a16="http://schemas.microsoft.com/office/drawing/2014/main" id="{1103D9A4-C716-4038-8E4E-E95C20D2C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9875" y="4999038"/>
            <a:ext cx="198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/>
                <a:ea typeface="ＭＳ Ｐゴシック"/>
                <a:cs typeface="Times New Roman"/>
              </a:rPr>
              <a:t>R= </a:t>
            </a:r>
            <a:r>
              <a:rPr lang="en-US" altLang="en-US" sz="2000" dirty="0">
                <a:latin typeface="Times New Roman"/>
                <a:ea typeface="ＭＳ Ｐゴシック"/>
                <a:cs typeface="Times New Roman"/>
                <a:sym typeface="Symbol" panose="05050102010706020507" pitchFamily="18" charset="2"/>
              </a:rPr>
              <a:t>P+</a:t>
            </a:r>
            <a:r>
              <a:rPr lang="en-US" altLang="en-US" sz="2000" i="0" dirty="0">
                <a:latin typeface="Times New Roman"/>
                <a:ea typeface="ＭＳ Ｐゴシック"/>
                <a:cs typeface="Times New Roman"/>
              </a:rPr>
              <a:t>α</a:t>
            </a:r>
            <a:r>
              <a:rPr lang="en-US" altLang="en-US" sz="2000" i="0" dirty="0">
                <a:latin typeface="Times New Roman"/>
                <a:ea typeface="ＭＳ Ｐゴシック"/>
                <a:cs typeface="Times New Roman"/>
                <a:sym typeface="Symbol" panose="05050102010706020507" pitchFamily="18" charset="2"/>
              </a:rPr>
              <a:t>(</a:t>
            </a:r>
            <a:r>
              <a:rPr lang="en-US" altLang="en-US" sz="2000" dirty="0">
                <a:latin typeface="Times New Roman"/>
                <a:ea typeface="ＭＳ Ｐゴシック"/>
                <a:cs typeface="Times New Roman"/>
                <a:sym typeface="Symbol" panose="05050102010706020507" pitchFamily="18" charset="2"/>
              </a:rPr>
              <a:t>P</a:t>
            </a:r>
            <a:r>
              <a:rPr lang="en-US" altLang="en-US" sz="2000" i="0" dirty="0">
                <a:latin typeface="Times New Roman"/>
                <a:ea typeface="ＭＳ Ｐゴシック"/>
                <a:cs typeface="Times New Roman"/>
                <a:sym typeface="Symbol" panose="05050102010706020507" pitchFamily="18" charset="2"/>
              </a:rPr>
              <a:t> – </a:t>
            </a:r>
            <a:r>
              <a:rPr lang="en-US" altLang="en-US" sz="2000" dirty="0">
                <a:latin typeface="Times New Roman"/>
                <a:ea typeface="ＭＳ Ｐゴシック"/>
                <a:cs typeface="Times New Roman"/>
                <a:sym typeface="Symbol" panose="05050102010706020507" pitchFamily="18" charset="2"/>
              </a:rPr>
              <a:t>Q</a:t>
            </a:r>
            <a:r>
              <a:rPr lang="en-US" altLang="en-US" sz="2000" i="0" dirty="0">
                <a:latin typeface="Times New Roman"/>
                <a:ea typeface="ＭＳ Ｐゴシック"/>
                <a:cs typeface="Times New Roman"/>
                <a:sym typeface="Symbol" panose="05050102010706020507" pitchFamily="18" charset="2"/>
              </a:rPr>
              <a:t>)</a:t>
            </a:r>
            <a:endParaRPr lang="pt-BR" altLang="en-US" sz="2000" i="0" dirty="0">
              <a:latin typeface="Times New Roman"/>
              <a:ea typeface="ＭＳ Ｐゴシック"/>
              <a:cs typeface="Times New Roman"/>
              <a:sym typeface="Symbol" panose="05050102010706020507" pitchFamily="18" charset="2"/>
            </a:endParaRPr>
          </a:p>
        </p:txBody>
      </p:sp>
      <p:sp>
        <p:nvSpPr>
          <p:cNvPr id="443405" name="Line 13">
            <a:extLst>
              <a:ext uri="{FF2B5EF4-FFF2-40B4-BE49-F238E27FC236}">
                <a16:creationId xmlns:a16="http://schemas.microsoft.com/office/drawing/2014/main" id="{F081C335-A64C-4979-BBF2-70142A1ECAD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708525"/>
            <a:ext cx="3200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43406" name="Oval 14">
            <a:extLst>
              <a:ext uri="{FF2B5EF4-FFF2-40B4-BE49-F238E27FC236}">
                <a16:creationId xmlns:a16="http://schemas.microsoft.com/office/drawing/2014/main" id="{35321FE7-2B72-4B4C-B037-F48A546EF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3200" y="5076825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43407" name="Oval 15">
            <a:extLst>
              <a:ext uri="{FF2B5EF4-FFF2-40B4-BE49-F238E27FC236}">
                <a16:creationId xmlns:a16="http://schemas.microsoft.com/office/drawing/2014/main" id="{7E8EF1EC-6C55-4A97-8F69-E1B89A78C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5622925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43408" name="Text Box 16">
            <a:extLst>
              <a:ext uri="{FF2B5EF4-FFF2-40B4-BE49-F238E27FC236}">
                <a16:creationId xmlns:a16="http://schemas.microsoft.com/office/drawing/2014/main" id="{A19AFA7B-F759-483E-99B0-5165496CE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5725" y="44799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P</a:t>
            </a:r>
            <a:endParaRPr lang="pt-BR" sz="2000">
              <a:latin typeface="Times New Roman" charset="0"/>
              <a:ea typeface="ＭＳ Ｐゴシック" charset="0"/>
            </a:endParaRPr>
          </a:p>
        </p:txBody>
      </p:sp>
      <p:sp>
        <p:nvSpPr>
          <p:cNvPr id="443409" name="Text Box 17">
            <a:extLst>
              <a:ext uri="{FF2B5EF4-FFF2-40B4-BE49-F238E27FC236}">
                <a16:creationId xmlns:a16="http://schemas.microsoft.com/office/drawing/2014/main" id="{32E09E5E-8363-4FD7-BA99-9D553F367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165725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Q</a:t>
            </a:r>
            <a:endParaRPr lang="pt-BR" sz="2000">
              <a:latin typeface="Times New Roman" charset="0"/>
              <a:ea typeface="ＭＳ Ｐゴシック" charset="0"/>
            </a:endParaRPr>
          </a:p>
        </p:txBody>
      </p:sp>
      <p:sp>
        <p:nvSpPr>
          <p:cNvPr id="443410" name="Text Box 18">
            <a:extLst>
              <a:ext uri="{FF2B5EF4-FFF2-40B4-BE49-F238E27FC236}">
                <a16:creationId xmlns:a16="http://schemas.microsoft.com/office/drawing/2014/main" id="{AADC9D6A-2B01-44B6-8C2E-CBB828FA9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378450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0" dirty="0">
                <a:latin typeface="Times New Roman"/>
                <a:ea typeface="ＭＳ Ｐゴシック"/>
                <a:cs typeface="Times New Roman"/>
                <a:sym typeface="Symbol" charset="0"/>
              </a:rPr>
              <a:t>0 &lt; </a:t>
            </a:r>
            <a:r>
              <a:rPr lang="en-US" sz="2000" i="0" dirty="0">
                <a:latin typeface="Times New Roman"/>
                <a:ea typeface="ＭＳ Ｐゴシック"/>
                <a:cs typeface="Times New Roman"/>
              </a:rPr>
              <a:t>α</a:t>
            </a:r>
            <a:r>
              <a:rPr lang="en-US" sz="2000" i="0" dirty="0">
                <a:latin typeface="Times New Roman"/>
                <a:ea typeface="ＭＳ Ｐゴシック"/>
                <a:cs typeface="Times New Roman"/>
                <a:sym typeface="Symbol" charset="0"/>
              </a:rPr>
              <a:t> &lt; 1</a:t>
            </a:r>
            <a:endParaRPr lang="pt-BR" sz="2000" i="0" dirty="0">
              <a:latin typeface="Times New Roman"/>
              <a:ea typeface="ＭＳ Ｐゴシック"/>
              <a:cs typeface="Times New Roman"/>
              <a:sym typeface="Symbol" charset="0"/>
            </a:endParaRPr>
          </a:p>
        </p:txBody>
      </p:sp>
      <p:sp>
        <p:nvSpPr>
          <p:cNvPr id="443411" name="Text Box 19">
            <a:extLst>
              <a:ext uri="{FF2B5EF4-FFF2-40B4-BE49-F238E27FC236}">
                <a16:creationId xmlns:a16="http://schemas.microsoft.com/office/drawing/2014/main" id="{C70EEAC1-352B-4902-AB5E-9A0141B6E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845050"/>
            <a:ext cx="198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0" dirty="0">
                <a:latin typeface="Times New Roman"/>
                <a:ea typeface="ＭＳ Ｐゴシック"/>
                <a:cs typeface="Times New Roman"/>
                <a:sym typeface="Symbol" charset="0"/>
              </a:rPr>
              <a:t> </a:t>
            </a:r>
            <a:r>
              <a:rPr lang="en-US" sz="2000" i="0" dirty="0">
                <a:latin typeface="Times New Roman"/>
                <a:ea typeface="ＭＳ Ｐゴシック"/>
                <a:cs typeface="Times New Roman"/>
              </a:rPr>
              <a:t>α</a:t>
            </a:r>
            <a:r>
              <a:rPr lang="en-US" sz="2000" i="0" dirty="0">
                <a:latin typeface="Times New Roman"/>
                <a:ea typeface="ＭＳ Ｐゴシック"/>
                <a:cs typeface="Times New Roman"/>
                <a:sym typeface="Symbol" charset="0"/>
              </a:rPr>
              <a:t> &lt; 0</a:t>
            </a:r>
            <a:endParaRPr lang="pt-BR" sz="2000" i="0" dirty="0">
              <a:latin typeface="Times New Roman"/>
              <a:ea typeface="ＭＳ Ｐゴシック"/>
              <a:cs typeface="Times New Roman"/>
              <a:sym typeface="Symbol" charset="0"/>
            </a:endParaRPr>
          </a:p>
        </p:txBody>
      </p:sp>
      <p:sp>
        <p:nvSpPr>
          <p:cNvPr id="443412" name="Text Box 20">
            <a:extLst>
              <a:ext uri="{FF2B5EF4-FFF2-40B4-BE49-F238E27FC236}">
                <a16:creationId xmlns:a16="http://schemas.microsoft.com/office/drawing/2014/main" id="{321FE48D-F092-4D55-AD1D-798B3E53F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927725"/>
            <a:ext cx="198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0" dirty="0">
                <a:latin typeface="Times New Roman"/>
                <a:ea typeface="ＭＳ Ｐゴシック"/>
                <a:cs typeface="Times New Roman"/>
                <a:sym typeface="Symbol" charset="0"/>
              </a:rPr>
              <a:t> </a:t>
            </a:r>
            <a:r>
              <a:rPr lang="en-US" sz="2000" i="0" dirty="0">
                <a:latin typeface="Times New Roman"/>
                <a:ea typeface="ＭＳ Ｐゴシック"/>
                <a:cs typeface="Times New Roman"/>
              </a:rPr>
              <a:t>α</a:t>
            </a:r>
            <a:r>
              <a:rPr lang="en-US" sz="2000" i="0" dirty="0">
                <a:latin typeface="Times New Roman"/>
                <a:ea typeface="ＭＳ Ｐゴシック"/>
                <a:cs typeface="Times New Roman"/>
                <a:sym typeface="Symbol" charset="0"/>
              </a:rPr>
              <a:t> &gt; 1</a:t>
            </a:r>
            <a:endParaRPr lang="pt-BR" sz="2000" i="0" dirty="0">
              <a:latin typeface="Times New Roman"/>
              <a:ea typeface="ＭＳ Ｐゴシック"/>
              <a:cs typeface="Times New Roman"/>
              <a:sym typeface="Symbol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>
            <a:extLst>
              <a:ext uri="{FF2B5EF4-FFF2-40B4-BE49-F238E27FC236}">
                <a16:creationId xmlns:a16="http://schemas.microsoft.com/office/drawing/2014/main" id="{EC9910C6-FD53-4B4C-AC8A-B5AF324553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Combinações Convexas</a:t>
            </a:r>
          </a:p>
        </p:txBody>
      </p:sp>
      <p:sp>
        <p:nvSpPr>
          <p:cNvPr id="445443" name="Rectangle 3">
            <a:extLst>
              <a:ext uri="{FF2B5EF4-FFF2-40B4-BE49-F238E27FC236}">
                <a16:creationId xmlns:a16="http://schemas.microsoft.com/office/drawing/2014/main" id="{CB3B6710-CC7D-461F-9AF8-8BAB7BD63E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743200"/>
          </a:xfrm>
        </p:spPr>
        <p:txBody>
          <a:bodyPr/>
          <a:lstStyle/>
          <a:p>
            <a:pPr eaLnBrk="1" hangingPunct="1"/>
            <a:r>
              <a:rPr lang="pt-BR" altLang="en-US" dirty="0"/>
              <a:t>Combinações afim onde se garante que todos os coeficientes α</a:t>
            </a:r>
            <a:r>
              <a:rPr lang="pt-BR" altLang="en-US" baseline="-25000" dirty="0"/>
              <a:t>i</a:t>
            </a:r>
            <a:r>
              <a:rPr lang="pt-BR" altLang="en-US" dirty="0"/>
              <a:t> são</a:t>
            </a:r>
            <a:r>
              <a:rPr lang="pt-BR" altLang="en-US" dirty="0">
                <a:sym typeface="Symbol" panose="05050102010706020507" pitchFamily="18" charset="2"/>
              </a:rPr>
              <a:t> positivos (ou zero)</a:t>
            </a:r>
          </a:p>
          <a:p>
            <a:pPr eaLnBrk="1" hangingPunct="1"/>
            <a:r>
              <a:rPr lang="pt-BR" altLang="en-US" dirty="0">
                <a:sym typeface="Symbol" panose="05050102010706020507" pitchFamily="18" charset="2"/>
              </a:rPr>
              <a:t>Usa-se esse nome porque qualquer ponto que é uma combinação convexa de </a:t>
            </a:r>
            <a:r>
              <a:rPr lang="pt-BR" altLang="en-US" i="1" dirty="0">
                <a:sym typeface="Symbol" panose="05050102010706020507" pitchFamily="18" charset="2"/>
              </a:rPr>
              <a:t>n </a:t>
            </a:r>
            <a:r>
              <a:rPr lang="pt-BR" altLang="en-US" dirty="0">
                <a:sym typeface="Symbol" panose="05050102010706020507" pitchFamily="18" charset="2"/>
              </a:rPr>
              <a:t>outros pontos, pertence à </a:t>
            </a:r>
            <a:r>
              <a:rPr lang="pt-BR" altLang="en-US" u="sng" dirty="0">
                <a:sym typeface="Symbol" panose="05050102010706020507" pitchFamily="18" charset="2"/>
              </a:rPr>
              <a:t>envoltória convexa</a:t>
            </a:r>
            <a:r>
              <a:rPr lang="pt-BR" altLang="en-US" dirty="0">
                <a:sym typeface="Symbol" panose="05050102010706020507" pitchFamily="18" charset="2"/>
              </a:rPr>
              <a:t> desses pontos</a:t>
            </a:r>
            <a:endParaRPr lang="pt-BR" altLang="en-US" dirty="0"/>
          </a:p>
          <a:p>
            <a:pPr eaLnBrk="1" hangingPunct="1"/>
            <a:endParaRPr lang="pt-BR" altLang="en-US"/>
          </a:p>
        </p:txBody>
      </p:sp>
      <p:sp>
        <p:nvSpPr>
          <p:cNvPr id="445444" name="AutoShape 4">
            <a:extLst>
              <a:ext uri="{FF2B5EF4-FFF2-40B4-BE49-F238E27FC236}">
                <a16:creationId xmlns:a16="http://schemas.microsoft.com/office/drawing/2014/main" id="{44278856-9CF7-44F8-8FA1-384D220B3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572000"/>
            <a:ext cx="2209800" cy="1752600"/>
          </a:xfrm>
          <a:prstGeom prst="pentag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45445" name="Oval 5">
            <a:extLst>
              <a:ext uri="{FF2B5EF4-FFF2-40B4-BE49-F238E27FC236}">
                <a16:creationId xmlns:a16="http://schemas.microsoft.com/office/drawing/2014/main" id="{1B428345-4404-4271-BE97-73EE2B899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48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>
              <a:defRPr/>
            </a:pPr>
            <a:endParaRPr lang="en-US" u="sng">
              <a:latin typeface="Arial" charset="0"/>
              <a:ea typeface="ＭＳ Ｐゴシック" charset="0"/>
            </a:endParaRPr>
          </a:p>
        </p:txBody>
      </p:sp>
      <p:sp>
        <p:nvSpPr>
          <p:cNvPr id="445446" name="Oval 6">
            <a:extLst>
              <a:ext uri="{FF2B5EF4-FFF2-40B4-BE49-F238E27FC236}">
                <a16:creationId xmlns:a16="http://schemas.microsoft.com/office/drawing/2014/main" id="{C49ED5BF-4E84-440E-A2A2-164A3AAC5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3025" y="522922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>
              <a:defRPr/>
            </a:pPr>
            <a:endParaRPr lang="en-US" u="sng">
              <a:latin typeface="Arial" charset="0"/>
              <a:ea typeface="ＭＳ Ｐゴシック" charset="0"/>
            </a:endParaRPr>
          </a:p>
        </p:txBody>
      </p:sp>
      <p:sp>
        <p:nvSpPr>
          <p:cNvPr id="445447" name="Oval 7">
            <a:extLst>
              <a:ext uri="{FF2B5EF4-FFF2-40B4-BE49-F238E27FC236}">
                <a16:creationId xmlns:a16="http://schemas.microsoft.com/office/drawing/2014/main" id="{730CD5A3-E739-4F8A-9B73-585ECB4C4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548188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>
              <a:defRPr/>
            </a:pPr>
            <a:endParaRPr lang="en-US" u="sng">
              <a:latin typeface="Arial" charset="0"/>
              <a:ea typeface="ＭＳ Ｐゴシック" charset="0"/>
            </a:endParaRPr>
          </a:p>
        </p:txBody>
      </p:sp>
      <p:sp>
        <p:nvSpPr>
          <p:cNvPr id="445448" name="Oval 8">
            <a:extLst>
              <a:ext uri="{FF2B5EF4-FFF2-40B4-BE49-F238E27FC236}">
                <a16:creationId xmlns:a16="http://schemas.microsoft.com/office/drawing/2014/main" id="{7BD549F0-7958-467A-9E96-60016A992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4175" y="52101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>
              <a:defRPr/>
            </a:pPr>
            <a:endParaRPr lang="en-US" u="sng">
              <a:latin typeface="Arial" charset="0"/>
              <a:ea typeface="ＭＳ Ｐゴシック" charset="0"/>
            </a:endParaRPr>
          </a:p>
        </p:txBody>
      </p:sp>
      <p:sp>
        <p:nvSpPr>
          <p:cNvPr id="445449" name="Oval 9">
            <a:extLst>
              <a:ext uri="{FF2B5EF4-FFF2-40B4-BE49-F238E27FC236}">
                <a16:creationId xmlns:a16="http://schemas.microsoft.com/office/drawing/2014/main" id="{B68486D3-40B2-43EE-A49B-8F75DDE9D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7088" y="629126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>
              <a:defRPr/>
            </a:pPr>
            <a:endParaRPr lang="en-US" u="sng">
              <a:latin typeface="Arial" charset="0"/>
              <a:ea typeface="ＭＳ Ｐゴシック" charset="0"/>
            </a:endParaRPr>
          </a:p>
        </p:txBody>
      </p:sp>
      <p:sp>
        <p:nvSpPr>
          <p:cNvPr id="445450" name="Oval 10">
            <a:extLst>
              <a:ext uri="{FF2B5EF4-FFF2-40B4-BE49-F238E27FC236}">
                <a16:creationId xmlns:a16="http://schemas.microsoft.com/office/drawing/2014/main" id="{FAA33F80-3FE5-46B8-B9A2-89AC3F442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0113" y="6281738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>
              <a:defRPr/>
            </a:pPr>
            <a:endParaRPr lang="en-US" u="sng">
              <a:latin typeface="Arial" charset="0"/>
              <a:ea typeface="ＭＳ Ｐゴシック" charset="0"/>
            </a:endParaRPr>
          </a:p>
        </p:txBody>
      </p:sp>
      <p:sp>
        <p:nvSpPr>
          <p:cNvPr id="445451" name="Text Box 11">
            <a:extLst>
              <a:ext uri="{FF2B5EF4-FFF2-40B4-BE49-F238E27FC236}">
                <a16:creationId xmlns:a16="http://schemas.microsoft.com/office/drawing/2014/main" id="{DE1F4A46-F066-421A-8BFA-2EDB949A8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3975" y="4914900"/>
            <a:ext cx="40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BR">
                <a:latin typeface="Times New Roman" charset="0"/>
                <a:ea typeface="ＭＳ Ｐゴシック" charset="0"/>
              </a:rPr>
              <a:t>P</a:t>
            </a:r>
            <a:r>
              <a:rPr lang="pt-BR" i="0" baseline="-250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445452" name="Text Box 12">
            <a:extLst>
              <a:ext uri="{FF2B5EF4-FFF2-40B4-BE49-F238E27FC236}">
                <a16:creationId xmlns:a16="http://schemas.microsoft.com/office/drawing/2014/main" id="{F0C3C61B-7C0F-4154-BC7C-8090EBF29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129088"/>
            <a:ext cx="400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BR">
                <a:latin typeface="Times New Roman" charset="0"/>
                <a:ea typeface="ＭＳ Ｐゴシック" charset="0"/>
              </a:rPr>
              <a:t>P</a:t>
            </a:r>
            <a:r>
              <a:rPr lang="pt-BR" i="0" baseline="-25000">
                <a:latin typeface="Times New Roman" charset="0"/>
                <a:ea typeface="ＭＳ Ｐゴシック" charset="0"/>
              </a:rPr>
              <a:t>2</a:t>
            </a:r>
          </a:p>
        </p:txBody>
      </p:sp>
      <p:sp>
        <p:nvSpPr>
          <p:cNvPr id="445453" name="Text Box 13">
            <a:extLst>
              <a:ext uri="{FF2B5EF4-FFF2-40B4-BE49-F238E27FC236}">
                <a16:creationId xmlns:a16="http://schemas.microsoft.com/office/drawing/2014/main" id="{3DC9558C-15CB-4D60-AAA5-D12F2CB44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967288"/>
            <a:ext cx="400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BR">
                <a:latin typeface="Times New Roman" charset="0"/>
                <a:ea typeface="ＭＳ Ｐゴシック" charset="0"/>
              </a:rPr>
              <a:t>P</a:t>
            </a:r>
            <a:r>
              <a:rPr lang="pt-BR" i="0" baseline="-25000">
                <a:latin typeface="Times New Roman" charset="0"/>
                <a:ea typeface="ＭＳ Ｐゴシック" charset="0"/>
              </a:rPr>
              <a:t>3</a:t>
            </a:r>
          </a:p>
        </p:txBody>
      </p:sp>
      <p:sp>
        <p:nvSpPr>
          <p:cNvPr id="445454" name="Text Box 14">
            <a:extLst>
              <a:ext uri="{FF2B5EF4-FFF2-40B4-BE49-F238E27FC236}">
                <a16:creationId xmlns:a16="http://schemas.microsoft.com/office/drawing/2014/main" id="{8625CA04-8A52-4F6F-8A4C-1AA6CD5EB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0" y="6186488"/>
            <a:ext cx="400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BR">
                <a:latin typeface="Times New Roman" charset="0"/>
                <a:ea typeface="ＭＳ Ｐゴシック" charset="0"/>
              </a:rPr>
              <a:t>P</a:t>
            </a:r>
            <a:r>
              <a:rPr lang="pt-BR" i="0" baseline="-25000">
                <a:latin typeface="Times New Roman" charset="0"/>
                <a:ea typeface="ＭＳ Ｐゴシック" charset="0"/>
              </a:rPr>
              <a:t>4</a:t>
            </a:r>
          </a:p>
        </p:txBody>
      </p:sp>
      <p:sp>
        <p:nvSpPr>
          <p:cNvPr id="445455" name="Text Box 15">
            <a:extLst>
              <a:ext uri="{FF2B5EF4-FFF2-40B4-BE49-F238E27FC236}">
                <a16:creationId xmlns:a16="http://schemas.microsoft.com/office/drawing/2014/main" id="{D0BAEE95-A6AA-44EE-970E-FB50F6E2A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172200"/>
            <a:ext cx="40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BR">
                <a:latin typeface="Times New Roman" charset="0"/>
                <a:ea typeface="ＭＳ Ｐゴシック" charset="0"/>
              </a:rPr>
              <a:t>P</a:t>
            </a:r>
            <a:r>
              <a:rPr lang="pt-BR" i="0" baseline="-25000">
                <a:latin typeface="Times New Roman" charset="0"/>
                <a:ea typeface="ＭＳ Ｐゴシック" charset="0"/>
              </a:rPr>
              <a:t>5</a:t>
            </a:r>
          </a:p>
        </p:txBody>
      </p:sp>
      <p:sp>
        <p:nvSpPr>
          <p:cNvPr id="445456" name="Text Box 16">
            <a:extLst>
              <a:ext uri="{FF2B5EF4-FFF2-40B4-BE49-F238E27FC236}">
                <a16:creationId xmlns:a16="http://schemas.microsoft.com/office/drawing/2014/main" id="{7958C1A0-5F67-41FB-BE63-FDB86F01E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6400" y="51054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BR">
                <a:latin typeface="Times New Roman" charset="0"/>
                <a:ea typeface="ＭＳ Ｐゴシック" charset="0"/>
              </a:rPr>
              <a:t>Q</a:t>
            </a:r>
            <a:endParaRPr lang="pt-BR" i="0" baseline="-2500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>
            <a:extLst>
              <a:ext uri="{FF2B5EF4-FFF2-40B4-BE49-F238E27FC236}">
                <a16:creationId xmlns:a16="http://schemas.microsoft.com/office/drawing/2014/main" id="{692205B6-C737-4633-A436-5FCF56C826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Geometria Euclidiana </a:t>
            </a:r>
          </a:p>
        </p:txBody>
      </p:sp>
      <p:sp>
        <p:nvSpPr>
          <p:cNvPr id="447491" name="Rectangle 3">
            <a:extLst>
              <a:ext uri="{FF2B5EF4-FFF2-40B4-BE49-F238E27FC236}">
                <a16:creationId xmlns:a16="http://schemas.microsoft.com/office/drawing/2014/main" id="{B3AB9866-FDBC-49BA-8926-BF647270D2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en-US"/>
              <a:t>Extensão da geometria afim pela adição de um operador chamado </a:t>
            </a:r>
            <a:r>
              <a:rPr lang="pt-BR" altLang="en-US" i="1"/>
              <a:t>produto interno</a:t>
            </a:r>
          </a:p>
          <a:p>
            <a:pPr eaLnBrk="1" hangingPunct="1"/>
            <a:r>
              <a:rPr lang="pt-BR" altLang="en-US"/>
              <a:t>Produto interno é um operador que mapeia um par de vetores em um escalar. Tem as seguintes propriedades:</a:t>
            </a:r>
          </a:p>
          <a:p>
            <a:pPr lvl="1" eaLnBrk="1" hangingPunct="1"/>
            <a:r>
              <a:rPr lang="pt-BR" altLang="en-US"/>
              <a:t>Positividade : (</a:t>
            </a:r>
            <a:r>
              <a:rPr lang="pt-BR" altLang="en-US" i="1"/>
              <a:t>u,u</a:t>
            </a:r>
            <a:r>
              <a:rPr lang="pt-BR" altLang="en-US"/>
              <a:t>)</a:t>
            </a:r>
            <a:r>
              <a:rPr lang="pt-BR" altLang="en-US" i="1"/>
              <a:t> </a:t>
            </a:r>
            <a:r>
              <a:rPr lang="pt-BR" altLang="en-US">
                <a:sym typeface="Symbol" panose="05050102010706020507" pitchFamily="18" charset="2"/>
              </a:rPr>
              <a:t> 0 e (</a:t>
            </a:r>
            <a:r>
              <a:rPr lang="pt-BR" altLang="en-US" i="1"/>
              <a:t>u,u</a:t>
            </a:r>
            <a:r>
              <a:rPr lang="pt-BR" altLang="en-US"/>
              <a:t>)</a:t>
            </a:r>
            <a:r>
              <a:rPr lang="pt-BR" altLang="en-US" i="1"/>
              <a:t> </a:t>
            </a:r>
            <a:r>
              <a:rPr lang="pt-BR" altLang="en-US">
                <a:sym typeface="Symbol" panose="05050102010706020507" pitchFamily="18" charset="2"/>
              </a:rPr>
              <a:t>= 0 sse </a:t>
            </a:r>
            <a:r>
              <a:rPr lang="pt-BR" altLang="en-US" i="1">
                <a:sym typeface="Symbol" panose="05050102010706020507" pitchFamily="18" charset="2"/>
              </a:rPr>
              <a:t>u=0</a:t>
            </a:r>
          </a:p>
          <a:p>
            <a:pPr lvl="1" eaLnBrk="1" hangingPunct="1"/>
            <a:r>
              <a:rPr lang="pt-BR" altLang="en-US">
                <a:sym typeface="Symbol" panose="05050102010706020507" pitchFamily="18" charset="2"/>
              </a:rPr>
              <a:t>Simetria: </a:t>
            </a:r>
            <a:r>
              <a:rPr lang="pt-BR" altLang="en-US"/>
              <a:t>(</a:t>
            </a:r>
            <a:r>
              <a:rPr lang="pt-BR" altLang="en-US" i="1"/>
              <a:t>u,v</a:t>
            </a:r>
            <a:r>
              <a:rPr lang="pt-BR" altLang="en-US"/>
              <a:t>)</a:t>
            </a:r>
            <a:r>
              <a:rPr lang="pt-BR" altLang="en-US">
                <a:sym typeface="Symbol" panose="05050102010706020507" pitchFamily="18" charset="2"/>
              </a:rPr>
              <a:t> </a:t>
            </a:r>
            <a:r>
              <a:rPr lang="pt-BR" altLang="en-US" i="1"/>
              <a:t>= </a:t>
            </a:r>
            <a:r>
              <a:rPr lang="pt-BR" altLang="en-US"/>
              <a:t>(</a:t>
            </a:r>
            <a:r>
              <a:rPr lang="pt-BR" altLang="en-US" i="1"/>
              <a:t>v,u</a:t>
            </a:r>
            <a:r>
              <a:rPr lang="pt-BR" altLang="en-US"/>
              <a:t>)</a:t>
            </a:r>
          </a:p>
          <a:p>
            <a:pPr lvl="1" eaLnBrk="1" hangingPunct="1"/>
            <a:r>
              <a:rPr lang="pt-BR" altLang="en-US"/>
              <a:t>Bilinearidade: (</a:t>
            </a:r>
            <a:r>
              <a:rPr lang="pt-BR" altLang="en-US" i="1"/>
              <a:t>u,v+w</a:t>
            </a:r>
            <a:r>
              <a:rPr lang="pt-BR" altLang="en-US"/>
              <a:t>)= (</a:t>
            </a:r>
            <a:r>
              <a:rPr lang="pt-BR" altLang="en-US" i="1"/>
              <a:t>u,v</a:t>
            </a:r>
            <a:r>
              <a:rPr lang="pt-BR" altLang="en-US"/>
              <a:t>)+ (</a:t>
            </a:r>
            <a:r>
              <a:rPr lang="pt-BR" altLang="en-US" i="1"/>
              <a:t>u,w</a:t>
            </a:r>
            <a:r>
              <a:rPr lang="pt-BR" altLang="en-US"/>
              <a:t>) e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pt-BR" altLang="en-US"/>
              <a:t> 				 (</a:t>
            </a:r>
            <a:r>
              <a:rPr lang="pt-BR" altLang="en-US" i="1"/>
              <a:t>u,</a:t>
            </a:r>
            <a:r>
              <a:rPr lang="pt-BR" altLang="en-US">
                <a:sym typeface="Symbol" panose="05050102010706020507" pitchFamily="18" charset="2"/>
              </a:rPr>
              <a:t></a:t>
            </a:r>
            <a:r>
              <a:rPr lang="pt-BR" altLang="en-US" i="1">
                <a:sym typeface="Symbol" panose="05050102010706020507" pitchFamily="18" charset="2"/>
              </a:rPr>
              <a:t>v</a:t>
            </a:r>
            <a:r>
              <a:rPr lang="pt-BR" altLang="en-US"/>
              <a:t>)= </a:t>
            </a:r>
            <a:r>
              <a:rPr lang="pt-BR" altLang="en-US">
                <a:sym typeface="Symbol" panose="05050102010706020507" pitchFamily="18" charset="2"/>
              </a:rPr>
              <a:t></a:t>
            </a:r>
            <a:r>
              <a:rPr lang="pt-BR" altLang="en-US"/>
              <a:t>(</a:t>
            </a:r>
            <a:r>
              <a:rPr lang="pt-BR" altLang="en-US" i="1"/>
              <a:t>u,</a:t>
            </a:r>
            <a:r>
              <a:rPr lang="pt-BR" altLang="en-US" i="1">
                <a:sym typeface="Symbol" panose="05050102010706020507" pitchFamily="18" charset="2"/>
              </a:rPr>
              <a:t>v</a:t>
            </a:r>
            <a:r>
              <a:rPr lang="pt-BR" altLang="en-US"/>
              <a:t>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>
            <a:extLst>
              <a:ext uri="{FF2B5EF4-FFF2-40B4-BE49-F238E27FC236}">
                <a16:creationId xmlns:a16="http://schemas.microsoft.com/office/drawing/2014/main" id="{8ECE28D7-1911-41F5-81C3-B47BC6BBCC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Geometria Euclidiana</a:t>
            </a:r>
          </a:p>
        </p:txBody>
      </p:sp>
      <p:sp>
        <p:nvSpPr>
          <p:cNvPr id="449539" name="Rectangle 3">
            <a:extLst>
              <a:ext uri="{FF2B5EF4-FFF2-40B4-BE49-F238E27FC236}">
                <a16:creationId xmlns:a16="http://schemas.microsoft.com/office/drawing/2014/main" id="{AF40CAB3-1541-4FD1-BF02-C1E160CFCE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en-US" sz="2600"/>
              <a:t>Normalmente usamos o produto escalar como operador de produto interno:</a:t>
            </a:r>
          </a:p>
          <a:p>
            <a:pPr eaLnBrk="1" hangingPunct="1">
              <a:lnSpc>
                <a:spcPct val="90000"/>
              </a:lnSpc>
            </a:pPr>
            <a:endParaRPr lang="pt-BR" altLang="en-US" sz="2600"/>
          </a:p>
          <a:p>
            <a:pPr eaLnBrk="1" hangingPunct="1">
              <a:lnSpc>
                <a:spcPct val="90000"/>
              </a:lnSpc>
            </a:pPr>
            <a:endParaRPr lang="pt-BR" altLang="en-US" sz="2600"/>
          </a:p>
          <a:p>
            <a:pPr eaLnBrk="1" hangingPunct="1">
              <a:lnSpc>
                <a:spcPct val="90000"/>
              </a:lnSpc>
            </a:pPr>
            <a:r>
              <a:rPr lang="pt-BR" altLang="en-US" sz="2600"/>
              <a:t>Comprimento de um vetor é definido como:</a:t>
            </a:r>
          </a:p>
          <a:p>
            <a:pPr eaLnBrk="1" hangingPunct="1">
              <a:lnSpc>
                <a:spcPct val="90000"/>
              </a:lnSpc>
            </a:pPr>
            <a:endParaRPr lang="pt-BR" altLang="en-US" sz="2600"/>
          </a:p>
          <a:p>
            <a:pPr eaLnBrk="1" hangingPunct="1">
              <a:lnSpc>
                <a:spcPct val="90000"/>
              </a:lnSpc>
            </a:pPr>
            <a:endParaRPr lang="pt-BR" altLang="en-US" sz="2600"/>
          </a:p>
          <a:p>
            <a:pPr eaLnBrk="1" hangingPunct="1">
              <a:lnSpc>
                <a:spcPct val="90000"/>
              </a:lnSpc>
            </a:pPr>
            <a:r>
              <a:rPr lang="pt-BR" altLang="en-US" sz="2600"/>
              <a:t>Vetor unitário (normalizado):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altLang="en-US" sz="2600"/>
          </a:p>
          <a:p>
            <a:pPr eaLnBrk="1" hangingPunct="1">
              <a:lnSpc>
                <a:spcPct val="90000"/>
              </a:lnSpc>
            </a:pPr>
            <a:endParaRPr lang="pt-BR" altLang="en-US" sz="2600"/>
          </a:p>
        </p:txBody>
      </p:sp>
      <p:graphicFrame>
        <p:nvGraphicFramePr>
          <p:cNvPr id="73731" name="Object 4">
            <a:extLst>
              <a:ext uri="{FF2B5EF4-FFF2-40B4-BE49-F238E27FC236}">
                <a16:creationId xmlns:a16="http://schemas.microsoft.com/office/drawing/2014/main" id="{FEF8B4CC-D13D-4BB6-B964-4B504E2EF5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0400" y="2209800"/>
          <a:ext cx="186690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50" name="Equation" r:id="rId4" imgW="837836" imgH="431613" progId="Equation.3">
                  <p:embed/>
                </p:oleObj>
              </mc:Choice>
              <mc:Fallback>
                <p:oleObj name="Equation" r:id="rId4" imgW="837836" imgH="43161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209800"/>
                        <a:ext cx="1866900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2" name="Object 5">
            <a:extLst>
              <a:ext uri="{FF2B5EF4-FFF2-40B4-BE49-F238E27FC236}">
                <a16:creationId xmlns:a16="http://schemas.microsoft.com/office/drawing/2014/main" id="{93C34195-887D-4B4D-BD06-688A2D3ADFC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46438" y="3886200"/>
          <a:ext cx="1660525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51" name="Equation" r:id="rId6" imgW="685502" imgH="266584" progId="Equation.3">
                  <p:embed/>
                </p:oleObj>
              </mc:Choice>
              <mc:Fallback>
                <p:oleObj name="Equation" r:id="rId6" imgW="685502" imgH="266584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6438" y="3886200"/>
                        <a:ext cx="1660525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3" name="Object 6">
            <a:extLst>
              <a:ext uri="{FF2B5EF4-FFF2-40B4-BE49-F238E27FC236}">
                <a16:creationId xmlns:a16="http://schemas.microsoft.com/office/drawing/2014/main" id="{200EA572-1B6C-48B6-B539-C06828246C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5200" y="5181600"/>
          <a:ext cx="86201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52" name="Equation" r:id="rId8" imgW="418918" imgH="444307" progId="Equation.3">
                  <p:embed/>
                </p:oleObj>
              </mc:Choice>
              <mc:Fallback>
                <p:oleObj name="Equation" r:id="rId8" imgW="418918" imgH="444307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181600"/>
                        <a:ext cx="862013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>
            <a:extLst>
              <a:ext uri="{FF2B5EF4-FFF2-40B4-BE49-F238E27FC236}">
                <a16:creationId xmlns:a16="http://schemas.microsoft.com/office/drawing/2014/main" id="{F8AC0957-D005-459E-95A7-5CB0940B4C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Operações com Pontos e Vetores (2D)</a:t>
            </a:r>
          </a:p>
        </p:txBody>
      </p:sp>
      <p:sp>
        <p:nvSpPr>
          <p:cNvPr id="397315" name="Rectangle 3">
            <a:extLst>
              <a:ext uri="{FF2B5EF4-FFF2-40B4-BE49-F238E27FC236}">
                <a16:creationId xmlns:a16="http://schemas.microsoft.com/office/drawing/2014/main" id="{74435037-9C8C-4312-A20F-1C81313EC89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47800"/>
            <a:ext cx="4343400" cy="2895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en-US" sz="2200" dirty="0"/>
              <a:t>Soma de vetores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2000" i="1" dirty="0"/>
              <a:t>t </a:t>
            </a:r>
            <a:r>
              <a:rPr lang="pt-BR" altLang="en-US" sz="2000" dirty="0"/>
              <a:t>=</a:t>
            </a:r>
            <a:r>
              <a:rPr lang="pt-BR" altLang="en-US" sz="2000" i="1" dirty="0"/>
              <a:t> v </a:t>
            </a:r>
            <a:r>
              <a:rPr lang="pt-BR" altLang="en-US" sz="2000" dirty="0"/>
              <a:t>+</a:t>
            </a:r>
            <a:r>
              <a:rPr lang="pt-BR" altLang="en-US" sz="2000" i="1" dirty="0"/>
              <a:t> u</a:t>
            </a:r>
          </a:p>
          <a:p>
            <a:pPr eaLnBrk="1" hangingPunct="1">
              <a:lnSpc>
                <a:spcPct val="80000"/>
              </a:lnSpc>
            </a:pPr>
            <a:r>
              <a:rPr lang="pt-BR" altLang="en-US" sz="2200" dirty="0"/>
              <a:t>Multiplicação de vetor por escalar</a:t>
            </a:r>
          </a:p>
          <a:p>
            <a:pPr lvl="1" eaLnBrk="1" hangingPunct="1">
              <a:lnSpc>
                <a:spcPct val="80000"/>
              </a:lnSpc>
              <a:buNone/>
            </a:pPr>
            <a:r>
              <a:rPr lang="pt-BR" altLang="en-US" sz="2000" i="1" dirty="0"/>
              <a:t>u </a:t>
            </a:r>
            <a:r>
              <a:rPr lang="pt-BR" altLang="en-US" sz="2000" dirty="0"/>
              <a:t>=</a:t>
            </a:r>
            <a:r>
              <a:rPr lang="pt-BR" altLang="en-US" sz="2000" i="1" dirty="0"/>
              <a:t> 2 v </a:t>
            </a:r>
            <a:endParaRPr lang="pt-BR" altLang="en-US" sz="2000"/>
          </a:p>
          <a:p>
            <a:pPr eaLnBrk="1" hangingPunct="1">
              <a:lnSpc>
                <a:spcPct val="80000"/>
              </a:lnSpc>
            </a:pPr>
            <a:r>
              <a:rPr lang="pt-BR" altLang="en-US" sz="2200" dirty="0"/>
              <a:t>Subtração de pontos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2000" i="1" dirty="0"/>
              <a:t>v</a:t>
            </a:r>
            <a:r>
              <a:rPr lang="pt-BR" altLang="en-US" sz="2000" dirty="0"/>
              <a:t> = </a:t>
            </a:r>
            <a:r>
              <a:rPr lang="pt-BR" altLang="en-US" sz="2000" i="1" dirty="0"/>
              <a:t>Q</a:t>
            </a:r>
            <a:r>
              <a:rPr lang="pt-BR" altLang="en-US" sz="2000" dirty="0"/>
              <a:t> – </a:t>
            </a:r>
            <a:r>
              <a:rPr lang="pt-BR" altLang="en-US" sz="2000" i="1" dirty="0"/>
              <a:t>P</a:t>
            </a:r>
          </a:p>
          <a:p>
            <a:pPr eaLnBrk="1" hangingPunct="1">
              <a:lnSpc>
                <a:spcPct val="80000"/>
              </a:lnSpc>
            </a:pPr>
            <a:r>
              <a:rPr lang="pt-BR" altLang="en-US" sz="2200" dirty="0"/>
              <a:t>Soma de pontos com vetor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2000" i="1" dirty="0"/>
              <a:t>Q</a:t>
            </a:r>
            <a:r>
              <a:rPr lang="pt-BR" altLang="en-US" sz="2000" dirty="0"/>
              <a:t> = </a:t>
            </a:r>
            <a:r>
              <a:rPr lang="pt-BR" altLang="en-US" sz="2000" i="1" dirty="0"/>
              <a:t>P</a:t>
            </a:r>
            <a:r>
              <a:rPr lang="pt-BR" altLang="en-US" sz="2000" dirty="0"/>
              <a:t> + </a:t>
            </a:r>
            <a:r>
              <a:rPr lang="pt-BR" altLang="en-US" sz="2000" i="1" dirty="0"/>
              <a:t>v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pt-BR" altLang="en-US" sz="2000" i="1"/>
          </a:p>
        </p:txBody>
      </p:sp>
      <p:sp>
        <p:nvSpPr>
          <p:cNvPr id="397316" name="Line 4">
            <a:extLst>
              <a:ext uri="{FF2B5EF4-FFF2-40B4-BE49-F238E27FC236}">
                <a16:creationId xmlns:a16="http://schemas.microsoft.com/office/drawing/2014/main" id="{E603D4A3-AA36-44DD-B5A6-3869BFF4CB56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8500" y="3124200"/>
            <a:ext cx="1676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97317" name="Line 5">
            <a:extLst>
              <a:ext uri="{FF2B5EF4-FFF2-40B4-BE49-F238E27FC236}">
                <a16:creationId xmlns:a16="http://schemas.microsoft.com/office/drawing/2014/main" id="{00914D60-4560-4A99-A0A3-49FF78013A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78500" y="1600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97318" name="Text Box 6">
            <a:extLst>
              <a:ext uri="{FF2B5EF4-FFF2-40B4-BE49-F238E27FC236}">
                <a16:creationId xmlns:a16="http://schemas.microsoft.com/office/drawing/2014/main" id="{BA8DFB37-6D30-4E32-B433-37D22BEF6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0425" y="26670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GB" sz="2400">
                <a:latin typeface="Times New Roman" charset="0"/>
                <a:ea typeface="ＭＳ Ｐゴシック" charset="0"/>
              </a:rPr>
              <a:t>x</a:t>
            </a:r>
          </a:p>
        </p:txBody>
      </p:sp>
      <p:sp>
        <p:nvSpPr>
          <p:cNvPr id="397319" name="Text Box 7">
            <a:extLst>
              <a:ext uri="{FF2B5EF4-FFF2-40B4-BE49-F238E27FC236}">
                <a16:creationId xmlns:a16="http://schemas.microsoft.com/office/drawing/2014/main" id="{FC32D830-AA82-4B91-B106-608A02193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913" y="1295400"/>
            <a:ext cx="319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GB" sz="2400">
                <a:latin typeface="Times New Roman" charset="0"/>
                <a:ea typeface="ＭＳ Ｐゴシック" charset="0"/>
              </a:rPr>
              <a:t>y</a:t>
            </a:r>
          </a:p>
        </p:txBody>
      </p:sp>
      <p:sp>
        <p:nvSpPr>
          <p:cNvPr id="397320" name="Text Box 8">
            <a:extLst>
              <a:ext uri="{FF2B5EF4-FFF2-40B4-BE49-F238E27FC236}">
                <a16:creationId xmlns:a16="http://schemas.microsoft.com/office/drawing/2014/main" id="{0AD09017-8B0E-43F7-87EC-75B3ECDF2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6513" y="2514600"/>
            <a:ext cx="319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GB" sz="2400" b="1">
                <a:latin typeface="Times New Roman" charset="0"/>
                <a:ea typeface="ＭＳ Ｐゴシック" charset="0"/>
              </a:rPr>
              <a:t>v</a:t>
            </a:r>
          </a:p>
        </p:txBody>
      </p:sp>
      <p:sp>
        <p:nvSpPr>
          <p:cNvPr id="397321" name="Line 9">
            <a:extLst>
              <a:ext uri="{FF2B5EF4-FFF2-40B4-BE49-F238E27FC236}">
                <a16:creationId xmlns:a16="http://schemas.microsoft.com/office/drawing/2014/main" id="{183861BF-812D-4195-8DC9-86BE2C7A16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78500" y="2819400"/>
            <a:ext cx="1141413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97322" name="Text Box 10">
            <a:extLst>
              <a:ext uri="{FF2B5EF4-FFF2-40B4-BE49-F238E27FC236}">
                <a16:creationId xmlns:a16="http://schemas.microsoft.com/office/drawing/2014/main" id="{AC1C42FE-8620-4DA6-AB2C-3E31F6140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9913" y="18288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GB" sz="2400" b="1">
                <a:latin typeface="Times New Roman" charset="0"/>
                <a:ea typeface="ＭＳ Ｐゴシック" charset="0"/>
              </a:rPr>
              <a:t>u</a:t>
            </a:r>
          </a:p>
        </p:txBody>
      </p:sp>
      <p:sp>
        <p:nvSpPr>
          <p:cNvPr id="397323" name="Line 11">
            <a:extLst>
              <a:ext uri="{FF2B5EF4-FFF2-40B4-BE49-F238E27FC236}">
                <a16:creationId xmlns:a16="http://schemas.microsoft.com/office/drawing/2014/main" id="{DF822A28-E419-467A-B839-D12FAA1818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19913" y="1447800"/>
            <a:ext cx="76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97324" name="Line 12">
            <a:extLst>
              <a:ext uri="{FF2B5EF4-FFF2-40B4-BE49-F238E27FC236}">
                <a16:creationId xmlns:a16="http://schemas.microsoft.com/office/drawing/2014/main" id="{BF1C4786-6CA0-4A98-A74A-8B449A519D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76913" y="1447800"/>
            <a:ext cx="12192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97325" name="Text Box 13">
            <a:extLst>
              <a:ext uri="{FF2B5EF4-FFF2-40B4-BE49-F238E27FC236}">
                <a16:creationId xmlns:a16="http://schemas.microsoft.com/office/drawing/2014/main" id="{A2668FA8-609C-4E4A-A1C5-E8B678D7CBFD}"/>
              </a:ext>
            </a:extLst>
          </p:cNvPr>
          <p:cNvSpPr txBox="1">
            <a:spLocks noChangeArrowheads="1"/>
          </p:cNvSpPr>
          <p:nvPr/>
        </p:nvSpPr>
        <p:spPr bwMode="auto">
          <a:xfrm rot="-3172516">
            <a:off x="5622131" y="1831182"/>
            <a:ext cx="1223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GB" sz="2400" b="1">
                <a:latin typeface="Times New Roman" charset="0"/>
                <a:ea typeface="ＭＳ Ｐゴシック" charset="0"/>
              </a:rPr>
              <a:t>t = v + u</a:t>
            </a:r>
          </a:p>
        </p:txBody>
      </p:sp>
      <p:sp>
        <p:nvSpPr>
          <p:cNvPr id="397326" name="Line 14">
            <a:extLst>
              <a:ext uri="{FF2B5EF4-FFF2-40B4-BE49-F238E27FC236}">
                <a16:creationId xmlns:a16="http://schemas.microsoft.com/office/drawing/2014/main" id="{20DA2BE2-E574-4353-9273-592959C235F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6600" y="5638800"/>
            <a:ext cx="1676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97327" name="Line 15">
            <a:extLst>
              <a:ext uri="{FF2B5EF4-FFF2-40B4-BE49-F238E27FC236}">
                <a16:creationId xmlns:a16="http://schemas.microsoft.com/office/drawing/2014/main" id="{FB902042-EDD6-4211-B7AC-11D4A93283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16600" y="41148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97328" name="Text Box 16">
            <a:extLst>
              <a:ext uri="{FF2B5EF4-FFF2-40B4-BE49-F238E27FC236}">
                <a16:creationId xmlns:a16="http://schemas.microsoft.com/office/drawing/2014/main" id="{2A6DB441-F173-4BB7-8BFB-4668024A6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5626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GB" sz="2400">
                <a:latin typeface="Times New Roman" charset="0"/>
                <a:ea typeface="ＭＳ Ｐゴシック" charset="0"/>
              </a:rPr>
              <a:t>x</a:t>
            </a:r>
          </a:p>
        </p:txBody>
      </p:sp>
      <p:sp>
        <p:nvSpPr>
          <p:cNvPr id="397329" name="Text Box 17">
            <a:extLst>
              <a:ext uri="{FF2B5EF4-FFF2-40B4-BE49-F238E27FC236}">
                <a16:creationId xmlns:a16="http://schemas.microsoft.com/office/drawing/2014/main" id="{3DF3A39B-343D-44AD-9841-B7623FF9E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8100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GB" sz="2400">
                <a:latin typeface="Times New Roman" charset="0"/>
                <a:ea typeface="ＭＳ Ｐゴシック" charset="0"/>
              </a:rPr>
              <a:t>y</a:t>
            </a:r>
          </a:p>
        </p:txBody>
      </p:sp>
      <p:sp>
        <p:nvSpPr>
          <p:cNvPr id="397330" name="Text Box 18">
            <a:extLst>
              <a:ext uri="{FF2B5EF4-FFF2-40B4-BE49-F238E27FC236}">
                <a16:creationId xmlns:a16="http://schemas.microsoft.com/office/drawing/2014/main" id="{6DC5CA72-96E6-4EA4-B50C-164F564C9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3800" y="41910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GB" sz="2400" b="1">
                <a:latin typeface="Times New Roman" charset="0"/>
                <a:ea typeface="ＭＳ Ｐゴシック" charset="0"/>
              </a:rPr>
              <a:t>v</a:t>
            </a:r>
          </a:p>
        </p:txBody>
      </p:sp>
      <p:sp>
        <p:nvSpPr>
          <p:cNvPr id="397331" name="Line 19">
            <a:extLst>
              <a:ext uri="{FF2B5EF4-FFF2-40B4-BE49-F238E27FC236}">
                <a16:creationId xmlns:a16="http://schemas.microsoft.com/office/drawing/2014/main" id="{09CFA47D-99CD-44CB-8299-E21EF9F5E9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45200" y="4419600"/>
            <a:ext cx="990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97332" name="Line 20">
            <a:extLst>
              <a:ext uri="{FF2B5EF4-FFF2-40B4-BE49-F238E27FC236}">
                <a16:creationId xmlns:a16="http://schemas.microsoft.com/office/drawing/2014/main" id="{74319D8A-DF8F-44FC-81F7-D72F416E3DF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6400800"/>
            <a:ext cx="1676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97333" name="Line 21">
            <a:extLst>
              <a:ext uri="{FF2B5EF4-FFF2-40B4-BE49-F238E27FC236}">
                <a16:creationId xmlns:a16="http://schemas.microsoft.com/office/drawing/2014/main" id="{A93CFD02-EDA4-4E46-BDDC-292984EE6A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48768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97334" name="Text Box 22">
            <a:extLst>
              <a:ext uri="{FF2B5EF4-FFF2-40B4-BE49-F238E27FC236}">
                <a16:creationId xmlns:a16="http://schemas.microsoft.com/office/drawing/2014/main" id="{95B16EA4-156F-4652-B2FE-947F12851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125" y="59436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GB" sz="2400">
                <a:latin typeface="Times New Roman" charset="0"/>
                <a:ea typeface="ＭＳ Ｐゴシック" charset="0"/>
              </a:rPr>
              <a:t>x</a:t>
            </a:r>
          </a:p>
        </p:txBody>
      </p:sp>
      <p:sp>
        <p:nvSpPr>
          <p:cNvPr id="397335" name="Text Box 23">
            <a:extLst>
              <a:ext uri="{FF2B5EF4-FFF2-40B4-BE49-F238E27FC236}">
                <a16:creationId xmlns:a16="http://schemas.microsoft.com/office/drawing/2014/main" id="{B7ECF21A-8382-437A-82F3-50C273F46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7244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GB" sz="2400">
                <a:latin typeface="Times New Roman" charset="0"/>
                <a:ea typeface="ＭＳ Ｐゴシック" charset="0"/>
              </a:rPr>
              <a:t>y</a:t>
            </a:r>
          </a:p>
        </p:txBody>
      </p:sp>
      <p:sp>
        <p:nvSpPr>
          <p:cNvPr id="397336" name="Oval 24">
            <a:extLst>
              <a:ext uri="{FF2B5EF4-FFF2-40B4-BE49-F238E27FC236}">
                <a16:creationId xmlns:a16="http://schemas.microsoft.com/office/drawing/2014/main" id="{D8C0D29B-575E-44D0-B0B0-1D05080F3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257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97337" name="Text Box 25">
            <a:extLst>
              <a:ext uri="{FF2B5EF4-FFF2-40B4-BE49-F238E27FC236}">
                <a16:creationId xmlns:a16="http://schemas.microsoft.com/office/drawing/2014/main" id="{EAEA0E63-8D00-42B7-9348-40B9FF11B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1325" y="4800600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GB" sz="2400" b="1">
                <a:latin typeface="Times New Roman" charset="0"/>
                <a:ea typeface="ＭＳ Ｐゴシック" charset="0"/>
              </a:rPr>
              <a:t>P</a:t>
            </a:r>
          </a:p>
        </p:txBody>
      </p:sp>
      <p:sp>
        <p:nvSpPr>
          <p:cNvPr id="397338" name="Text Box 26">
            <a:extLst>
              <a:ext uri="{FF2B5EF4-FFF2-40B4-BE49-F238E27FC236}">
                <a16:creationId xmlns:a16="http://schemas.microsoft.com/office/drawing/2014/main" id="{D4DB4259-006A-431D-93E2-5F8245769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1213" y="5562600"/>
            <a:ext cx="319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GB" sz="2400" b="1">
                <a:latin typeface="Times New Roman" charset="0"/>
                <a:ea typeface="ＭＳ Ｐゴシック" charset="0"/>
              </a:rPr>
              <a:t>v</a:t>
            </a:r>
          </a:p>
        </p:txBody>
      </p:sp>
      <p:sp>
        <p:nvSpPr>
          <p:cNvPr id="397339" name="Line 27">
            <a:extLst>
              <a:ext uri="{FF2B5EF4-FFF2-40B4-BE49-F238E27FC236}">
                <a16:creationId xmlns:a16="http://schemas.microsoft.com/office/drawing/2014/main" id="{C1BA4210-DEB7-4B05-9A5A-3DF05830E7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334000"/>
            <a:ext cx="609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97340" name="Text Box 28">
            <a:extLst>
              <a:ext uri="{FF2B5EF4-FFF2-40B4-BE49-F238E27FC236}">
                <a16:creationId xmlns:a16="http://schemas.microsoft.com/office/drawing/2014/main" id="{4D87F429-8111-45BA-AE86-99FB2DFA1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6800" y="38100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GB" sz="2400" b="1">
                <a:latin typeface="Times New Roman" charset="0"/>
                <a:ea typeface="ＭＳ Ｐゴシック" charset="0"/>
              </a:rPr>
              <a:t>v</a:t>
            </a:r>
          </a:p>
        </p:txBody>
      </p:sp>
      <p:sp>
        <p:nvSpPr>
          <p:cNvPr id="397341" name="Line 29">
            <a:extLst>
              <a:ext uri="{FF2B5EF4-FFF2-40B4-BE49-F238E27FC236}">
                <a16:creationId xmlns:a16="http://schemas.microsoft.com/office/drawing/2014/main" id="{1BA35547-1FF2-45D6-8043-3703934736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35800" y="3962400"/>
            <a:ext cx="990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97342" name="Line 30">
            <a:extLst>
              <a:ext uri="{FF2B5EF4-FFF2-40B4-BE49-F238E27FC236}">
                <a16:creationId xmlns:a16="http://schemas.microsoft.com/office/drawing/2014/main" id="{56EA0FEA-0254-452F-AFED-1C653C29CE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21400" y="4191000"/>
            <a:ext cx="1955800" cy="901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97343" name="Text Box 31">
            <a:extLst>
              <a:ext uri="{FF2B5EF4-FFF2-40B4-BE49-F238E27FC236}">
                <a16:creationId xmlns:a16="http://schemas.microsoft.com/office/drawing/2014/main" id="{B9D489C6-1026-4FA3-BFEC-22063740D803}"/>
              </a:ext>
            </a:extLst>
          </p:cNvPr>
          <p:cNvSpPr txBox="1">
            <a:spLocks noChangeArrowheads="1"/>
          </p:cNvSpPr>
          <p:nvPr/>
        </p:nvSpPr>
        <p:spPr bwMode="auto">
          <a:xfrm rot="-1435173">
            <a:off x="6807200" y="4724400"/>
            <a:ext cx="1042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GB" sz="2400" b="1">
                <a:latin typeface="Times New Roman" charset="0"/>
                <a:ea typeface="ＭＳ Ｐゴシック" charset="0"/>
              </a:rPr>
              <a:t>u = 2 v</a:t>
            </a:r>
          </a:p>
        </p:txBody>
      </p:sp>
      <p:sp>
        <p:nvSpPr>
          <p:cNvPr id="397344" name="Oval 32">
            <a:extLst>
              <a:ext uri="{FF2B5EF4-FFF2-40B4-BE49-F238E27FC236}">
                <a16:creationId xmlns:a16="http://schemas.microsoft.com/office/drawing/2014/main" id="{62C4C565-6C8B-41D2-9DA4-FC21883F4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8113" y="56896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97345" name="Text Box 33">
            <a:extLst>
              <a:ext uri="{FF2B5EF4-FFF2-40B4-BE49-F238E27FC236}">
                <a16:creationId xmlns:a16="http://schemas.microsoft.com/office/drawing/2014/main" id="{EE09B2B6-1642-43D9-AB11-31E9CF2DF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5334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GB" sz="2400" b="1">
                <a:latin typeface="Times New Roman" charset="0"/>
                <a:ea typeface="ＭＳ Ｐゴシック" charset="0"/>
              </a:rPr>
              <a:t>Q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>
            <a:extLst>
              <a:ext uri="{FF2B5EF4-FFF2-40B4-BE49-F238E27FC236}">
                <a16:creationId xmlns:a16="http://schemas.microsoft.com/office/drawing/2014/main" id="{77D7A8AF-4882-4FF4-91B3-129296CF57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Geometria Euclidiana</a:t>
            </a:r>
          </a:p>
        </p:txBody>
      </p:sp>
      <p:sp>
        <p:nvSpPr>
          <p:cNvPr id="451587" name="Rectangle 3">
            <a:extLst>
              <a:ext uri="{FF2B5EF4-FFF2-40B4-BE49-F238E27FC236}">
                <a16:creationId xmlns:a16="http://schemas.microsoft.com/office/drawing/2014/main" id="{4ACB62D8-D938-4E3A-B69F-79002FD4F6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229600" cy="4114800"/>
          </a:xfrm>
        </p:spPr>
        <p:txBody>
          <a:bodyPr/>
          <a:lstStyle/>
          <a:p>
            <a:pPr eaLnBrk="1" hangingPunct="1"/>
            <a:r>
              <a:rPr lang="pt-BR" altLang="en-US" sz="2600"/>
              <a:t>Distância entre dois pontos </a:t>
            </a:r>
            <a:r>
              <a:rPr lang="pt-BR" altLang="en-US" sz="2600" i="1"/>
              <a:t>P </a:t>
            </a:r>
            <a:r>
              <a:rPr lang="pt-BR" altLang="en-US" sz="2600"/>
              <a:t>e</a:t>
            </a:r>
            <a:r>
              <a:rPr lang="pt-BR" altLang="en-US" sz="2600" i="1"/>
              <a:t> Q </a:t>
            </a:r>
            <a:r>
              <a:rPr lang="pt-BR" altLang="en-US" sz="2600"/>
              <a:t>=|</a:t>
            </a:r>
            <a:r>
              <a:rPr lang="pt-BR" altLang="en-US" sz="2600" i="1"/>
              <a:t>P – Q </a:t>
            </a:r>
            <a:r>
              <a:rPr lang="pt-BR" altLang="en-US" sz="2600"/>
              <a:t>|</a:t>
            </a:r>
          </a:p>
          <a:p>
            <a:pPr eaLnBrk="1" hangingPunct="1"/>
            <a:r>
              <a:rPr lang="pt-BR" altLang="en-US" sz="2600"/>
              <a:t>O ângulo entre dois vetores pode ser determinado por </a:t>
            </a:r>
          </a:p>
          <a:p>
            <a:pPr eaLnBrk="1" hangingPunct="1"/>
            <a:endParaRPr lang="pt-BR" altLang="en-US" sz="2600"/>
          </a:p>
          <a:p>
            <a:pPr lvl="1" eaLnBrk="1" hangingPunct="1"/>
            <a:endParaRPr lang="pt-BR" altLang="en-US" sz="2400"/>
          </a:p>
          <a:p>
            <a:pPr eaLnBrk="1" hangingPunct="1"/>
            <a:r>
              <a:rPr lang="pt-BR" altLang="en-US" sz="2600"/>
              <a:t>Projeção ortogonal: dados dois vetores </a:t>
            </a:r>
            <a:r>
              <a:rPr lang="pt-BR" altLang="en-US" sz="2600" i="1"/>
              <a:t>u</a:t>
            </a:r>
            <a:r>
              <a:rPr lang="pt-BR" altLang="en-US" sz="2600"/>
              <a:t> e </a:t>
            </a:r>
            <a:r>
              <a:rPr lang="pt-BR" altLang="en-US" sz="2600" i="1"/>
              <a:t>v, </a:t>
            </a:r>
            <a:r>
              <a:rPr lang="pt-BR" altLang="en-US" sz="2600"/>
              <a:t>deseja-se decompor </a:t>
            </a:r>
            <a:r>
              <a:rPr lang="pt-BR" altLang="en-US" sz="2600" i="1"/>
              <a:t>u</a:t>
            </a:r>
            <a:r>
              <a:rPr lang="pt-BR" altLang="en-US" sz="2600"/>
              <a:t> na soma de dois vetores </a:t>
            </a:r>
            <a:r>
              <a:rPr lang="pt-BR" altLang="en-US" sz="2600" i="1"/>
              <a:t>u</a:t>
            </a:r>
            <a:r>
              <a:rPr lang="pt-BR" altLang="en-US" sz="2600" baseline="-25000"/>
              <a:t>1 </a:t>
            </a:r>
            <a:r>
              <a:rPr lang="pt-BR" altLang="en-US" sz="2600"/>
              <a:t>e </a:t>
            </a:r>
            <a:r>
              <a:rPr lang="pt-BR" altLang="en-US" sz="2600" i="1"/>
              <a:t>u</a:t>
            </a:r>
            <a:r>
              <a:rPr lang="pt-BR" altLang="en-US" sz="2600" baseline="-25000"/>
              <a:t>2</a:t>
            </a:r>
            <a:r>
              <a:rPr lang="pt-BR" altLang="en-US" sz="2600"/>
              <a:t> tais que </a:t>
            </a:r>
            <a:r>
              <a:rPr lang="pt-BR" altLang="en-US" sz="2600" i="1"/>
              <a:t>u</a:t>
            </a:r>
            <a:r>
              <a:rPr lang="pt-BR" altLang="en-US" sz="2600" baseline="-25000"/>
              <a:t>1</a:t>
            </a:r>
            <a:r>
              <a:rPr lang="pt-BR" altLang="en-US" sz="2600"/>
              <a:t> é paralelo a </a:t>
            </a:r>
            <a:r>
              <a:rPr lang="pt-BR" altLang="en-US" sz="2600" i="1"/>
              <a:t>v</a:t>
            </a:r>
            <a:r>
              <a:rPr lang="pt-BR" altLang="en-US" sz="2600"/>
              <a:t> e </a:t>
            </a:r>
            <a:r>
              <a:rPr lang="pt-BR" altLang="en-US" sz="2600" i="1"/>
              <a:t>u</a:t>
            </a:r>
            <a:r>
              <a:rPr lang="pt-BR" altLang="en-US" sz="2600" baseline="-25000"/>
              <a:t>2</a:t>
            </a:r>
            <a:r>
              <a:rPr lang="pt-BR" altLang="en-US" sz="2600"/>
              <a:t> é perpendicular a </a:t>
            </a:r>
            <a:r>
              <a:rPr lang="pt-BR" altLang="en-US" sz="2600" i="1"/>
              <a:t>v</a:t>
            </a:r>
          </a:p>
        </p:txBody>
      </p:sp>
      <p:graphicFrame>
        <p:nvGraphicFramePr>
          <p:cNvPr id="75779" name="Object 4">
            <a:extLst>
              <a:ext uri="{FF2B5EF4-FFF2-40B4-BE49-F238E27FC236}">
                <a16:creationId xmlns:a16="http://schemas.microsoft.com/office/drawing/2014/main" id="{21440493-AD64-44D5-8004-917CA0A2B7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2438400"/>
          <a:ext cx="5791200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35" name="Equation" r:id="rId4" imgW="2476500" imgH="508000" progId="Equation.3">
                  <p:embed/>
                </p:oleObj>
              </mc:Choice>
              <mc:Fallback>
                <p:oleObj name="Equation" r:id="rId4" imgW="2476500" imgH="508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438400"/>
                        <a:ext cx="5791200" cy="1090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0" name="Object 5">
            <a:extLst>
              <a:ext uri="{FF2B5EF4-FFF2-40B4-BE49-F238E27FC236}">
                <a16:creationId xmlns:a16="http://schemas.microsoft.com/office/drawing/2014/main" id="{4D0B314A-2DA8-4CE8-8E96-E80DDC4306C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5410200"/>
          <a:ext cx="3581400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36" name="Equation" r:id="rId6" imgW="1459866" imgH="393529" progId="Equation.3">
                  <p:embed/>
                </p:oleObj>
              </mc:Choice>
              <mc:Fallback>
                <p:oleObj name="Equation" r:id="rId6" imgW="1459866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410200"/>
                        <a:ext cx="3581400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1590" name="Line 6">
            <a:extLst>
              <a:ext uri="{FF2B5EF4-FFF2-40B4-BE49-F238E27FC236}">
                <a16:creationId xmlns:a16="http://schemas.microsoft.com/office/drawing/2014/main" id="{7F4FBCC8-9F52-4521-99AB-62C357D7AA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5791200"/>
            <a:ext cx="1524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1591" name="Text Box 7">
            <a:extLst>
              <a:ext uri="{FF2B5EF4-FFF2-40B4-BE49-F238E27FC236}">
                <a16:creationId xmlns:a16="http://schemas.microsoft.com/office/drawing/2014/main" id="{BA1EA05D-E942-4160-A90B-0303B2638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7975" y="5881688"/>
            <a:ext cx="29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000">
                <a:latin typeface="Times New Roman" charset="0"/>
                <a:ea typeface="ＭＳ Ｐゴシック" charset="0"/>
              </a:rPr>
              <a:t>v</a:t>
            </a:r>
            <a:endParaRPr lang="pt-PT" sz="2000">
              <a:latin typeface="Times New Roman" charset="0"/>
              <a:ea typeface="ＭＳ Ｐゴシック" charset="0"/>
            </a:endParaRPr>
          </a:p>
        </p:txBody>
      </p:sp>
      <p:sp>
        <p:nvSpPr>
          <p:cNvPr id="451592" name="Line 8">
            <a:extLst>
              <a:ext uri="{FF2B5EF4-FFF2-40B4-BE49-F238E27FC236}">
                <a16:creationId xmlns:a16="http://schemas.microsoft.com/office/drawing/2014/main" id="{51E22412-9AFD-45C7-A657-FF8BC8CE66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541020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1593" name="Line 9">
            <a:extLst>
              <a:ext uri="{FF2B5EF4-FFF2-40B4-BE49-F238E27FC236}">
                <a16:creationId xmlns:a16="http://schemas.microsoft.com/office/drawing/2014/main" id="{9370726D-926F-4025-939F-3EB3FBC521D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00800" y="5638800"/>
            <a:ext cx="1524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1594" name="Freeform 10">
            <a:extLst>
              <a:ext uri="{FF2B5EF4-FFF2-40B4-BE49-F238E27FC236}">
                <a16:creationId xmlns:a16="http://schemas.microsoft.com/office/drawing/2014/main" id="{92121057-4EF1-4F54-9936-50375173773F}"/>
              </a:ext>
            </a:extLst>
          </p:cNvPr>
          <p:cNvSpPr>
            <a:spLocks/>
          </p:cNvSpPr>
          <p:nvPr/>
        </p:nvSpPr>
        <p:spPr bwMode="auto">
          <a:xfrm>
            <a:off x="6548438" y="5992813"/>
            <a:ext cx="914400" cy="260350"/>
          </a:xfrm>
          <a:custGeom>
            <a:avLst/>
            <a:gdLst>
              <a:gd name="T0" fmla="*/ 0 w 576"/>
              <a:gd name="T1" fmla="*/ 260350 h 164"/>
              <a:gd name="T2" fmla="*/ 914400 w 576"/>
              <a:gd name="T3" fmla="*/ 0 h 16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76" h="164">
                <a:moveTo>
                  <a:pt x="0" y="164"/>
                </a:moveTo>
                <a:lnTo>
                  <a:pt x="576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51595" name="Freeform 11">
            <a:extLst>
              <a:ext uri="{FF2B5EF4-FFF2-40B4-BE49-F238E27FC236}">
                <a16:creationId xmlns:a16="http://schemas.microsoft.com/office/drawing/2014/main" id="{404841E4-5227-4816-91A3-B4E3965F6131}"/>
              </a:ext>
            </a:extLst>
          </p:cNvPr>
          <p:cNvSpPr>
            <a:spLocks/>
          </p:cNvSpPr>
          <p:nvPr/>
        </p:nvSpPr>
        <p:spPr bwMode="auto">
          <a:xfrm>
            <a:off x="7315200" y="5461000"/>
            <a:ext cx="123825" cy="568325"/>
          </a:xfrm>
          <a:custGeom>
            <a:avLst/>
            <a:gdLst>
              <a:gd name="T0" fmla="*/ 0 w 78"/>
              <a:gd name="T1" fmla="*/ 0 h 358"/>
              <a:gd name="T2" fmla="*/ 123825 w 78"/>
              <a:gd name="T3" fmla="*/ 568325 h 35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8" h="358">
                <a:moveTo>
                  <a:pt x="0" y="0"/>
                </a:moveTo>
                <a:lnTo>
                  <a:pt x="78" y="35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1596" name="Line 12">
            <a:extLst>
              <a:ext uri="{FF2B5EF4-FFF2-40B4-BE49-F238E27FC236}">
                <a16:creationId xmlns:a16="http://schemas.microsoft.com/office/drawing/2014/main" id="{96078365-7AF9-4521-A0E3-09811816EC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5410200"/>
            <a:ext cx="8382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1597" name="Text Box 13">
            <a:extLst>
              <a:ext uri="{FF2B5EF4-FFF2-40B4-BE49-F238E27FC236}">
                <a16:creationId xmlns:a16="http://schemas.microsoft.com/office/drawing/2014/main" id="{A99A0A2A-9C68-4A88-BB1D-1565F68E6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1816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000">
                <a:latin typeface="Times New Roman" charset="0"/>
                <a:ea typeface="ＭＳ Ｐゴシック" charset="0"/>
              </a:rPr>
              <a:t>u</a:t>
            </a:r>
            <a:endParaRPr lang="pt-PT" sz="2000">
              <a:latin typeface="Times New Roman" charset="0"/>
              <a:ea typeface="ＭＳ Ｐゴシック" charset="0"/>
            </a:endParaRPr>
          </a:p>
        </p:txBody>
      </p:sp>
      <p:sp>
        <p:nvSpPr>
          <p:cNvPr id="451598" name="Text Box 14">
            <a:extLst>
              <a:ext uri="{FF2B5EF4-FFF2-40B4-BE49-F238E27FC236}">
                <a16:creationId xmlns:a16="http://schemas.microsoft.com/office/drawing/2014/main" id="{64A0C144-AE64-426C-8011-749400846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3925" y="6019800"/>
            <a:ext cx="393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000">
                <a:latin typeface="Times New Roman" charset="0"/>
                <a:ea typeface="ＭＳ Ｐゴシック" charset="0"/>
              </a:rPr>
              <a:t>u</a:t>
            </a:r>
            <a:r>
              <a:rPr lang="pt-BR" sz="2000" i="0" baseline="-25000">
                <a:latin typeface="Times New Roman" charset="0"/>
                <a:ea typeface="ＭＳ Ｐゴシック" charset="0"/>
              </a:rPr>
              <a:t>1</a:t>
            </a:r>
            <a:endParaRPr lang="pt-PT" sz="2000" i="0">
              <a:latin typeface="Times New Roman" charset="0"/>
              <a:ea typeface="ＭＳ Ｐゴシック" charset="0"/>
            </a:endParaRPr>
          </a:p>
        </p:txBody>
      </p:sp>
      <p:sp>
        <p:nvSpPr>
          <p:cNvPr id="451599" name="Text Box 15">
            <a:extLst>
              <a:ext uri="{FF2B5EF4-FFF2-40B4-BE49-F238E27FC236}">
                <a16:creationId xmlns:a16="http://schemas.microsoft.com/office/drawing/2014/main" id="{FE459A02-83AC-4674-88C9-3F516BA13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410200"/>
            <a:ext cx="393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000">
                <a:latin typeface="Times New Roman" charset="0"/>
                <a:ea typeface="ＭＳ Ｐゴシック" charset="0"/>
              </a:rPr>
              <a:t>u</a:t>
            </a:r>
            <a:r>
              <a:rPr lang="pt-BR" sz="2000" i="0" baseline="-25000">
                <a:latin typeface="Times New Roman" charset="0"/>
                <a:ea typeface="ＭＳ Ｐゴシック" charset="0"/>
              </a:rPr>
              <a:t>2</a:t>
            </a:r>
            <a:endParaRPr lang="pt-PT" sz="2000" i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AutoShape 2">
            <a:extLst>
              <a:ext uri="{FF2B5EF4-FFF2-40B4-BE49-F238E27FC236}">
                <a16:creationId xmlns:a16="http://schemas.microsoft.com/office/drawing/2014/main" id="{49C257E3-604F-4CB1-B962-B963CA919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667000"/>
            <a:ext cx="1752600" cy="1143000"/>
          </a:xfrm>
          <a:prstGeom prst="parallelogram">
            <a:avLst>
              <a:gd name="adj" fmla="val 3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3635" name="Rectangle 3">
            <a:extLst>
              <a:ext uri="{FF2B5EF4-FFF2-40B4-BE49-F238E27FC236}">
                <a16:creationId xmlns:a16="http://schemas.microsoft.com/office/drawing/2014/main" id="{C4EA3298-8804-4E91-88D3-65492D8440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Produto Vetorial (3D)</a:t>
            </a:r>
          </a:p>
        </p:txBody>
      </p:sp>
      <p:sp>
        <p:nvSpPr>
          <p:cNvPr id="453636" name="Rectangle 4">
            <a:extLst>
              <a:ext uri="{FF2B5EF4-FFF2-40B4-BE49-F238E27FC236}">
                <a16:creationId xmlns:a16="http://schemas.microsoft.com/office/drawing/2014/main" id="{7B353EEE-B44D-4B90-BD16-660A1328E65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914400"/>
          </a:xfrm>
        </p:spPr>
        <p:txBody>
          <a:bodyPr/>
          <a:lstStyle/>
          <a:p>
            <a:pPr eaLnBrk="1" hangingPunct="1"/>
            <a:r>
              <a:rPr lang="pt-BR" altLang="en-US" sz="2200"/>
              <a:t>Permite achar um vetor perpendicular a outros dois dados</a:t>
            </a:r>
          </a:p>
          <a:p>
            <a:pPr eaLnBrk="1" hangingPunct="1"/>
            <a:r>
              <a:rPr lang="pt-BR" altLang="en-US" sz="2200"/>
              <a:t>Útil na construção de sistemas de coordenadas</a:t>
            </a:r>
          </a:p>
          <a:p>
            <a:pPr eaLnBrk="1" hangingPunct="1">
              <a:buFontTx/>
              <a:buNone/>
            </a:pPr>
            <a:endParaRPr lang="pt-BR" altLang="en-US" sz="2200"/>
          </a:p>
        </p:txBody>
      </p:sp>
      <p:graphicFrame>
        <p:nvGraphicFramePr>
          <p:cNvPr id="77828" name="Object 5">
            <a:extLst>
              <a:ext uri="{FF2B5EF4-FFF2-40B4-BE49-F238E27FC236}">
                <a16:creationId xmlns:a16="http://schemas.microsoft.com/office/drawing/2014/main" id="{E72977B1-7029-40AF-A778-AAC976D2B497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1143000" y="2514600"/>
          <a:ext cx="4038600" cy="141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11" name="Equation" r:id="rId4" imgW="2171700" imgH="762000" progId="Equation.3">
                  <p:embed/>
                </p:oleObj>
              </mc:Choice>
              <mc:Fallback>
                <p:oleObj name="Equation" r:id="rId4" imgW="2171700" imgH="762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514600"/>
                        <a:ext cx="4038600" cy="141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3638" name="Rectangle 6">
            <a:extLst>
              <a:ext uri="{FF2B5EF4-FFF2-40B4-BE49-F238E27FC236}">
                <a16:creationId xmlns:a16="http://schemas.microsoft.com/office/drawing/2014/main" id="{7FEC4C81-DEFC-46FB-903F-116973B09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038600"/>
            <a:ext cx="8511396" cy="251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>
            <a:lvl1pPr marL="342900" indent="-3429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20000"/>
              </a:spcBef>
              <a:buFontTx/>
              <a:buChar char="•"/>
            </a:pPr>
            <a:r>
              <a:rPr lang="pt-BR" altLang="en-US" sz="2200" i="0" dirty="0">
                <a:latin typeface="Book Antiqua"/>
                <a:ea typeface="ＭＳ Ｐゴシック"/>
              </a:rPr>
              <a:t>Propriedades (assume-se </a:t>
            </a:r>
            <a:r>
              <a:rPr lang="pt-BR" altLang="en-US" sz="2200" dirty="0">
                <a:latin typeface="Times New Roman"/>
                <a:ea typeface="ＭＳ Ｐゴシック"/>
                <a:cs typeface="Times New Roman"/>
              </a:rPr>
              <a:t>u</a:t>
            </a:r>
            <a:r>
              <a:rPr lang="pt-BR" altLang="en-US" sz="2200" i="0" dirty="0">
                <a:latin typeface="Book Antiqua"/>
                <a:ea typeface="ＭＳ Ｐゴシック"/>
              </a:rPr>
              <a:t>, </a:t>
            </a:r>
            <a:r>
              <a:rPr lang="pt-BR" altLang="en-US" sz="2200" dirty="0">
                <a:latin typeface="Times New Roman"/>
                <a:ea typeface="ＭＳ Ｐゴシック"/>
                <a:cs typeface="Times New Roman"/>
              </a:rPr>
              <a:t>v</a:t>
            </a:r>
            <a:r>
              <a:rPr lang="pt-BR" altLang="en-US" sz="2200" i="0" dirty="0">
                <a:latin typeface="Book Antiqua"/>
                <a:ea typeface="ＭＳ Ｐゴシック"/>
              </a:rPr>
              <a:t> linearmente independentes):</a:t>
            </a:r>
          </a:p>
          <a:p>
            <a:pPr lvl="1" algn="l" eaLnBrk="1" hangingPunct="1">
              <a:spcBef>
                <a:spcPct val="20000"/>
              </a:spcBef>
              <a:buFont typeface="Wingdings" panose="05000000000000000000" pitchFamily="2" charset="2"/>
              <a:buChar char="w"/>
            </a:pPr>
            <a:r>
              <a:rPr lang="pt-BR" altLang="en-US" sz="2000" i="0" dirty="0" err="1">
                <a:latin typeface="Book Antiqua"/>
                <a:ea typeface="ＭＳ Ｐゴシック"/>
              </a:rPr>
              <a:t>Antisimetria</a:t>
            </a:r>
            <a:r>
              <a:rPr lang="pt-BR" altLang="en-US" sz="2000" i="0" dirty="0">
                <a:latin typeface="Book Antiqua"/>
                <a:ea typeface="ＭＳ Ｐゴシック"/>
              </a:rPr>
              <a:t>: 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u </a:t>
            </a:r>
            <a:r>
              <a:rPr lang="pt-BR" altLang="en-US" sz="2000" i="0" dirty="0">
                <a:latin typeface="Times New Roman"/>
                <a:ea typeface="ＭＳ Ｐゴシック"/>
                <a:cs typeface="Times New Roman"/>
              </a:rPr>
              <a:t>× 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v </a:t>
            </a:r>
            <a:r>
              <a:rPr lang="pt-BR" altLang="en-US" sz="2000" i="0" dirty="0">
                <a:latin typeface="Times New Roman"/>
                <a:ea typeface="ＭＳ Ｐゴシック"/>
                <a:cs typeface="Times New Roman"/>
              </a:rPr>
              <a:t>= – 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v </a:t>
            </a:r>
            <a:r>
              <a:rPr lang="pt-BR" altLang="en-US" sz="2000" i="0" dirty="0">
                <a:latin typeface="Times New Roman"/>
                <a:ea typeface="ＭＳ Ｐゴシック"/>
                <a:cs typeface="Times New Roman"/>
              </a:rPr>
              <a:t>× 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u</a:t>
            </a:r>
          </a:p>
          <a:p>
            <a:pPr lvl="1" algn="l" eaLnBrk="1" hangingPunct="1">
              <a:spcBef>
                <a:spcPct val="20000"/>
              </a:spcBef>
              <a:buFont typeface="Wingdings" panose="05000000000000000000" pitchFamily="2" charset="2"/>
              <a:buChar char="w"/>
            </a:pPr>
            <a:r>
              <a:rPr lang="pt-BR" altLang="en-US" sz="2000" i="0" dirty="0" err="1">
                <a:latin typeface="Book Antiqua"/>
                <a:ea typeface="ＭＳ Ｐゴシック"/>
              </a:rPr>
              <a:t>Bilinearidade</a:t>
            </a:r>
            <a:r>
              <a:rPr lang="pt-BR" altLang="en-US" sz="2000" i="0" dirty="0">
                <a:latin typeface="Book Antiqua"/>
                <a:ea typeface="ＭＳ Ｐゴシック"/>
              </a:rPr>
              <a:t>: 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u </a:t>
            </a:r>
            <a:r>
              <a:rPr lang="pt-BR" altLang="en-US" sz="2000" i="0" dirty="0">
                <a:latin typeface="Times New Roman"/>
                <a:ea typeface="ＭＳ Ｐゴシック"/>
                <a:cs typeface="Times New Roman"/>
              </a:rPr>
              <a:t>× (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αv</a:t>
            </a:r>
            <a:r>
              <a:rPr lang="pt-BR" altLang="en-US" sz="2000" i="0" dirty="0">
                <a:latin typeface="Times New Roman"/>
                <a:ea typeface="ＭＳ Ｐゴシック"/>
                <a:cs typeface="Times New Roman"/>
              </a:rPr>
              <a:t>)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 </a:t>
            </a:r>
            <a:r>
              <a:rPr lang="pt-BR" altLang="en-US" sz="2000" i="0" dirty="0">
                <a:latin typeface="Times New Roman"/>
                <a:ea typeface="ＭＳ Ｐゴシック"/>
                <a:cs typeface="Times New Roman"/>
              </a:rPr>
              <a:t>= α (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u </a:t>
            </a:r>
            <a:r>
              <a:rPr lang="pt-BR" altLang="en-US" sz="2000" i="0" dirty="0">
                <a:latin typeface="Times New Roman"/>
                <a:ea typeface="ＭＳ Ｐゴシック"/>
                <a:cs typeface="Times New Roman"/>
              </a:rPr>
              <a:t>× 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v</a:t>
            </a:r>
            <a:r>
              <a:rPr lang="pt-BR" altLang="en-US" sz="2000" i="0" dirty="0">
                <a:latin typeface="Times New Roman"/>
                <a:ea typeface="ＭＳ Ｐゴシック"/>
                <a:cs typeface="Times New Roman"/>
              </a:rPr>
              <a:t>) </a:t>
            </a:r>
            <a:r>
              <a:rPr lang="pt-BR" altLang="en-US" sz="2000" i="0" dirty="0">
                <a:latin typeface="Book Antiqua"/>
                <a:ea typeface="ＭＳ Ｐゴシック"/>
              </a:rPr>
              <a:t>e 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u </a:t>
            </a:r>
            <a:r>
              <a:rPr lang="pt-BR" altLang="en-US" sz="2000" i="0" dirty="0">
                <a:latin typeface="Times New Roman"/>
                <a:ea typeface="ＭＳ Ｐゴシック"/>
                <a:cs typeface="Times New Roman"/>
              </a:rPr>
              <a:t>× (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v </a:t>
            </a:r>
            <a:r>
              <a:rPr lang="pt-BR" altLang="en-US" sz="2000" i="0" dirty="0">
                <a:latin typeface="Times New Roman"/>
                <a:ea typeface="ＭＳ Ｐゴシック"/>
                <a:cs typeface="Times New Roman"/>
              </a:rPr>
              <a:t>+ 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w</a:t>
            </a:r>
            <a:r>
              <a:rPr lang="pt-BR" altLang="en-US" sz="2000" i="0" dirty="0">
                <a:latin typeface="Times New Roman"/>
                <a:ea typeface="ＭＳ Ｐゴシック"/>
                <a:cs typeface="Times New Roman"/>
              </a:rPr>
              <a:t>)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 </a:t>
            </a:r>
            <a:r>
              <a:rPr lang="pt-BR" altLang="en-US" sz="2000" i="0" dirty="0">
                <a:latin typeface="Times New Roman"/>
                <a:ea typeface="ＭＳ Ｐゴシック"/>
                <a:cs typeface="Times New Roman"/>
              </a:rPr>
              <a:t>= (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u </a:t>
            </a:r>
            <a:r>
              <a:rPr lang="pt-BR" altLang="en-US" sz="2000" i="0" dirty="0">
                <a:latin typeface="Times New Roman"/>
                <a:ea typeface="ＭＳ Ｐゴシック"/>
                <a:cs typeface="Times New Roman"/>
              </a:rPr>
              <a:t>× 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v</a:t>
            </a:r>
            <a:r>
              <a:rPr lang="pt-BR" altLang="en-US" sz="2000" i="0" dirty="0">
                <a:latin typeface="Times New Roman"/>
                <a:ea typeface="ＭＳ Ｐゴシック"/>
                <a:cs typeface="Times New Roman"/>
              </a:rPr>
              <a:t>) + (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u </a:t>
            </a:r>
            <a:r>
              <a:rPr lang="pt-BR" altLang="en-US" sz="2000" i="0" dirty="0">
                <a:latin typeface="Times New Roman"/>
                <a:ea typeface="ＭＳ Ｐゴシック"/>
                <a:cs typeface="Times New Roman"/>
              </a:rPr>
              <a:t>× 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w</a:t>
            </a:r>
            <a:r>
              <a:rPr lang="pt-BR" altLang="en-US" sz="2000" i="0" dirty="0">
                <a:latin typeface="Times New Roman"/>
                <a:ea typeface="ＭＳ Ｐゴシック"/>
                <a:cs typeface="Times New Roman"/>
              </a:rPr>
              <a:t>) </a:t>
            </a:r>
            <a:endParaRPr lang="pt-BR" altLang="en-US" sz="2000" i="0" dirty="0">
              <a:cs typeface="Times New Roman"/>
            </a:endParaRPr>
          </a:p>
          <a:p>
            <a:pPr lvl="1" algn="l" eaLnBrk="1" hangingPunct="1">
              <a:spcBef>
                <a:spcPct val="20000"/>
              </a:spcBef>
              <a:buFont typeface="Wingdings" panose="05000000000000000000" pitchFamily="2" charset="2"/>
              <a:buChar char="w"/>
            </a:pP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u </a:t>
            </a:r>
            <a:r>
              <a:rPr lang="pt-BR" altLang="en-US" sz="2000" i="0" dirty="0">
                <a:latin typeface="Times New Roman"/>
                <a:ea typeface="ＭＳ Ｐゴシック"/>
                <a:cs typeface="Times New Roman"/>
              </a:rPr>
              <a:t>× 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v</a:t>
            </a:r>
            <a:r>
              <a:rPr lang="pt-BR" altLang="en-US" sz="2000" i="0" dirty="0">
                <a:latin typeface="Book Antiqua"/>
                <a:ea typeface="ＭＳ Ｐゴシック"/>
              </a:rPr>
              <a:t> é perpendicular tanto a 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u </a:t>
            </a:r>
            <a:r>
              <a:rPr lang="pt-BR" altLang="en-US" sz="2000" i="0" dirty="0">
                <a:latin typeface="Book Antiqua"/>
                <a:ea typeface="ＭＳ Ｐゴシック"/>
              </a:rPr>
              <a:t>quanto a 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v </a:t>
            </a:r>
            <a:endParaRPr lang="pt-BR" altLang="en-US" sz="2000">
              <a:latin typeface="Book Antiqua" panose="02040602050305030304" pitchFamily="18" charset="0"/>
            </a:endParaRPr>
          </a:p>
          <a:p>
            <a:pPr lvl="1" algn="l" eaLnBrk="1" hangingPunct="1">
              <a:spcBef>
                <a:spcPct val="20000"/>
              </a:spcBef>
              <a:buFont typeface="Wingdings" panose="05000000000000000000" pitchFamily="2" charset="2"/>
              <a:buChar char="w"/>
            </a:pPr>
            <a:r>
              <a:rPr lang="pt-BR" altLang="en-US" sz="2000" i="0" dirty="0">
                <a:latin typeface="Book Antiqua"/>
                <a:ea typeface="ＭＳ Ｐゴシック"/>
              </a:rPr>
              <a:t>O comprimento de 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u </a:t>
            </a:r>
            <a:r>
              <a:rPr lang="pt-BR" altLang="en-US" sz="2000" i="0" dirty="0">
                <a:latin typeface="Times New Roman"/>
                <a:ea typeface="ＭＳ Ｐゴシック"/>
                <a:cs typeface="Times New Roman"/>
              </a:rPr>
              <a:t>× 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v </a:t>
            </a:r>
            <a:r>
              <a:rPr lang="pt-BR" altLang="en-US" sz="2000" i="0" dirty="0">
                <a:latin typeface="Tahoma"/>
                <a:ea typeface="ＭＳ Ｐゴシック"/>
                <a:cs typeface="Tahoma"/>
              </a:rPr>
              <a:t>é igual a área do paralelogramo definido por 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u </a:t>
            </a:r>
            <a:r>
              <a:rPr lang="pt-BR" altLang="en-US" sz="2000" i="0" dirty="0">
                <a:latin typeface="Book Antiqua"/>
                <a:ea typeface="ＭＳ Ｐゴシック"/>
              </a:rPr>
              <a:t>e 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v</a:t>
            </a:r>
            <a:r>
              <a:rPr lang="pt-BR" altLang="en-US" sz="2000" i="0" dirty="0">
                <a:latin typeface="Book Antiqua"/>
                <a:ea typeface="ＭＳ Ｐゴシック"/>
              </a:rPr>
              <a:t>, isto é, </a:t>
            </a:r>
            <a:r>
              <a:rPr lang="pt-BR" altLang="en-US" sz="2000" i="0" dirty="0">
                <a:latin typeface="Times New Roman"/>
                <a:ea typeface="ＭＳ Ｐゴシック"/>
                <a:cs typeface="Times New Roman"/>
              </a:rPr>
              <a:t>| 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u </a:t>
            </a:r>
            <a:r>
              <a:rPr lang="pt-BR" altLang="en-US" sz="2000" i="0" dirty="0">
                <a:latin typeface="Times New Roman"/>
                <a:ea typeface="ＭＳ Ｐゴシック"/>
                <a:cs typeface="Times New Roman"/>
              </a:rPr>
              <a:t>× 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v </a:t>
            </a:r>
            <a:r>
              <a:rPr lang="pt-BR" altLang="en-US" sz="2000" i="0" dirty="0">
                <a:latin typeface="Times New Roman"/>
                <a:ea typeface="ＭＳ Ｐゴシック"/>
                <a:cs typeface="Times New Roman"/>
              </a:rPr>
              <a:t>| = | 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u | |</a:t>
            </a:r>
            <a:r>
              <a:rPr lang="pt-BR" altLang="en-US" sz="2000" i="0" dirty="0">
                <a:latin typeface="Times New Roman"/>
                <a:ea typeface="ＭＳ Ｐゴシック"/>
                <a:cs typeface="Times New Roman"/>
              </a:rPr>
              <a:t> 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v | </a:t>
            </a:r>
            <a:r>
              <a:rPr lang="pt-BR" altLang="en-US" sz="2000" dirty="0" err="1">
                <a:latin typeface="Times New Roman"/>
                <a:ea typeface="ＭＳ Ｐゴシック"/>
                <a:cs typeface="Times New Roman"/>
              </a:rPr>
              <a:t>sin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</a:rPr>
              <a:t> </a:t>
            </a:r>
            <a:r>
              <a:rPr lang="pt-BR" altLang="en-US" sz="2000" dirty="0">
                <a:latin typeface="Times New Roman"/>
                <a:ea typeface="ＭＳ Ｐゴシック"/>
                <a:cs typeface="Times New Roman"/>
                <a:sym typeface="Symbol" panose="05050102010706020507" pitchFamily="18" charset="2"/>
              </a:rPr>
              <a:t>α</a:t>
            </a:r>
            <a:endParaRPr lang="pt-BR" altLang="en-US" sz="2000" dirty="0">
              <a:latin typeface="Times New Roman"/>
              <a:ea typeface="ＭＳ Ｐゴシック"/>
              <a:cs typeface="Times New Roman"/>
            </a:endParaRPr>
          </a:p>
        </p:txBody>
      </p:sp>
      <p:sp>
        <p:nvSpPr>
          <p:cNvPr id="453639" name="Line 7">
            <a:extLst>
              <a:ext uri="{FF2B5EF4-FFF2-40B4-BE49-F238E27FC236}">
                <a16:creationId xmlns:a16="http://schemas.microsoft.com/office/drawing/2014/main" id="{B3B71C91-791B-4F9F-9433-56FFBA9E00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32004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3640" name="Line 8">
            <a:extLst>
              <a:ext uri="{FF2B5EF4-FFF2-40B4-BE49-F238E27FC236}">
                <a16:creationId xmlns:a16="http://schemas.microsoft.com/office/drawing/2014/main" id="{5A8429E3-F3C5-45A4-BECD-AD9F12D9E9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28956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3641" name="Line 9">
            <a:extLst>
              <a:ext uri="{FF2B5EF4-FFF2-40B4-BE49-F238E27FC236}">
                <a16:creationId xmlns:a16="http://schemas.microsoft.com/office/drawing/2014/main" id="{69965E5A-F43E-4EF5-918F-D59F6BAE51B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705600" y="27432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3642" name="Line 10">
            <a:extLst>
              <a:ext uri="{FF2B5EF4-FFF2-40B4-BE49-F238E27FC236}">
                <a16:creationId xmlns:a16="http://schemas.microsoft.com/office/drawing/2014/main" id="{F3DE78C3-535B-46EB-970E-786178B781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34200" y="34290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3643" name="Line 11">
            <a:extLst>
              <a:ext uri="{FF2B5EF4-FFF2-40B4-BE49-F238E27FC236}">
                <a16:creationId xmlns:a16="http://schemas.microsoft.com/office/drawing/2014/main" id="{B26D83A6-112E-421C-AB61-FB3924563B0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934200" y="35052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3644" name="Text Box 12">
            <a:extLst>
              <a:ext uri="{FF2B5EF4-FFF2-40B4-BE49-F238E27FC236}">
                <a16:creationId xmlns:a16="http://schemas.microsoft.com/office/drawing/2014/main" id="{7BCF35B5-3710-4422-A74C-6BB65D528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2550" y="31384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u</a:t>
            </a:r>
            <a:endParaRPr lang="pt-BR">
              <a:latin typeface="Times New Roman" charset="0"/>
              <a:ea typeface="ＭＳ Ｐゴシック" charset="0"/>
            </a:endParaRPr>
          </a:p>
        </p:txBody>
      </p:sp>
      <p:sp>
        <p:nvSpPr>
          <p:cNvPr id="453645" name="Text Box 13">
            <a:extLst>
              <a:ext uri="{FF2B5EF4-FFF2-40B4-BE49-F238E27FC236}">
                <a16:creationId xmlns:a16="http://schemas.microsoft.com/office/drawing/2014/main" id="{D9E423B4-8CA3-46CD-85E2-F2805D6A3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5650" y="2681288"/>
            <a:ext cx="285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v</a:t>
            </a:r>
            <a:endParaRPr lang="pt-BR">
              <a:latin typeface="Times New Roman" charset="0"/>
              <a:ea typeface="ＭＳ Ｐゴシック" charset="0"/>
            </a:endParaRPr>
          </a:p>
        </p:txBody>
      </p:sp>
      <p:sp>
        <p:nvSpPr>
          <p:cNvPr id="453646" name="Text Box 14">
            <a:extLst>
              <a:ext uri="{FF2B5EF4-FFF2-40B4-BE49-F238E27FC236}">
                <a16:creationId xmlns:a16="http://schemas.microsoft.com/office/drawing/2014/main" id="{5E9DCC62-C744-435B-A3E1-FE2B1A82D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743200"/>
            <a:ext cx="5540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u×v</a:t>
            </a:r>
            <a:endParaRPr lang="pt-BR" altLang="en-US" sz="1800"/>
          </a:p>
        </p:txBody>
      </p:sp>
      <p:sp>
        <p:nvSpPr>
          <p:cNvPr id="453647" name="Text Box 15">
            <a:extLst>
              <a:ext uri="{FF2B5EF4-FFF2-40B4-BE49-F238E27FC236}">
                <a16:creationId xmlns:a16="http://schemas.microsoft.com/office/drawing/2014/main" id="{B32B8958-1879-44AE-8D8D-0C135A0F3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8800" y="3278188"/>
            <a:ext cx="24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.</a:t>
            </a:r>
            <a:endParaRPr lang="pt-BR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>
            <a:extLst>
              <a:ext uri="{FF2B5EF4-FFF2-40B4-BE49-F238E27FC236}">
                <a16:creationId xmlns:a16="http://schemas.microsoft.com/office/drawing/2014/main" id="{224A1A6B-CEC1-4A2A-BE7B-D2D2C85EBC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Orientação</a:t>
            </a:r>
          </a:p>
        </p:txBody>
      </p:sp>
      <p:sp>
        <p:nvSpPr>
          <p:cNvPr id="455683" name="Rectangle 3">
            <a:extLst>
              <a:ext uri="{FF2B5EF4-FFF2-40B4-BE49-F238E27FC236}">
                <a16:creationId xmlns:a16="http://schemas.microsoft.com/office/drawing/2014/main" id="{083E2D0A-AA5E-41F4-ADEA-DD781F543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590800"/>
          </a:xfrm>
        </p:spPr>
        <p:txBody>
          <a:bodyPr/>
          <a:lstStyle/>
          <a:p>
            <a:pPr eaLnBrk="1" hangingPunct="1"/>
            <a:r>
              <a:rPr lang="pt-BR" altLang="en-US" sz="2600"/>
              <a:t>Orientação de 2 pontos em 1D</a:t>
            </a:r>
          </a:p>
          <a:p>
            <a:pPr lvl="1" eaLnBrk="1" hangingPunct="1"/>
            <a:r>
              <a:rPr lang="pt-BR" altLang="en-US" sz="2400" i="1"/>
              <a:t>P</a:t>
            </a:r>
            <a:r>
              <a:rPr lang="pt-BR" altLang="en-US" sz="2400" i="1" baseline="-25000"/>
              <a:t>1</a:t>
            </a:r>
            <a:r>
              <a:rPr lang="pt-BR" altLang="en-US" sz="2400"/>
              <a:t> &lt; </a:t>
            </a:r>
            <a:r>
              <a:rPr lang="pt-BR" altLang="en-US" sz="2400" i="1"/>
              <a:t>P</a:t>
            </a:r>
            <a:r>
              <a:rPr lang="pt-BR" altLang="en-US" sz="2400" i="1" baseline="-25000"/>
              <a:t>2</a:t>
            </a:r>
            <a:r>
              <a:rPr lang="pt-BR" altLang="en-US" sz="2400"/>
              <a:t> , </a:t>
            </a:r>
            <a:r>
              <a:rPr lang="pt-BR" altLang="en-US" sz="2400" i="1"/>
              <a:t>P</a:t>
            </a:r>
            <a:r>
              <a:rPr lang="pt-BR" altLang="en-US" sz="2400" i="1" baseline="-25000"/>
              <a:t>1</a:t>
            </a:r>
            <a:r>
              <a:rPr lang="pt-BR" altLang="en-US" sz="2400"/>
              <a:t> = </a:t>
            </a:r>
            <a:r>
              <a:rPr lang="pt-BR" altLang="en-US" sz="2400" i="1"/>
              <a:t>P</a:t>
            </a:r>
            <a:r>
              <a:rPr lang="pt-BR" altLang="en-US" sz="2400" i="1" baseline="-25000"/>
              <a:t>2</a:t>
            </a:r>
            <a:r>
              <a:rPr lang="pt-BR" altLang="en-US" sz="2400"/>
              <a:t> ou </a:t>
            </a:r>
            <a:r>
              <a:rPr lang="pt-BR" altLang="en-US" sz="2400" i="1"/>
              <a:t>P</a:t>
            </a:r>
            <a:r>
              <a:rPr lang="pt-BR" altLang="en-US" sz="2400" i="1" baseline="-25000"/>
              <a:t>1</a:t>
            </a:r>
            <a:r>
              <a:rPr lang="pt-BR" altLang="en-US" sz="2400"/>
              <a:t> &gt; </a:t>
            </a:r>
            <a:r>
              <a:rPr lang="pt-BR" altLang="en-US" sz="2400" i="1"/>
              <a:t>P</a:t>
            </a:r>
            <a:r>
              <a:rPr lang="pt-BR" altLang="en-US" sz="2400" i="1" baseline="-25000"/>
              <a:t>2</a:t>
            </a:r>
            <a:r>
              <a:rPr lang="pt-BR" altLang="en-US" sz="2400"/>
              <a:t> </a:t>
            </a:r>
          </a:p>
          <a:p>
            <a:pPr eaLnBrk="1" hangingPunct="1"/>
            <a:r>
              <a:rPr lang="pt-BR" altLang="en-US" sz="2600"/>
              <a:t>Orientação de 3 pontos em 2D</a:t>
            </a:r>
          </a:p>
          <a:p>
            <a:pPr lvl="1" eaLnBrk="1" hangingPunct="1"/>
            <a:r>
              <a:rPr lang="pt-BR" altLang="en-US" sz="2400"/>
              <a:t>O percurso</a:t>
            </a:r>
            <a:r>
              <a:rPr lang="pt-BR" altLang="en-US" sz="2400" i="1"/>
              <a:t> P</a:t>
            </a:r>
            <a:r>
              <a:rPr lang="pt-BR" altLang="en-US" sz="2400" i="1" baseline="-25000"/>
              <a:t>1</a:t>
            </a:r>
            <a:r>
              <a:rPr lang="pt-BR" altLang="en-US" sz="2400"/>
              <a:t> , </a:t>
            </a:r>
            <a:r>
              <a:rPr lang="pt-BR" altLang="en-US" sz="2400" i="1"/>
              <a:t>P</a:t>
            </a:r>
            <a:r>
              <a:rPr lang="pt-BR" altLang="en-US" sz="2400" i="1" baseline="-25000"/>
              <a:t>2</a:t>
            </a:r>
            <a:r>
              <a:rPr lang="pt-BR" altLang="en-US" sz="2400"/>
              <a:t> , </a:t>
            </a:r>
            <a:r>
              <a:rPr lang="pt-BR" altLang="en-US" sz="2400" i="1"/>
              <a:t>P</a:t>
            </a:r>
            <a:r>
              <a:rPr lang="pt-BR" altLang="en-US" sz="2400" i="1" baseline="-25000"/>
              <a:t>3  </a:t>
            </a:r>
            <a:r>
              <a:rPr lang="pt-BR" altLang="en-US" sz="2400"/>
              <a:t>é feito no sentido dos ponteiros do relógio, no sentido contrário ou são colineares</a:t>
            </a:r>
            <a:endParaRPr lang="pt-BR" altLang="en-US" sz="2400" i="1" baseline="-25000"/>
          </a:p>
        </p:txBody>
      </p:sp>
      <p:sp>
        <p:nvSpPr>
          <p:cNvPr id="455684" name="Arc 4">
            <a:extLst>
              <a:ext uri="{FF2B5EF4-FFF2-40B4-BE49-F238E27FC236}">
                <a16:creationId xmlns:a16="http://schemas.microsoft.com/office/drawing/2014/main" id="{66401A9A-B211-4146-B6F1-DECEDFD8588A}"/>
              </a:ext>
            </a:extLst>
          </p:cNvPr>
          <p:cNvSpPr>
            <a:spLocks/>
          </p:cNvSpPr>
          <p:nvPr/>
        </p:nvSpPr>
        <p:spPr bwMode="auto">
          <a:xfrm>
            <a:off x="838200" y="5029200"/>
            <a:ext cx="1371600" cy="1371600"/>
          </a:xfrm>
          <a:custGeom>
            <a:avLst/>
            <a:gdLst>
              <a:gd name="T0" fmla="*/ 685800 w 43200"/>
              <a:gd name="T1" fmla="*/ 0 h 43200"/>
              <a:gd name="T2" fmla="*/ 18669 w 43200"/>
              <a:gd name="T3" fmla="*/ 526828 h 43200"/>
              <a:gd name="T4" fmla="*/ 685800 w 43200"/>
              <a:gd name="T5" fmla="*/ 6858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43200" fill="none" extrusionOk="0">
                <a:moveTo>
                  <a:pt x="21600" y="-1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19913"/>
                  <a:pt x="197" y="18233"/>
                  <a:pt x="588" y="16593"/>
                </a:cubicBezTo>
              </a:path>
              <a:path w="43200" h="43200" stroke="0" extrusionOk="0">
                <a:moveTo>
                  <a:pt x="21600" y="-1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19913"/>
                  <a:pt x="197" y="18233"/>
                  <a:pt x="588" y="16593"/>
                </a:cubicBezTo>
                <a:lnTo>
                  <a:pt x="21600" y="21600"/>
                </a:lnTo>
                <a:lnTo>
                  <a:pt x="21600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5685" name="Oval 5">
            <a:extLst>
              <a:ext uri="{FF2B5EF4-FFF2-40B4-BE49-F238E27FC236}">
                <a16:creationId xmlns:a16="http://schemas.microsoft.com/office/drawing/2014/main" id="{EA23361C-1352-4106-999D-42A21684C1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10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5686" name="Oval 6">
            <a:extLst>
              <a:ext uri="{FF2B5EF4-FFF2-40B4-BE49-F238E27FC236}">
                <a16:creationId xmlns:a16="http://schemas.microsoft.com/office/drawing/2014/main" id="{9B4BD2E5-28E3-4698-AE13-54F2AE675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01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5687" name="Text Box 7">
            <a:extLst>
              <a:ext uri="{FF2B5EF4-FFF2-40B4-BE49-F238E27FC236}">
                <a16:creationId xmlns:a16="http://schemas.microsoft.com/office/drawing/2014/main" id="{B092AD27-D285-47EC-A2AC-FC6B63D88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950" y="4762500"/>
            <a:ext cx="40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BR">
                <a:latin typeface="Times New Roman" charset="0"/>
                <a:ea typeface="ＭＳ Ｐゴシック" charset="0"/>
              </a:rPr>
              <a:t>P</a:t>
            </a:r>
            <a:r>
              <a:rPr lang="pt-BR" i="0" baseline="-250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455688" name="Text Box 8">
            <a:extLst>
              <a:ext uri="{FF2B5EF4-FFF2-40B4-BE49-F238E27FC236}">
                <a16:creationId xmlns:a16="http://schemas.microsoft.com/office/drawing/2014/main" id="{BA366D89-1442-4915-8312-C606061D1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881688"/>
            <a:ext cx="400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BR">
                <a:latin typeface="Times New Roman" charset="0"/>
                <a:ea typeface="ＭＳ Ｐゴシック" charset="0"/>
              </a:rPr>
              <a:t>P</a:t>
            </a:r>
            <a:r>
              <a:rPr lang="pt-BR" i="0" baseline="-25000">
                <a:latin typeface="Times New Roman" charset="0"/>
                <a:ea typeface="ＭＳ Ｐゴシック" charset="0"/>
              </a:rPr>
              <a:t>3</a:t>
            </a:r>
          </a:p>
        </p:txBody>
      </p:sp>
      <p:sp>
        <p:nvSpPr>
          <p:cNvPr id="455689" name="Oval 9">
            <a:extLst>
              <a:ext uri="{FF2B5EF4-FFF2-40B4-BE49-F238E27FC236}">
                <a16:creationId xmlns:a16="http://schemas.microsoft.com/office/drawing/2014/main" id="{9543A8B6-256D-4F6F-A9C2-8B1BEC571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601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5690" name="Text Box 10">
            <a:extLst>
              <a:ext uri="{FF2B5EF4-FFF2-40B4-BE49-F238E27FC236}">
                <a16:creationId xmlns:a16="http://schemas.microsoft.com/office/drawing/2014/main" id="{D04C6B75-FF4D-40A1-BA6E-6237B1C28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867400"/>
            <a:ext cx="40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BR">
                <a:latin typeface="Times New Roman" charset="0"/>
                <a:ea typeface="ＭＳ Ｐゴシック" charset="0"/>
              </a:rPr>
              <a:t>P</a:t>
            </a:r>
            <a:r>
              <a:rPr lang="pt-BR" i="0" baseline="-25000">
                <a:latin typeface="Times New Roman" charset="0"/>
                <a:ea typeface="ＭＳ Ｐゴシック" charset="0"/>
              </a:rPr>
              <a:t>2</a:t>
            </a:r>
          </a:p>
        </p:txBody>
      </p:sp>
      <p:sp>
        <p:nvSpPr>
          <p:cNvPr id="455691" name="Arc 11">
            <a:extLst>
              <a:ext uri="{FF2B5EF4-FFF2-40B4-BE49-F238E27FC236}">
                <a16:creationId xmlns:a16="http://schemas.microsoft.com/office/drawing/2014/main" id="{AF07DE4F-9333-40A5-BE4D-CF128FCCCF78}"/>
              </a:ext>
            </a:extLst>
          </p:cNvPr>
          <p:cNvSpPr>
            <a:spLocks/>
          </p:cNvSpPr>
          <p:nvPr/>
        </p:nvSpPr>
        <p:spPr bwMode="auto">
          <a:xfrm>
            <a:off x="3733800" y="4991100"/>
            <a:ext cx="1371600" cy="1371600"/>
          </a:xfrm>
          <a:custGeom>
            <a:avLst/>
            <a:gdLst>
              <a:gd name="T0" fmla="*/ 685800 w 43200"/>
              <a:gd name="T1" fmla="*/ 0 h 43200"/>
              <a:gd name="T2" fmla="*/ 18669 w 43200"/>
              <a:gd name="T3" fmla="*/ 526828 h 43200"/>
              <a:gd name="T4" fmla="*/ 685800 w 43200"/>
              <a:gd name="T5" fmla="*/ 6858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43200" fill="none" extrusionOk="0">
                <a:moveTo>
                  <a:pt x="21600" y="-1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19913"/>
                  <a:pt x="197" y="18233"/>
                  <a:pt x="588" y="16593"/>
                </a:cubicBezTo>
              </a:path>
              <a:path w="43200" h="43200" stroke="0" extrusionOk="0">
                <a:moveTo>
                  <a:pt x="21600" y="-1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19913"/>
                  <a:pt x="197" y="18233"/>
                  <a:pt x="588" y="16593"/>
                </a:cubicBezTo>
                <a:lnTo>
                  <a:pt x="21600" y="21600"/>
                </a:lnTo>
                <a:lnTo>
                  <a:pt x="21600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 type="arrow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5692" name="Oval 12">
            <a:extLst>
              <a:ext uri="{FF2B5EF4-FFF2-40B4-BE49-F238E27FC236}">
                <a16:creationId xmlns:a16="http://schemas.microsoft.com/office/drawing/2014/main" id="{30BB58F2-8A59-49C3-AFE2-BC9AD4091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0673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5693" name="Oval 13">
            <a:extLst>
              <a:ext uri="{FF2B5EF4-FFF2-40B4-BE49-F238E27FC236}">
                <a16:creationId xmlns:a16="http://schemas.microsoft.com/office/drawing/2014/main" id="{E77144E2-B042-4EF4-9FC0-81165FA8F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59817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5694" name="Text Box 14">
            <a:extLst>
              <a:ext uri="{FF2B5EF4-FFF2-40B4-BE49-F238E27FC236}">
                <a16:creationId xmlns:a16="http://schemas.microsoft.com/office/drawing/2014/main" id="{91956C0D-0C43-4949-B64B-B21092157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1550" y="4724400"/>
            <a:ext cx="40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BR">
                <a:latin typeface="Times New Roman" charset="0"/>
                <a:ea typeface="ＭＳ Ｐゴシック" charset="0"/>
              </a:rPr>
              <a:t>P</a:t>
            </a:r>
            <a:r>
              <a:rPr lang="pt-BR" i="0" baseline="-25000">
                <a:latin typeface="Times New Roman" charset="0"/>
                <a:ea typeface="ＭＳ Ｐゴシック" charset="0"/>
              </a:rPr>
              <a:t>3</a:t>
            </a:r>
          </a:p>
        </p:txBody>
      </p:sp>
      <p:sp>
        <p:nvSpPr>
          <p:cNvPr id="455695" name="Text Box 15">
            <a:extLst>
              <a:ext uri="{FF2B5EF4-FFF2-40B4-BE49-F238E27FC236}">
                <a16:creationId xmlns:a16="http://schemas.microsoft.com/office/drawing/2014/main" id="{702EF50A-1D58-490E-8ACB-4BAF47EBA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843588"/>
            <a:ext cx="400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BR">
                <a:latin typeface="Times New Roman" charset="0"/>
                <a:ea typeface="ＭＳ Ｐゴシック" charset="0"/>
              </a:rPr>
              <a:t>P</a:t>
            </a:r>
            <a:r>
              <a:rPr lang="pt-BR" i="0" baseline="-250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455696" name="Oval 16">
            <a:extLst>
              <a:ext uri="{FF2B5EF4-FFF2-40B4-BE49-F238E27FC236}">
                <a16:creationId xmlns:a16="http://schemas.microsoft.com/office/drawing/2014/main" id="{397FCC9F-3EF5-41D1-99A9-CCBA49F43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1575" y="59817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5697" name="Text Box 17">
            <a:extLst>
              <a:ext uri="{FF2B5EF4-FFF2-40B4-BE49-F238E27FC236}">
                <a16:creationId xmlns:a16="http://schemas.microsoft.com/office/drawing/2014/main" id="{1482A994-3856-4983-8038-F286D6B18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829300"/>
            <a:ext cx="40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BR">
                <a:latin typeface="Times New Roman" charset="0"/>
                <a:ea typeface="ＭＳ Ｐゴシック" charset="0"/>
              </a:rPr>
              <a:t>P</a:t>
            </a:r>
            <a:r>
              <a:rPr lang="pt-BR" i="0" baseline="-25000">
                <a:latin typeface="Times New Roman" charset="0"/>
                <a:ea typeface="ＭＳ Ｐゴシック" charset="0"/>
              </a:rPr>
              <a:t>2</a:t>
            </a:r>
          </a:p>
        </p:txBody>
      </p:sp>
      <p:sp>
        <p:nvSpPr>
          <p:cNvPr id="455698" name="Line 18">
            <a:extLst>
              <a:ext uri="{FF2B5EF4-FFF2-40B4-BE49-F238E27FC236}">
                <a16:creationId xmlns:a16="http://schemas.microsoft.com/office/drawing/2014/main" id="{88DE366E-14C8-4323-B3F2-79AC38C3DD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4953000"/>
            <a:ext cx="190500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5699" name="Oval 19">
            <a:extLst>
              <a:ext uri="{FF2B5EF4-FFF2-40B4-BE49-F238E27FC236}">
                <a16:creationId xmlns:a16="http://schemas.microsoft.com/office/drawing/2014/main" id="{02593EDF-4C94-4379-914D-26AF7F0F8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3200" y="52197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5700" name="Text Box 20">
            <a:extLst>
              <a:ext uri="{FF2B5EF4-FFF2-40B4-BE49-F238E27FC236}">
                <a16:creationId xmlns:a16="http://schemas.microsoft.com/office/drawing/2014/main" id="{601A4271-64C9-4ED3-AE1C-B365FE2BE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800600"/>
            <a:ext cx="40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BR">
                <a:latin typeface="Times New Roman" charset="0"/>
                <a:ea typeface="ＭＳ Ｐゴシック" charset="0"/>
              </a:rPr>
              <a:t>P</a:t>
            </a:r>
            <a:r>
              <a:rPr lang="pt-BR" i="0" baseline="-25000">
                <a:latin typeface="Times New Roman" charset="0"/>
                <a:ea typeface="ＭＳ Ｐゴシック" charset="0"/>
              </a:rPr>
              <a:t>3</a:t>
            </a:r>
          </a:p>
        </p:txBody>
      </p:sp>
      <p:sp>
        <p:nvSpPr>
          <p:cNvPr id="455701" name="Oval 21">
            <a:extLst>
              <a:ext uri="{FF2B5EF4-FFF2-40B4-BE49-F238E27FC236}">
                <a16:creationId xmlns:a16="http://schemas.microsoft.com/office/drawing/2014/main" id="{85A69EAB-D84E-4530-B7BF-45386D984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3600" y="56769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5702" name="Text Box 22">
            <a:extLst>
              <a:ext uri="{FF2B5EF4-FFF2-40B4-BE49-F238E27FC236}">
                <a16:creationId xmlns:a16="http://schemas.microsoft.com/office/drawing/2014/main" id="{9E0A3304-21B2-42BA-ACBD-86A683521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5257800"/>
            <a:ext cx="40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BR">
                <a:latin typeface="Times New Roman" charset="0"/>
                <a:ea typeface="ＭＳ Ｐゴシック" charset="0"/>
              </a:rPr>
              <a:t>P</a:t>
            </a:r>
            <a:r>
              <a:rPr lang="pt-BR" i="0" baseline="-25000">
                <a:latin typeface="Times New Roman" charset="0"/>
                <a:ea typeface="ＭＳ Ｐゴシック" charset="0"/>
              </a:rPr>
              <a:t>2</a:t>
            </a:r>
          </a:p>
        </p:txBody>
      </p:sp>
      <p:sp>
        <p:nvSpPr>
          <p:cNvPr id="455703" name="Oval 23">
            <a:extLst>
              <a:ext uri="{FF2B5EF4-FFF2-40B4-BE49-F238E27FC236}">
                <a16:creationId xmlns:a16="http://schemas.microsoft.com/office/drawing/2014/main" id="{90DC85E7-C598-4AC0-89D7-5C0D64B96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000" y="612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5704" name="Text Box 24">
            <a:extLst>
              <a:ext uri="{FF2B5EF4-FFF2-40B4-BE49-F238E27FC236}">
                <a16:creationId xmlns:a16="http://schemas.microsoft.com/office/drawing/2014/main" id="{9338879A-7E24-47B7-A0C6-7285C0024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702300"/>
            <a:ext cx="40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BR">
                <a:latin typeface="Times New Roman" charset="0"/>
                <a:ea typeface="ＭＳ Ｐゴシック" charset="0"/>
              </a:rPr>
              <a:t>P</a:t>
            </a:r>
            <a:r>
              <a:rPr lang="pt-BR" i="0" baseline="-250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455705" name="Text Box 25">
            <a:extLst>
              <a:ext uri="{FF2B5EF4-FFF2-40B4-BE49-F238E27FC236}">
                <a16:creationId xmlns:a16="http://schemas.microsoft.com/office/drawing/2014/main" id="{451D369E-877E-4065-9575-F4207DECA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9450" y="4419600"/>
            <a:ext cx="2201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i="0">
                <a:latin typeface="Arial" charset="0"/>
                <a:ea typeface="ＭＳ Ｐゴシック" charset="0"/>
              </a:rPr>
              <a:t>Or (</a:t>
            </a:r>
            <a:r>
              <a:rPr lang="pt-BR">
                <a:latin typeface="Arial" charset="0"/>
                <a:ea typeface="ＭＳ Ｐゴシック" charset="0"/>
              </a:rPr>
              <a:t>P</a:t>
            </a:r>
            <a:r>
              <a:rPr lang="pt-BR" i="0" baseline="-25000">
                <a:latin typeface="Arial" charset="0"/>
                <a:ea typeface="ＭＳ Ｐゴシック" charset="0"/>
              </a:rPr>
              <a:t>1</a:t>
            </a:r>
            <a:r>
              <a:rPr lang="pt-BR" i="0">
                <a:latin typeface="Arial" charset="0"/>
                <a:ea typeface="ＭＳ Ｐゴシック" charset="0"/>
              </a:rPr>
              <a:t>, </a:t>
            </a:r>
            <a:r>
              <a:rPr lang="pt-BR">
                <a:latin typeface="Arial" charset="0"/>
                <a:ea typeface="ＭＳ Ｐゴシック" charset="0"/>
              </a:rPr>
              <a:t>P</a:t>
            </a:r>
            <a:r>
              <a:rPr lang="pt-BR" i="0" baseline="-25000">
                <a:latin typeface="Arial" charset="0"/>
                <a:ea typeface="ＭＳ Ｐゴシック" charset="0"/>
              </a:rPr>
              <a:t>2</a:t>
            </a:r>
            <a:r>
              <a:rPr lang="pt-BR" i="0">
                <a:latin typeface="Arial" charset="0"/>
                <a:ea typeface="ＭＳ Ｐゴシック" charset="0"/>
              </a:rPr>
              <a:t>, </a:t>
            </a:r>
            <a:r>
              <a:rPr lang="pt-BR">
                <a:latin typeface="Arial" charset="0"/>
                <a:ea typeface="ＭＳ Ｐゴシック" charset="0"/>
              </a:rPr>
              <a:t>P</a:t>
            </a:r>
            <a:r>
              <a:rPr lang="pt-BR" i="0" baseline="-25000">
                <a:latin typeface="Arial" charset="0"/>
                <a:ea typeface="ＭＳ Ｐゴシック" charset="0"/>
              </a:rPr>
              <a:t>3</a:t>
            </a:r>
            <a:r>
              <a:rPr lang="pt-BR" i="0">
                <a:latin typeface="Arial" charset="0"/>
                <a:ea typeface="ＭＳ Ｐゴシック" charset="0"/>
              </a:rPr>
              <a:t>) = +1 </a:t>
            </a:r>
          </a:p>
        </p:txBody>
      </p:sp>
      <p:sp>
        <p:nvSpPr>
          <p:cNvPr id="455706" name="Text Box 26">
            <a:extLst>
              <a:ext uri="{FF2B5EF4-FFF2-40B4-BE49-F238E27FC236}">
                <a16:creationId xmlns:a16="http://schemas.microsoft.com/office/drawing/2014/main" id="{49658E63-0559-4B2C-A8A8-40BBC698B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495800"/>
            <a:ext cx="2144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i="0">
                <a:latin typeface="Arial" charset="0"/>
                <a:ea typeface="ＭＳ Ｐゴシック" charset="0"/>
              </a:rPr>
              <a:t>Or (</a:t>
            </a:r>
            <a:r>
              <a:rPr lang="pt-BR">
                <a:latin typeface="Arial" charset="0"/>
                <a:ea typeface="ＭＳ Ｐゴシック" charset="0"/>
              </a:rPr>
              <a:t>P</a:t>
            </a:r>
            <a:r>
              <a:rPr lang="pt-BR" i="0" baseline="-25000">
                <a:latin typeface="Arial" charset="0"/>
                <a:ea typeface="ＭＳ Ｐゴシック" charset="0"/>
              </a:rPr>
              <a:t>1</a:t>
            </a:r>
            <a:r>
              <a:rPr lang="pt-BR" i="0">
                <a:latin typeface="Arial" charset="0"/>
                <a:ea typeface="ＭＳ Ｐゴシック" charset="0"/>
              </a:rPr>
              <a:t>, </a:t>
            </a:r>
            <a:r>
              <a:rPr lang="pt-BR">
                <a:latin typeface="Arial" charset="0"/>
                <a:ea typeface="ＭＳ Ｐゴシック" charset="0"/>
              </a:rPr>
              <a:t>P</a:t>
            </a:r>
            <a:r>
              <a:rPr lang="pt-BR" i="0" baseline="-25000">
                <a:latin typeface="Arial" charset="0"/>
                <a:ea typeface="ＭＳ Ｐゴシック" charset="0"/>
              </a:rPr>
              <a:t>2</a:t>
            </a:r>
            <a:r>
              <a:rPr lang="pt-BR" i="0">
                <a:latin typeface="Arial" charset="0"/>
                <a:ea typeface="ＭＳ Ｐゴシック" charset="0"/>
              </a:rPr>
              <a:t>, </a:t>
            </a:r>
            <a:r>
              <a:rPr lang="pt-BR">
                <a:latin typeface="Arial" charset="0"/>
                <a:ea typeface="ＭＳ Ｐゴシック" charset="0"/>
              </a:rPr>
              <a:t>P</a:t>
            </a:r>
            <a:r>
              <a:rPr lang="pt-BR" i="0" baseline="-25000">
                <a:latin typeface="Arial" charset="0"/>
                <a:ea typeface="ＭＳ Ｐゴシック" charset="0"/>
              </a:rPr>
              <a:t>3</a:t>
            </a:r>
            <a:r>
              <a:rPr lang="pt-BR" i="0">
                <a:latin typeface="Arial" charset="0"/>
                <a:ea typeface="ＭＳ Ｐゴシック" charset="0"/>
              </a:rPr>
              <a:t>) = -1 </a:t>
            </a:r>
          </a:p>
        </p:txBody>
      </p:sp>
      <p:sp>
        <p:nvSpPr>
          <p:cNvPr id="455707" name="Text Box 27">
            <a:extLst>
              <a:ext uri="{FF2B5EF4-FFF2-40B4-BE49-F238E27FC236}">
                <a16:creationId xmlns:a16="http://schemas.microsoft.com/office/drawing/2014/main" id="{E6C0212F-6845-45F2-A89C-5BC6D53C7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50" y="4343400"/>
            <a:ext cx="2068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i="0">
                <a:latin typeface="Arial" charset="0"/>
                <a:ea typeface="ＭＳ Ｐゴシック" charset="0"/>
              </a:rPr>
              <a:t>Or (</a:t>
            </a:r>
            <a:r>
              <a:rPr lang="pt-BR">
                <a:latin typeface="Arial" charset="0"/>
                <a:ea typeface="ＭＳ Ｐゴシック" charset="0"/>
              </a:rPr>
              <a:t>P</a:t>
            </a:r>
            <a:r>
              <a:rPr lang="pt-BR" i="0" baseline="-25000">
                <a:latin typeface="Arial" charset="0"/>
                <a:ea typeface="ＭＳ Ｐゴシック" charset="0"/>
              </a:rPr>
              <a:t>1</a:t>
            </a:r>
            <a:r>
              <a:rPr lang="pt-BR" i="0">
                <a:latin typeface="Arial" charset="0"/>
                <a:ea typeface="ＭＳ Ｐゴシック" charset="0"/>
              </a:rPr>
              <a:t>, </a:t>
            </a:r>
            <a:r>
              <a:rPr lang="pt-BR">
                <a:latin typeface="Arial" charset="0"/>
                <a:ea typeface="ＭＳ Ｐゴシック" charset="0"/>
              </a:rPr>
              <a:t>P</a:t>
            </a:r>
            <a:r>
              <a:rPr lang="pt-BR" i="0" baseline="-25000">
                <a:latin typeface="Arial" charset="0"/>
                <a:ea typeface="ＭＳ Ｐゴシック" charset="0"/>
              </a:rPr>
              <a:t>2</a:t>
            </a:r>
            <a:r>
              <a:rPr lang="pt-BR" i="0">
                <a:latin typeface="Arial" charset="0"/>
                <a:ea typeface="ＭＳ Ｐゴシック" charset="0"/>
              </a:rPr>
              <a:t>, </a:t>
            </a:r>
            <a:r>
              <a:rPr lang="pt-BR">
                <a:latin typeface="Arial" charset="0"/>
                <a:ea typeface="ＭＳ Ｐゴシック" charset="0"/>
              </a:rPr>
              <a:t>P</a:t>
            </a:r>
            <a:r>
              <a:rPr lang="pt-BR" i="0" baseline="-25000">
                <a:latin typeface="Arial" charset="0"/>
                <a:ea typeface="ＭＳ Ｐゴシック" charset="0"/>
              </a:rPr>
              <a:t>3</a:t>
            </a:r>
            <a:r>
              <a:rPr lang="pt-BR" i="0">
                <a:latin typeface="Arial" charset="0"/>
                <a:ea typeface="ＭＳ Ｐゴシック" charset="0"/>
              </a:rPr>
              <a:t>) = 0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7ABCBDB1-0823-4825-8B3C-269A264B1C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Orientação</a:t>
            </a:r>
          </a:p>
        </p:txBody>
      </p:sp>
      <p:sp>
        <p:nvSpPr>
          <p:cNvPr id="457731" name="Rectangle 3">
            <a:extLst>
              <a:ext uri="{FF2B5EF4-FFF2-40B4-BE49-F238E27FC236}">
                <a16:creationId xmlns:a16="http://schemas.microsoft.com/office/drawing/2014/main" id="{1E43BF04-72B0-4ED2-B3F3-FEBC299C30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en-US" dirty="0"/>
              <a:t>Orientação de 4 pontos em 3D</a:t>
            </a:r>
          </a:p>
          <a:p>
            <a:pPr lvl="1" eaLnBrk="1" hangingPunct="1"/>
            <a:r>
              <a:rPr lang="pt-BR" altLang="en-US" dirty="0"/>
              <a:t>O percurso </a:t>
            </a:r>
            <a:r>
              <a:rPr lang="pt-BR" altLang="en-US" i="1" dirty="0"/>
              <a:t>P</a:t>
            </a:r>
            <a:r>
              <a:rPr lang="pt-BR" altLang="en-US" i="1" baseline="-25000" dirty="0"/>
              <a:t>1</a:t>
            </a:r>
            <a:r>
              <a:rPr lang="pt-BR" altLang="en-US" dirty="0"/>
              <a:t>, </a:t>
            </a:r>
            <a:r>
              <a:rPr lang="pt-BR" altLang="en-US" i="1" dirty="0"/>
              <a:t>P</a:t>
            </a:r>
            <a:r>
              <a:rPr lang="pt-BR" altLang="en-US" i="1" baseline="-25000" dirty="0"/>
              <a:t>2</a:t>
            </a:r>
            <a:r>
              <a:rPr lang="pt-BR" altLang="en-US" dirty="0"/>
              <a:t>, </a:t>
            </a:r>
            <a:r>
              <a:rPr lang="pt-BR" altLang="en-US" i="1" dirty="0"/>
              <a:t>P</a:t>
            </a:r>
            <a:r>
              <a:rPr lang="pt-BR" altLang="en-US" i="1" baseline="-25000" dirty="0"/>
              <a:t>3</a:t>
            </a:r>
            <a:r>
              <a:rPr lang="pt-BR" altLang="en-US" dirty="0"/>
              <a:t>, </a:t>
            </a:r>
            <a:r>
              <a:rPr lang="pt-BR" altLang="en-US" i="1" dirty="0"/>
              <a:t>P</a:t>
            </a:r>
            <a:r>
              <a:rPr lang="pt-BR" altLang="en-US" i="1" baseline="-25000" dirty="0"/>
              <a:t>4 </a:t>
            </a:r>
            <a:r>
              <a:rPr lang="pt-BR" altLang="en-US" dirty="0"/>
              <a:t>define um parafuso segundo a regra da mão direita, mão esquerda ou são coplanares</a:t>
            </a:r>
            <a:endParaRPr lang="pt-BR" altLang="en-US" i="1" baseline="-25000" dirty="0"/>
          </a:p>
        </p:txBody>
      </p:sp>
      <p:sp>
        <p:nvSpPr>
          <p:cNvPr id="457732" name="Oval 4">
            <a:extLst>
              <a:ext uri="{FF2B5EF4-FFF2-40B4-BE49-F238E27FC236}">
                <a16:creationId xmlns:a16="http://schemas.microsoft.com/office/drawing/2014/main" id="{E86186E6-FD2A-4EA4-A2CA-9A83EBDC2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56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7733" name="Oval 5">
            <a:extLst>
              <a:ext uri="{FF2B5EF4-FFF2-40B4-BE49-F238E27FC236}">
                <a16:creationId xmlns:a16="http://schemas.microsoft.com/office/drawing/2014/main" id="{EBC9AAF7-956D-4782-B696-AD285E3D4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01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7734" name="Text Box 6">
            <a:extLst>
              <a:ext uri="{FF2B5EF4-FFF2-40B4-BE49-F238E27FC236}">
                <a16:creationId xmlns:a16="http://schemas.microsoft.com/office/drawing/2014/main" id="{4A127268-68E8-4D49-AE8D-5C002F7517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257800"/>
            <a:ext cx="40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BR">
                <a:latin typeface="Times New Roman" charset="0"/>
                <a:ea typeface="ＭＳ Ｐゴシック" charset="0"/>
              </a:rPr>
              <a:t>P</a:t>
            </a:r>
            <a:r>
              <a:rPr lang="pt-BR" i="0" baseline="-250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457735" name="Text Box 7">
            <a:extLst>
              <a:ext uri="{FF2B5EF4-FFF2-40B4-BE49-F238E27FC236}">
                <a16:creationId xmlns:a16="http://schemas.microsoft.com/office/drawing/2014/main" id="{86669EEE-7F84-41E5-A762-B8A9DF8BC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881688"/>
            <a:ext cx="400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BR">
                <a:latin typeface="Times New Roman" charset="0"/>
                <a:ea typeface="ＭＳ Ｐゴシック" charset="0"/>
              </a:rPr>
              <a:t>P</a:t>
            </a:r>
            <a:r>
              <a:rPr lang="pt-BR" i="0" baseline="-25000">
                <a:latin typeface="Times New Roman" charset="0"/>
                <a:ea typeface="ＭＳ Ｐゴシック" charset="0"/>
              </a:rPr>
              <a:t>4</a:t>
            </a:r>
          </a:p>
        </p:txBody>
      </p:sp>
      <p:sp>
        <p:nvSpPr>
          <p:cNvPr id="457736" name="Oval 8">
            <a:extLst>
              <a:ext uri="{FF2B5EF4-FFF2-40B4-BE49-F238E27FC236}">
                <a16:creationId xmlns:a16="http://schemas.microsoft.com/office/drawing/2014/main" id="{A005D8A7-4C13-4804-B672-9000DB2FA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601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7737" name="Text Box 9">
            <a:extLst>
              <a:ext uri="{FF2B5EF4-FFF2-40B4-BE49-F238E27FC236}">
                <a16:creationId xmlns:a16="http://schemas.microsoft.com/office/drawing/2014/main" id="{A6A92A47-312A-4693-A75E-FB8E5D878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867400"/>
            <a:ext cx="40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BR">
                <a:latin typeface="Times New Roman" charset="0"/>
                <a:ea typeface="ＭＳ Ｐゴシック" charset="0"/>
              </a:rPr>
              <a:t>P</a:t>
            </a:r>
            <a:r>
              <a:rPr lang="pt-BR" i="0" baseline="-25000">
                <a:latin typeface="Times New Roman" charset="0"/>
                <a:ea typeface="ＭＳ Ｐゴシック" charset="0"/>
              </a:rPr>
              <a:t>2</a:t>
            </a:r>
          </a:p>
        </p:txBody>
      </p:sp>
      <p:sp>
        <p:nvSpPr>
          <p:cNvPr id="457738" name="Text Box 10">
            <a:extLst>
              <a:ext uri="{FF2B5EF4-FFF2-40B4-BE49-F238E27FC236}">
                <a16:creationId xmlns:a16="http://schemas.microsoft.com/office/drawing/2014/main" id="{C326A5E4-7AC0-48F4-89DD-5F92812DC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256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i="0">
                <a:latin typeface="Arial" charset="0"/>
                <a:ea typeface="ＭＳ Ｐゴシック" charset="0"/>
              </a:rPr>
              <a:t>Or (</a:t>
            </a:r>
            <a:r>
              <a:rPr lang="pt-BR">
                <a:latin typeface="Arial" charset="0"/>
                <a:ea typeface="ＭＳ Ｐゴシック" charset="0"/>
              </a:rPr>
              <a:t>P</a:t>
            </a:r>
            <a:r>
              <a:rPr lang="pt-BR" i="0" baseline="-25000">
                <a:latin typeface="Arial" charset="0"/>
                <a:ea typeface="ＭＳ Ｐゴシック" charset="0"/>
              </a:rPr>
              <a:t>1</a:t>
            </a:r>
            <a:r>
              <a:rPr lang="pt-BR" i="0">
                <a:latin typeface="Arial" charset="0"/>
                <a:ea typeface="ＭＳ Ｐゴシック" charset="0"/>
              </a:rPr>
              <a:t>, </a:t>
            </a:r>
            <a:r>
              <a:rPr lang="pt-BR">
                <a:latin typeface="Arial" charset="0"/>
                <a:ea typeface="ＭＳ Ｐゴシック" charset="0"/>
              </a:rPr>
              <a:t>P</a:t>
            </a:r>
            <a:r>
              <a:rPr lang="pt-BR" i="0" baseline="-25000">
                <a:latin typeface="Arial" charset="0"/>
                <a:ea typeface="ＭＳ Ｐゴシック" charset="0"/>
              </a:rPr>
              <a:t>2</a:t>
            </a:r>
            <a:r>
              <a:rPr lang="pt-BR" i="0">
                <a:latin typeface="Arial" charset="0"/>
                <a:ea typeface="ＭＳ Ｐゴシック" charset="0"/>
              </a:rPr>
              <a:t>, </a:t>
            </a:r>
            <a:r>
              <a:rPr lang="pt-BR">
                <a:latin typeface="Arial" charset="0"/>
                <a:ea typeface="ＭＳ Ｐゴシック" charset="0"/>
              </a:rPr>
              <a:t>P</a:t>
            </a:r>
            <a:r>
              <a:rPr lang="pt-BR" i="0" baseline="-25000">
                <a:latin typeface="Arial" charset="0"/>
                <a:ea typeface="ＭＳ Ｐゴシック" charset="0"/>
              </a:rPr>
              <a:t>3</a:t>
            </a:r>
            <a:r>
              <a:rPr lang="pt-BR" i="0">
                <a:latin typeface="Arial" charset="0"/>
                <a:ea typeface="ＭＳ Ｐゴシック" charset="0"/>
              </a:rPr>
              <a:t>, </a:t>
            </a:r>
            <a:r>
              <a:rPr lang="pt-BR">
                <a:latin typeface="Arial" charset="0"/>
                <a:ea typeface="ＭＳ Ｐゴシック" charset="0"/>
              </a:rPr>
              <a:t>P</a:t>
            </a:r>
            <a:r>
              <a:rPr lang="pt-BR" i="0" baseline="-25000">
                <a:latin typeface="Arial" charset="0"/>
                <a:ea typeface="ＭＳ Ｐゴシック" charset="0"/>
              </a:rPr>
              <a:t>4</a:t>
            </a:r>
            <a:r>
              <a:rPr lang="pt-BR" i="0">
                <a:latin typeface="Arial" charset="0"/>
                <a:ea typeface="ＭＳ Ｐゴシック" charset="0"/>
              </a:rPr>
              <a:t>) = +1 </a:t>
            </a:r>
          </a:p>
        </p:txBody>
      </p:sp>
      <p:sp>
        <p:nvSpPr>
          <p:cNvPr id="457739" name="Oval 11">
            <a:extLst>
              <a:ext uri="{FF2B5EF4-FFF2-40B4-BE49-F238E27FC236}">
                <a16:creationId xmlns:a16="http://schemas.microsoft.com/office/drawing/2014/main" id="{865B0B52-47EB-4054-8DA9-8773956E1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87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7740" name="Text Box 12">
            <a:extLst>
              <a:ext uri="{FF2B5EF4-FFF2-40B4-BE49-F238E27FC236}">
                <a16:creationId xmlns:a16="http://schemas.microsoft.com/office/drawing/2014/main" id="{45405B59-09D8-49F6-B3AE-B58A841D6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495800"/>
            <a:ext cx="40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BR">
                <a:latin typeface="Times New Roman" charset="0"/>
                <a:ea typeface="ＭＳ Ｐゴシック" charset="0"/>
              </a:rPr>
              <a:t>P</a:t>
            </a:r>
            <a:r>
              <a:rPr lang="pt-BR" i="0" baseline="-25000">
                <a:latin typeface="Times New Roman" charset="0"/>
                <a:ea typeface="ＭＳ Ｐゴシック" charset="0"/>
              </a:rPr>
              <a:t>3</a:t>
            </a:r>
          </a:p>
        </p:txBody>
      </p:sp>
      <p:sp>
        <p:nvSpPr>
          <p:cNvPr id="457741" name="Line 13">
            <a:extLst>
              <a:ext uri="{FF2B5EF4-FFF2-40B4-BE49-F238E27FC236}">
                <a16:creationId xmlns:a16="http://schemas.microsoft.com/office/drawing/2014/main" id="{5BA038B5-83D2-447C-A630-A6323F9050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600" y="56388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7742" name="Line 14">
            <a:extLst>
              <a:ext uri="{FF2B5EF4-FFF2-40B4-BE49-F238E27FC236}">
                <a16:creationId xmlns:a16="http://schemas.microsoft.com/office/drawing/2014/main" id="{A5DFBDC7-43BE-433A-93C3-07C375DDF3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55626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7743" name="Line 15">
            <a:extLst>
              <a:ext uri="{FF2B5EF4-FFF2-40B4-BE49-F238E27FC236}">
                <a16:creationId xmlns:a16="http://schemas.microsoft.com/office/drawing/2014/main" id="{81435CC2-6F93-4C9A-AF40-274D547BF5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62100" y="4953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57744" name="Freeform 16">
            <a:extLst>
              <a:ext uri="{FF2B5EF4-FFF2-40B4-BE49-F238E27FC236}">
                <a16:creationId xmlns:a16="http://schemas.microsoft.com/office/drawing/2014/main" id="{AB3B6A6E-01F3-460C-A344-4F52D8282D36}"/>
              </a:ext>
            </a:extLst>
          </p:cNvPr>
          <p:cNvSpPr>
            <a:spLocks/>
          </p:cNvSpPr>
          <p:nvPr/>
        </p:nvSpPr>
        <p:spPr bwMode="auto">
          <a:xfrm>
            <a:off x="700088" y="4851400"/>
            <a:ext cx="1636712" cy="1549400"/>
          </a:xfrm>
          <a:custGeom>
            <a:avLst/>
            <a:gdLst>
              <a:gd name="T0" fmla="*/ 1281112 w 1031"/>
              <a:gd name="T1" fmla="*/ 1473200 h 976"/>
              <a:gd name="T2" fmla="*/ 1509712 w 1031"/>
              <a:gd name="T3" fmla="*/ 1016000 h 976"/>
              <a:gd name="T4" fmla="*/ 1509712 w 1031"/>
              <a:gd name="T5" fmla="*/ 330200 h 976"/>
              <a:gd name="T6" fmla="*/ 747712 w 1031"/>
              <a:gd name="T7" fmla="*/ 25400 h 976"/>
              <a:gd name="T8" fmla="*/ 61912 w 1031"/>
              <a:gd name="T9" fmla="*/ 482600 h 976"/>
              <a:gd name="T10" fmla="*/ 377825 w 1031"/>
              <a:gd name="T11" fmla="*/ 1549400 h 9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31" h="976">
                <a:moveTo>
                  <a:pt x="807" y="928"/>
                </a:moveTo>
                <a:cubicBezTo>
                  <a:pt x="867" y="844"/>
                  <a:pt x="927" y="760"/>
                  <a:pt x="951" y="640"/>
                </a:cubicBezTo>
                <a:cubicBezTo>
                  <a:pt x="975" y="520"/>
                  <a:pt x="1031" y="312"/>
                  <a:pt x="951" y="208"/>
                </a:cubicBezTo>
                <a:cubicBezTo>
                  <a:pt x="871" y="104"/>
                  <a:pt x="623" y="0"/>
                  <a:pt x="471" y="16"/>
                </a:cubicBezTo>
                <a:cubicBezTo>
                  <a:pt x="319" y="32"/>
                  <a:pt x="78" y="144"/>
                  <a:pt x="39" y="304"/>
                </a:cubicBezTo>
                <a:cubicBezTo>
                  <a:pt x="0" y="464"/>
                  <a:pt x="197" y="836"/>
                  <a:pt x="238" y="97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745" name="Rectangle 17">
            <a:extLst>
              <a:ext uri="{FF2B5EF4-FFF2-40B4-BE49-F238E27FC236}">
                <a16:creationId xmlns:a16="http://schemas.microsoft.com/office/drawing/2014/main" id="{939A6D6C-1CF8-496A-8270-E81ADD277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962400"/>
            <a:ext cx="36576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20000"/>
              </a:spcBef>
              <a:buFontTx/>
              <a:buChar char="•"/>
            </a:pPr>
            <a:r>
              <a:rPr lang="pt-BR" altLang="en-US" sz="3000">
                <a:latin typeface="Book Antiqua" panose="02040602050305030304" pitchFamily="18" charset="0"/>
              </a:rPr>
              <a:t>O conceito pode ser estendido a qualquer número de dimensões ...</a:t>
            </a:r>
            <a:endParaRPr lang="pt-BR" altLang="en-US" sz="3000" baseline="-25000"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>
            <a:extLst>
              <a:ext uri="{FF2B5EF4-FFF2-40B4-BE49-F238E27FC236}">
                <a16:creationId xmlns:a16="http://schemas.microsoft.com/office/drawing/2014/main" id="{73621813-F047-458F-B0CE-99DB58A985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Computando orientação</a:t>
            </a:r>
          </a:p>
        </p:txBody>
      </p:sp>
      <p:sp>
        <p:nvSpPr>
          <p:cNvPr id="459779" name="Rectangle 3">
            <a:extLst>
              <a:ext uri="{FF2B5EF4-FFF2-40B4-BE49-F238E27FC236}">
                <a16:creationId xmlns:a16="http://schemas.microsoft.com/office/drawing/2014/main" id="{DDF16F89-138C-4931-8278-8535C340ABC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1676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en-US" sz="2600"/>
              <a:t>A orientação de n+1 pontos no R</a:t>
            </a:r>
            <a:r>
              <a:rPr lang="pt-BR" altLang="en-US" sz="2600" baseline="30000"/>
              <a:t>n</a:t>
            </a:r>
            <a:r>
              <a:rPr lang="pt-BR" altLang="en-US" sz="2600"/>
              <a:t> é dado pelo sinal do determinante da matriz cujas colunas são as coordenadas homogêneas dos pontos </a:t>
            </a:r>
            <a:r>
              <a:rPr lang="pt-BR" altLang="en-US" sz="2600" i="1"/>
              <a:t>com o 1 vindo primeiro</a:t>
            </a:r>
            <a:endParaRPr lang="pt-BR" altLang="en-US" sz="2600"/>
          </a:p>
        </p:txBody>
      </p:sp>
      <p:graphicFrame>
        <p:nvGraphicFramePr>
          <p:cNvPr id="83971" name="Object 4">
            <a:extLst>
              <a:ext uri="{FF2B5EF4-FFF2-40B4-BE49-F238E27FC236}">
                <a16:creationId xmlns:a16="http://schemas.microsoft.com/office/drawing/2014/main" id="{F9836372-F28A-49B3-81A9-C84849927D10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457200" y="4038600"/>
          <a:ext cx="3543300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17" name="Equation" r:id="rId4" imgW="2171700" imgH="736600" progId="Equation.3">
                  <p:embed/>
                </p:oleObj>
              </mc:Choice>
              <mc:Fallback>
                <p:oleObj name="Equation" r:id="rId4" imgW="2171700" imgH="736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038600"/>
                        <a:ext cx="3543300" cy="1201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2" name="Object 5">
            <a:extLst>
              <a:ext uri="{FF2B5EF4-FFF2-40B4-BE49-F238E27FC236}">
                <a16:creationId xmlns:a16="http://schemas.microsoft.com/office/drawing/2014/main" id="{D28328E8-A59F-46E9-B208-36C8E407A910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4572000" y="3897313"/>
          <a:ext cx="4114800" cy="150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18" name="Equation" r:id="rId6" imgW="2641600" imgH="965200" progId="Equation.3">
                  <p:embed/>
                </p:oleObj>
              </mc:Choice>
              <mc:Fallback>
                <p:oleObj name="Equation" r:id="rId6" imgW="2641600" imgH="965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897313"/>
                        <a:ext cx="4114800" cy="1503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>
            <a:extLst>
              <a:ext uri="{FF2B5EF4-FFF2-40B4-BE49-F238E27FC236}">
                <a16:creationId xmlns:a16="http://schemas.microsoft.com/office/drawing/2014/main" id="{AA3BEA66-C7A8-467F-A793-8A61936429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Transformações</a:t>
            </a:r>
          </a:p>
        </p:txBody>
      </p:sp>
      <p:sp>
        <p:nvSpPr>
          <p:cNvPr id="399363" name="Rectangle 3">
            <a:extLst>
              <a:ext uri="{FF2B5EF4-FFF2-40B4-BE49-F238E27FC236}">
                <a16:creationId xmlns:a16="http://schemas.microsoft.com/office/drawing/2014/main" id="{1B8F7329-48EC-445A-B6C0-A7BA3E5D0A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en-US" sz="2600"/>
              <a:t>Transformação é uma função que mapeia pontos de um espaço Euclidiano em outros (ou possivelmente os mesmos) pontos do mesmo espaço. </a:t>
            </a:r>
          </a:p>
          <a:p>
            <a:pPr eaLnBrk="1" hangingPunct="1">
              <a:lnSpc>
                <a:spcPct val="80000"/>
              </a:lnSpc>
            </a:pPr>
            <a:r>
              <a:rPr lang="pt-BR" altLang="en-US" sz="2600"/>
              <a:t>Se uma transformação é </a:t>
            </a:r>
            <a:r>
              <a:rPr lang="pt-BR" altLang="en-US" sz="2600" u="sng"/>
              <a:t>linear</a:t>
            </a:r>
            <a:r>
              <a:rPr lang="pt-BR" altLang="en-US" sz="2600"/>
              <a:t>, então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en-US" sz="2400"/>
              <a:t>Se um conjunto de pontos está contido em uma reta, depois de transformados eles também estarão contidos sobre uma reta.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en-US" sz="2400"/>
              <a:t>Se um ponto P guarda uma relação de distância com dois outros pontos Q e R, então essa relação de distância é mantida pela transformação. </a:t>
            </a:r>
          </a:p>
          <a:p>
            <a:pPr eaLnBrk="1" hangingPunct="1">
              <a:lnSpc>
                <a:spcPct val="80000"/>
              </a:lnSpc>
            </a:pPr>
            <a:r>
              <a:rPr lang="pt-BR" altLang="en-US" sz="2600"/>
              <a:t>Transformação mapeia origem na origem?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en-US" sz="2400"/>
              <a:t>Sim: Transformação </a:t>
            </a:r>
            <a:r>
              <a:rPr lang="pt-BR" altLang="en-US" sz="2400" i="1"/>
              <a:t>Linear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en-US" sz="2400"/>
              <a:t>Não: Transformação </a:t>
            </a:r>
            <a:r>
              <a:rPr lang="pt-BR" altLang="en-US" sz="2400" i="1"/>
              <a:t>Linear Afim</a:t>
            </a:r>
            <a:r>
              <a:rPr lang="pt-BR" altLang="en-US" sz="2400"/>
              <a:t>: Translações são permitidas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>
            <a:extLst>
              <a:ext uri="{FF2B5EF4-FFF2-40B4-BE49-F238E27FC236}">
                <a16:creationId xmlns:a16="http://schemas.microsoft.com/office/drawing/2014/main" id="{9677C24F-5F15-4126-941A-4DC596ACDB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Transformações Lineares em 2D</a:t>
            </a:r>
          </a:p>
        </p:txBody>
      </p:sp>
      <p:sp>
        <p:nvSpPr>
          <p:cNvPr id="401411" name="Rectangle 3">
            <a:extLst>
              <a:ext uri="{FF2B5EF4-FFF2-40B4-BE49-F238E27FC236}">
                <a16:creationId xmlns:a16="http://schemas.microsoft.com/office/drawing/2014/main" id="{AA1E4CAC-D465-4B04-BCB9-8787B9CC52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en-US"/>
              <a:t>Uma transformação linear</a:t>
            </a:r>
            <a:endParaRPr lang="pt-BR" altLang="en-US" i="1"/>
          </a:p>
          <a:p>
            <a:pPr eaLnBrk="1" hangingPunct="1"/>
            <a:endParaRPr lang="pt-BR" altLang="en-US" i="1"/>
          </a:p>
          <a:p>
            <a:pPr eaLnBrk="1" hangingPunct="1">
              <a:buFontTx/>
              <a:buNone/>
            </a:pPr>
            <a:endParaRPr lang="pt-BR" altLang="en-US" i="1"/>
          </a:p>
          <a:p>
            <a:pPr eaLnBrk="1" hangingPunct="1"/>
            <a:r>
              <a:rPr lang="pt-BR" altLang="en-US"/>
              <a:t>Uma transformação linear afim</a:t>
            </a:r>
          </a:p>
          <a:p>
            <a:pPr eaLnBrk="1" hangingPunct="1"/>
            <a:endParaRPr lang="pt-BR" altLang="en-US"/>
          </a:p>
          <a:p>
            <a:pPr eaLnBrk="1" hangingPunct="1"/>
            <a:endParaRPr lang="pt-BR" altLang="en-US"/>
          </a:p>
          <a:p>
            <a:pPr eaLnBrk="1" hangingPunct="1">
              <a:buFontTx/>
              <a:buNone/>
            </a:pPr>
            <a:endParaRPr lang="pt-BR" altLang="en-US"/>
          </a:p>
        </p:txBody>
      </p:sp>
      <p:sp>
        <p:nvSpPr>
          <p:cNvPr id="401412" name="Rectangle 4">
            <a:extLst>
              <a:ext uri="{FF2B5EF4-FFF2-40B4-BE49-F238E27FC236}">
                <a16:creationId xmlns:a16="http://schemas.microsoft.com/office/drawing/2014/main" id="{31FE1FD0-DE93-499B-A138-78DB20F4B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195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25604" name="Object 5">
            <a:extLst>
              <a:ext uri="{FF2B5EF4-FFF2-40B4-BE49-F238E27FC236}">
                <a16:creationId xmlns:a16="http://schemas.microsoft.com/office/drawing/2014/main" id="{CF06A4AC-E284-4C69-A91A-1C596F868F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2209800"/>
          <a:ext cx="1447800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1" name="Equation" r:id="rId4" imgW="800100" imgH="457200" progId="Equation.3">
                  <p:embed/>
                </p:oleObj>
              </mc:Choice>
              <mc:Fallback>
                <p:oleObj name="Equation" r:id="rId4" imgW="8001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209800"/>
                        <a:ext cx="1447800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1414" name="Rectangle 6">
            <a:extLst>
              <a:ext uri="{FF2B5EF4-FFF2-40B4-BE49-F238E27FC236}">
                <a16:creationId xmlns:a16="http://schemas.microsoft.com/office/drawing/2014/main" id="{E483C0B4-1DF6-473D-B994-7DE9486E6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2888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25606" name="Object 7">
            <a:extLst>
              <a:ext uri="{FF2B5EF4-FFF2-40B4-BE49-F238E27FC236}">
                <a16:creationId xmlns:a16="http://schemas.microsoft.com/office/drawing/2014/main" id="{9B7ABFD5-00DF-40A4-BB29-12CBD6D209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3962400"/>
          <a:ext cx="2057400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2" name="Equation" r:id="rId6" imgW="1041400" imgH="457200" progId="Equation.3">
                  <p:embed/>
                </p:oleObj>
              </mc:Choice>
              <mc:Fallback>
                <p:oleObj name="Equation" r:id="rId6" imgW="104140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962400"/>
                        <a:ext cx="2057400" cy="906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>
            <a:extLst>
              <a:ext uri="{FF2B5EF4-FFF2-40B4-BE49-F238E27FC236}">
                <a16:creationId xmlns:a16="http://schemas.microsoft.com/office/drawing/2014/main" id="{F4B79054-8E23-4809-8F83-CF66A8DC27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Forma Matricial</a:t>
            </a:r>
          </a:p>
        </p:txBody>
      </p:sp>
      <p:sp>
        <p:nvSpPr>
          <p:cNvPr id="403459" name="Rectangle 3">
            <a:extLst>
              <a:ext uri="{FF2B5EF4-FFF2-40B4-BE49-F238E27FC236}">
                <a16:creationId xmlns:a16="http://schemas.microsoft.com/office/drawing/2014/main" id="{6E2A2AF9-ED20-421D-853C-E641FA213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en-US" dirty="0"/>
              <a:t>Mais conveniente para uso em um computador. Sejam</a:t>
            </a:r>
          </a:p>
          <a:p>
            <a:pPr eaLnBrk="1" hangingPunct="1"/>
            <a:endParaRPr lang="pt-BR" altLang="en-US"/>
          </a:p>
          <a:p>
            <a:pPr eaLnBrk="1" hangingPunct="1"/>
            <a:endParaRPr lang="pt-BR" altLang="en-US"/>
          </a:p>
          <a:p>
            <a:pPr eaLnBrk="1" hangingPunct="1"/>
            <a:endParaRPr lang="pt-BR" altLang="en-US"/>
          </a:p>
          <a:p>
            <a:pPr eaLnBrk="1" hangingPunct="1"/>
            <a:r>
              <a:rPr lang="pt-BR" altLang="en-US" dirty="0"/>
              <a:t>Então uma transformação linear afim pode ser escrita </a:t>
            </a:r>
            <a:r>
              <a:rPr lang="pt-BR" altLang="en-US" i="1" dirty="0"/>
              <a:t>T </a:t>
            </a:r>
            <a:r>
              <a:rPr lang="pt-BR" altLang="en-US" dirty="0"/>
              <a:t>(</a:t>
            </a:r>
            <a:r>
              <a:rPr lang="pt-BR" altLang="en-US" i="1" dirty="0"/>
              <a:t>P </a:t>
            </a:r>
            <a:r>
              <a:rPr lang="pt-BR" altLang="en-US" dirty="0"/>
              <a:t>) =</a:t>
            </a:r>
            <a:r>
              <a:rPr lang="pt-BR" altLang="en-US" i="1" dirty="0"/>
              <a:t> P</a:t>
            </a:r>
            <a:r>
              <a:rPr lang="ja-JP" altLang="pt-BR" i="1">
                <a:latin typeface="Arial"/>
              </a:rPr>
              <a:t>’</a:t>
            </a:r>
            <a:r>
              <a:rPr lang="pt-BR" altLang="ja-JP" i="1" dirty="0"/>
              <a:t>  </a:t>
            </a:r>
            <a:r>
              <a:rPr lang="pt-BR" altLang="ja-JP" dirty="0"/>
              <a:t>onde</a:t>
            </a:r>
            <a:endParaRPr lang="pt-BR" altLang="ja-JP" i="1" dirty="0"/>
          </a:p>
          <a:p>
            <a:pPr eaLnBrk="1" hangingPunct="1">
              <a:buFontTx/>
              <a:buNone/>
            </a:pPr>
            <a:endParaRPr lang="pt-BR" altLang="en-US"/>
          </a:p>
        </p:txBody>
      </p:sp>
      <p:sp>
        <p:nvSpPr>
          <p:cNvPr id="403460" name="Rectangle 4">
            <a:extLst>
              <a:ext uri="{FF2B5EF4-FFF2-40B4-BE49-F238E27FC236}">
                <a16:creationId xmlns:a16="http://schemas.microsoft.com/office/drawing/2014/main" id="{F9B68909-04E6-493A-BD8B-9E7749D59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2476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27652" name="Object 5">
            <a:extLst>
              <a:ext uri="{FF2B5EF4-FFF2-40B4-BE49-F238E27FC236}">
                <a16:creationId xmlns:a16="http://schemas.microsoft.com/office/drawing/2014/main" id="{12A14246-CE60-49E3-ABEF-34A7991820F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2819400"/>
          <a:ext cx="55499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99" name="Equation" r:id="rId4" imgW="2819400" imgH="457200" progId="Equation.3">
                  <p:embed/>
                </p:oleObj>
              </mc:Choice>
              <mc:Fallback>
                <p:oleObj name="Equation" r:id="rId4" imgW="28194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819400"/>
                        <a:ext cx="5549900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3462" name="Rectangle 6">
            <a:extLst>
              <a:ext uri="{FF2B5EF4-FFF2-40B4-BE49-F238E27FC236}">
                <a16:creationId xmlns:a16="http://schemas.microsoft.com/office/drawing/2014/main" id="{2E97E375-2D77-4503-9F30-F64F86A91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9088" y="3348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27654" name="Object 7">
            <a:extLst>
              <a:ext uri="{FF2B5EF4-FFF2-40B4-BE49-F238E27FC236}">
                <a16:creationId xmlns:a16="http://schemas.microsoft.com/office/drawing/2014/main" id="{B68C6C5A-95CA-4562-BCDC-F6456048EC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5486400"/>
          <a:ext cx="29718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0" r:id="rId6" imgW="888614" imgH="165028" progId="Equation.3">
                  <p:embed/>
                </p:oleObj>
              </mc:Choice>
              <mc:Fallback>
                <p:oleObj r:id="rId6" imgW="888614" imgH="165028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486400"/>
                        <a:ext cx="2971800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>
            <a:extLst>
              <a:ext uri="{FF2B5EF4-FFF2-40B4-BE49-F238E27FC236}">
                <a16:creationId xmlns:a16="http://schemas.microsoft.com/office/drawing/2014/main" id="{2FE82F1C-7DBC-4FEE-A1EC-FA32B7AA80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Transformando Vetores</a:t>
            </a:r>
          </a:p>
        </p:txBody>
      </p:sp>
      <p:sp>
        <p:nvSpPr>
          <p:cNvPr id="405507" name="Rectangle 3">
            <a:extLst>
              <a:ext uri="{FF2B5EF4-FFF2-40B4-BE49-F238E27FC236}">
                <a16:creationId xmlns:a16="http://schemas.microsoft.com/office/drawing/2014/main" id="{CE48D5C4-0601-46AB-ACC3-B638687F0B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209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en-US" sz="2600"/>
              <a:t>Um vetor não está atrelado a um ponto no espaço</a:t>
            </a:r>
          </a:p>
          <a:p>
            <a:pPr eaLnBrk="1" hangingPunct="1">
              <a:lnSpc>
                <a:spcPct val="90000"/>
              </a:lnSpc>
            </a:pPr>
            <a:r>
              <a:rPr lang="pt-BR" altLang="en-US" sz="2600"/>
              <a:t>Uma transformação linear afim aplicada a um vetor não inclui translação</a:t>
            </a:r>
          </a:p>
          <a:p>
            <a:pPr eaLnBrk="1" hangingPunct="1">
              <a:lnSpc>
                <a:spcPct val="90000"/>
              </a:lnSpc>
            </a:pPr>
            <a:r>
              <a:rPr lang="pt-BR" altLang="en-US" sz="2600"/>
              <a:t>Prova: Seja </a:t>
            </a:r>
            <a:r>
              <a:rPr lang="pt-BR" altLang="en-US" sz="2600" i="1"/>
              <a:t>V </a:t>
            </a:r>
            <a:r>
              <a:rPr lang="pt-BR" altLang="en-US" sz="2600"/>
              <a:t>um vetor e </a:t>
            </a:r>
            <a:r>
              <a:rPr lang="pt-BR" altLang="en-US" sz="2600" i="1"/>
              <a:t>V</a:t>
            </a:r>
            <a:r>
              <a:rPr lang="ja-JP" altLang="pt-BR" sz="2600" i="1">
                <a:latin typeface="Arial" panose="020B0604020202020204" pitchFamily="34" charset="0"/>
              </a:rPr>
              <a:t>’</a:t>
            </a:r>
            <a:r>
              <a:rPr lang="pt-BR" altLang="ja-JP" sz="2600" i="1"/>
              <a:t> </a:t>
            </a:r>
            <a:r>
              <a:rPr lang="pt-BR" altLang="ja-JP" sz="2600"/>
              <a:t>sua imagem sob a transformação linear afim, então:</a:t>
            </a:r>
            <a:endParaRPr lang="pt-BR" altLang="en-US" sz="2600" i="1"/>
          </a:p>
        </p:txBody>
      </p:sp>
      <p:sp>
        <p:nvSpPr>
          <p:cNvPr id="405508" name="Rectangle 4">
            <a:extLst>
              <a:ext uri="{FF2B5EF4-FFF2-40B4-BE49-F238E27FC236}">
                <a16:creationId xmlns:a16="http://schemas.microsoft.com/office/drawing/2014/main" id="{02E256A4-B8DF-4B32-BD74-746E58682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4288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29700" name="Object 5">
            <a:extLst>
              <a:ext uri="{FF2B5EF4-FFF2-40B4-BE49-F238E27FC236}">
                <a16:creationId xmlns:a16="http://schemas.microsoft.com/office/drawing/2014/main" id="{03834647-E267-45D3-A3A9-80C51E3FF5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3810000"/>
          <a:ext cx="381000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47" r:id="rId4" imgW="1497950" imgH="203112" progId="Equation.3">
                  <p:embed/>
                </p:oleObj>
              </mc:Choice>
              <mc:Fallback>
                <p:oleObj r:id="rId4" imgW="1497950" imgH="20311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810000"/>
                        <a:ext cx="381000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5510" name="Rectangle 6">
            <a:extLst>
              <a:ext uri="{FF2B5EF4-FFF2-40B4-BE49-F238E27FC236}">
                <a16:creationId xmlns:a16="http://schemas.microsoft.com/office/drawing/2014/main" id="{24F4FD16-BA84-4202-8ECF-9154613D6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0913" y="2986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29702" name="Object 7">
            <a:extLst>
              <a:ext uri="{FF2B5EF4-FFF2-40B4-BE49-F238E27FC236}">
                <a16:creationId xmlns:a16="http://schemas.microsoft.com/office/drawing/2014/main" id="{02DE4010-9429-476E-87F9-450B273516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4419600"/>
          <a:ext cx="5029200" cy="206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48" r:id="rId6" imgW="2159000" imgH="889000" progId="Equation.3">
                  <p:embed/>
                </p:oleObj>
              </mc:Choice>
              <mc:Fallback>
                <p:oleObj r:id="rId6" imgW="2159000" imgH="889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419600"/>
                        <a:ext cx="5029200" cy="206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B79D9AC7-95AF-4A2C-A48C-7B147B1AEF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Coordenadas Homogêneas</a:t>
            </a:r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5C460B84-D5D6-45A4-9538-22BEF2866A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895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en-US" sz="2600"/>
              <a:t>A transformação de vetores é operacionalmente diferente da de pontos.</a:t>
            </a:r>
          </a:p>
          <a:p>
            <a:pPr eaLnBrk="1" hangingPunct="1">
              <a:lnSpc>
                <a:spcPct val="80000"/>
              </a:lnSpc>
            </a:pPr>
            <a:r>
              <a:rPr lang="pt-BR" altLang="en-US" sz="2600"/>
              <a:t>Coordenadas homogêneas permitem unificar o tratamento.</a:t>
            </a:r>
          </a:p>
          <a:p>
            <a:pPr eaLnBrk="1" hangingPunct="1">
              <a:lnSpc>
                <a:spcPct val="80000"/>
              </a:lnSpc>
            </a:pPr>
            <a:r>
              <a:rPr lang="pt-BR" altLang="en-US" sz="2600"/>
              <a:t>Problema é levado para uma dimensão superior: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en-US" sz="2400" i="1"/>
              <a:t>w </a:t>
            </a:r>
            <a:r>
              <a:rPr lang="pt-BR" altLang="en-US" sz="2400"/>
              <a:t>= 0 para vetores e </a:t>
            </a:r>
            <a:r>
              <a:rPr lang="pt-BR" altLang="en-US" sz="2400" i="1"/>
              <a:t>w = 1 </a:t>
            </a:r>
            <a:r>
              <a:rPr lang="pt-BR" altLang="en-US" sz="2400"/>
              <a:t>para pontos.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en-US" sz="2400"/>
              <a:t>Termos independentes formam uma coluna extra na matriz de transformação.</a:t>
            </a:r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0F0D5C62-CD6C-499F-88AF-6B5B79EFA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3813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31748" name="Object 5">
            <a:extLst>
              <a:ext uri="{FF2B5EF4-FFF2-40B4-BE49-F238E27FC236}">
                <a16:creationId xmlns:a16="http://schemas.microsoft.com/office/drawing/2014/main" id="{BDB0049E-2325-4CAB-BD7B-4CD7EA9569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" y="4572000"/>
          <a:ext cx="3429000" cy="165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95" r:id="rId4" imgW="1473200" imgH="711200" progId="Equation.3">
                  <p:embed/>
                </p:oleObj>
              </mc:Choice>
              <mc:Fallback>
                <p:oleObj r:id="rId4" imgW="1473200" imgH="71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72000"/>
                        <a:ext cx="3429000" cy="165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7558" name="Rectangle 6">
            <a:extLst>
              <a:ext uri="{FF2B5EF4-FFF2-40B4-BE49-F238E27FC236}">
                <a16:creationId xmlns:a16="http://schemas.microsoft.com/office/drawing/2014/main" id="{229EA538-6A07-477C-9C45-E36218AD1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3813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31750" name="Object 7">
            <a:extLst>
              <a:ext uri="{FF2B5EF4-FFF2-40B4-BE49-F238E27FC236}">
                <a16:creationId xmlns:a16="http://schemas.microsoft.com/office/drawing/2014/main" id="{F0653B8A-473F-495B-8EDA-C1B0B7CED5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6800" y="4572000"/>
          <a:ext cx="3429000" cy="165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96" name="Equation" r:id="rId6" imgW="1473200" imgH="711200" progId="Equation.3">
                  <p:embed/>
                </p:oleObj>
              </mc:Choice>
              <mc:Fallback>
                <p:oleObj name="Equation" r:id="rId6" imgW="1473200" imgH="711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572000"/>
                        <a:ext cx="3429000" cy="165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>
            <a:extLst>
              <a:ext uri="{FF2B5EF4-FFF2-40B4-BE49-F238E27FC236}">
                <a16:creationId xmlns:a16="http://schemas.microsoft.com/office/drawing/2014/main" id="{C92C1B32-A76A-46C1-97A4-8261C61B2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Coordenadas Homogêneas - Interpretação</a:t>
            </a:r>
          </a:p>
        </p:txBody>
      </p:sp>
      <p:sp>
        <p:nvSpPr>
          <p:cNvPr id="409603" name="Rectangle 3">
            <a:extLst>
              <a:ext uri="{FF2B5EF4-FFF2-40B4-BE49-F238E27FC236}">
                <a16:creationId xmlns:a16="http://schemas.microsoft.com/office/drawing/2014/main" id="{F66B2316-218A-403C-B6AB-5BBFC8C03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7988" y="1819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33795" name="Object 4">
            <a:extLst>
              <a:ext uri="{FF2B5EF4-FFF2-40B4-BE49-F238E27FC236}">
                <a16:creationId xmlns:a16="http://schemas.microsoft.com/office/drawing/2014/main" id="{B838A1F8-C9B8-4312-8DB3-6181E1E852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1295400"/>
          <a:ext cx="5410200" cy="536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8" r:id="rId4" imgW="9525" imgH="9525" progId="CorelDraw.Graphic.8">
                  <p:embed/>
                </p:oleObj>
              </mc:Choice>
              <mc:Fallback>
                <p:oleObj r:id="rId4" imgW="9525" imgH="9525" progId="CorelDraw.Graphic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295400"/>
                        <a:ext cx="5410200" cy="536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ＭＳ Ｐゴシック"/>
        <a:cs typeface=""/>
      </a:majorFont>
      <a:minorFont>
        <a:latin typeface="Book Antiqu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1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1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2252</TotalTime>
  <Words>1585</Words>
  <Application>Microsoft Office PowerPoint</Application>
  <PresentationFormat>On-screen Show (4:3)</PresentationFormat>
  <Paragraphs>309</Paragraphs>
  <Slides>34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Design padrão</vt:lpstr>
      <vt:lpstr>Introdução à Computação Gráfica Geometria</vt:lpstr>
      <vt:lpstr>Pontos e Vetores (2D)</vt:lpstr>
      <vt:lpstr>Operações com Pontos e Vetores (2D)</vt:lpstr>
      <vt:lpstr>Transformações</vt:lpstr>
      <vt:lpstr>Transformações Lineares em 2D</vt:lpstr>
      <vt:lpstr>Forma Matricial</vt:lpstr>
      <vt:lpstr>Transformando Vetores</vt:lpstr>
      <vt:lpstr>Coordenadas Homogêneas</vt:lpstr>
      <vt:lpstr>Coordenadas Homogêneas - Interpretação</vt:lpstr>
      <vt:lpstr>Modelando Transformações</vt:lpstr>
      <vt:lpstr>Sistemas de coordenadas</vt:lpstr>
      <vt:lpstr>Mudança de Sistema de Coordenadas</vt:lpstr>
      <vt:lpstr>Mudança de Sistema de Coordenadas</vt:lpstr>
      <vt:lpstr>Mudança de Sistema de Coordenadas</vt:lpstr>
      <vt:lpstr>Transformações em 3D</vt:lpstr>
      <vt:lpstr>Transformações Rígidas</vt:lpstr>
      <vt:lpstr>Translação</vt:lpstr>
      <vt:lpstr>Rotação em torno do eixo Z</vt:lpstr>
      <vt:lpstr>Rotação em torno do eixo Z</vt:lpstr>
      <vt:lpstr>Rotação em torno dos eixos coordenados</vt:lpstr>
      <vt:lpstr>Rotações em geral</vt:lpstr>
      <vt:lpstr>Inclinação (“shear”) </vt:lpstr>
      <vt:lpstr>Escala</vt:lpstr>
      <vt:lpstr>Composição de transformações em 3D</vt:lpstr>
      <vt:lpstr>Geometria Afim</vt:lpstr>
      <vt:lpstr>Combinações Afim</vt:lpstr>
      <vt:lpstr>Combinações Convexas</vt:lpstr>
      <vt:lpstr>Geometria Euclidiana </vt:lpstr>
      <vt:lpstr>Geometria Euclidiana</vt:lpstr>
      <vt:lpstr>Geometria Euclidiana</vt:lpstr>
      <vt:lpstr>Produto Vetorial (3D)</vt:lpstr>
      <vt:lpstr>Orientação</vt:lpstr>
      <vt:lpstr>Orientação</vt:lpstr>
      <vt:lpstr>Computando orientação</vt:lpstr>
    </vt:vector>
  </TitlesOfParts>
  <Company>UFRJ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Computação Gráfica</dc:title>
  <dc:creator>Coppe/Sistemas</dc:creator>
  <cp:lastModifiedBy>Paulo Cavalcanti</cp:lastModifiedBy>
  <cp:revision>130</cp:revision>
  <dcterms:created xsi:type="dcterms:W3CDTF">2002-04-02T20:11:36Z</dcterms:created>
  <dcterms:modified xsi:type="dcterms:W3CDTF">2019-10-19T08:59:03Z</dcterms:modified>
</cp:coreProperties>
</file>