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59" r:id="rId5"/>
    <p:sldId id="271" r:id="rId6"/>
    <p:sldId id="267" r:id="rId7"/>
    <p:sldId id="260" r:id="rId8"/>
    <p:sldId id="264" r:id="rId9"/>
    <p:sldId id="261" r:id="rId10"/>
    <p:sldId id="262" r:id="rId11"/>
    <p:sldId id="263" r:id="rId12"/>
    <p:sldId id="265" r:id="rId13"/>
    <p:sldId id="266" r:id="rId14"/>
    <p:sldId id="268" r:id="rId15"/>
    <p:sldId id="269" r:id="rId16"/>
    <p:sldId id="270" r:id="rId17"/>
    <p:sldId id="272" r:id="rId18"/>
    <p:sldId id="273" r:id="rId19"/>
    <p:sldId id="274" r:id="rId20"/>
    <p:sldId id="296" r:id="rId21"/>
    <p:sldId id="297" r:id="rId22"/>
    <p:sldId id="275" r:id="rId23"/>
    <p:sldId id="276" r:id="rId24"/>
    <p:sldId id="277" r:id="rId25"/>
    <p:sldId id="278" r:id="rId26"/>
    <p:sldId id="279" r:id="rId27"/>
    <p:sldId id="281" r:id="rId28"/>
    <p:sldId id="282" r:id="rId29"/>
    <p:sldId id="280" r:id="rId30"/>
    <p:sldId id="283" r:id="rId31"/>
    <p:sldId id="289" r:id="rId32"/>
    <p:sldId id="290" r:id="rId33"/>
    <p:sldId id="284" r:id="rId34"/>
    <p:sldId id="286" r:id="rId35"/>
    <p:sldId id="287" r:id="rId36"/>
    <p:sldId id="288" r:id="rId37"/>
    <p:sldId id="291" r:id="rId38"/>
    <p:sldId id="285" r:id="rId39"/>
    <p:sldId id="292" r:id="rId40"/>
    <p:sldId id="293" r:id="rId41"/>
    <p:sldId id="294" r:id="rId42"/>
    <p:sldId id="295" r:id="rId43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F87124-556C-46C3-C282-ECC659AA7B76}" v="3" dt="2019-10-20T14:03:43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46" autoAdjust="0"/>
    <p:restoredTop sz="94617" autoAdjust="0"/>
  </p:normalViewPr>
  <p:slideViewPr>
    <p:cSldViewPr>
      <p:cViewPr varScale="1">
        <p:scale>
          <a:sx n="105" d="100"/>
          <a:sy n="105" d="100"/>
        </p:scale>
        <p:origin x="-9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Cavalcanti" userId="S::roma@dcc.ufrj.br::baa1c4b3-324b-4001-8316-4ab30440d878" providerId="AD" clId="Web-{DBF87124-556C-46C3-C282-ECC659AA7B76}"/>
    <pc:docChg chg="modSld">
      <pc:chgData name="Paulo Cavalcanti" userId="S::roma@dcc.ufrj.br::baa1c4b3-324b-4001-8316-4ab30440d878" providerId="AD" clId="Web-{DBF87124-556C-46C3-C282-ECC659AA7B76}" dt="2019-10-20T14:03:43.616" v="2" actId="1076"/>
      <pc:docMkLst>
        <pc:docMk/>
      </pc:docMkLst>
      <pc:sldChg chg="delSp modSp">
        <pc:chgData name="Paulo Cavalcanti" userId="S::roma@dcc.ufrj.br::baa1c4b3-324b-4001-8316-4ab30440d878" providerId="AD" clId="Web-{DBF87124-556C-46C3-C282-ECC659AA7B76}" dt="2019-10-20T14:03:43.616" v="2" actId="1076"/>
        <pc:sldMkLst>
          <pc:docMk/>
          <pc:sldMk cId="0" sldId="285"/>
        </pc:sldMkLst>
        <pc:graphicFrameChg chg="del">
          <ac:chgData name="Paulo Cavalcanti" userId="S::roma@dcc.ufrj.br::baa1c4b3-324b-4001-8316-4ab30440d878" providerId="AD" clId="Web-{DBF87124-556C-46C3-C282-ECC659AA7B76}" dt="2019-10-20T14:03:35.225" v="1"/>
          <ac:graphicFrameMkLst>
            <pc:docMk/>
            <pc:sldMk cId="0" sldId="285"/>
            <ac:graphicFrameMk id="312324" creationId="{1BD6ACFD-A20A-4A18-A178-4A1E0AB82143}"/>
          </ac:graphicFrameMkLst>
        </pc:graphicFrameChg>
        <pc:picChg chg="mod">
          <ac:chgData name="Paulo Cavalcanti" userId="S::roma@dcc.ufrj.br::baa1c4b3-324b-4001-8316-4ab30440d878" providerId="AD" clId="Web-{DBF87124-556C-46C3-C282-ECC659AA7B76}" dt="2019-10-20T14:03:43.616" v="2" actId="1076"/>
          <ac:picMkLst>
            <pc:docMk/>
            <pc:sldMk cId="0" sldId="285"/>
            <ac:picMk id="312328" creationId="{F5067A0A-6609-472C-85EC-6048A54ECE3D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0A42A89-D46E-442D-8400-907309CEB7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D1EB2C6-E9FC-4376-9C51-BD0808330EE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B7F16655-E5EA-4B8C-8119-BB5446EE9B1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EF18B9D2-1162-44F5-86FA-9EEB4EF862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38771C50-18FE-4250-9CF1-5E4BE4C61AF2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18128E1-151D-4560-9464-038902899F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7717FFE-855E-48A4-B27C-EBFF1DB157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40B75511-827D-4BED-8C0C-E99FBE947BB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14E893BE-4FD1-45E2-80CD-25194CD7E20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86E94687-9903-471D-ADA7-C2EBBBEBE9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4A89AC4C-6C4B-40AF-9963-683076B5F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CB380C18-60CB-432C-88D8-031458FC54FA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91F291-FDBA-4D0D-B605-6F52B07A46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F73304-D878-44B6-ACCD-8FEA2FF893E5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455E7990-B56D-4598-BD31-8198A4E1DD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815ADAD5-2B57-4CC7-9FAD-1A8D0A6AE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6A9B42-7F02-452F-AF80-F673CEAD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E578C-06EE-48EB-8232-A4CBF288ACBB}" type="slidenum">
              <a:rPr lang="pt-BR" altLang="en-US"/>
              <a:pPr/>
              <a:t>2</a:t>
            </a:fld>
            <a:endParaRPr lang="pt-BR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35A9C56A-9C4F-4729-9C0C-A75DD28BA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10E11D8-1B36-4FF6-8F0B-5CF949C5FE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647B0-B5E5-4B8E-8497-7CF7A42F9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54D541-7C66-4B13-9A5B-E743B73E2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F5FD0-6110-43F2-AFFF-90F1F41A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EC01C-374C-469D-82CB-BD29468C3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4AC36-90C7-4C27-97CC-1B4184A7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F9FB6-FA0F-4376-A01B-65063C0F139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7586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2E0FC-50FF-4380-B467-0A7F29C46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E8DB2-2C26-4C73-810D-B240C567B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32D73-8236-4882-AA40-0CA1524BD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E7DFA-D59F-431C-9C3D-BBAB6A6D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63755-2CD2-465E-80DB-1CDD9978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D4180-C19B-46AE-B5A4-62E468A7231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4362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E3FCE-1C25-4623-879E-D5DDD058E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43AA10-1D0F-494D-93A5-8AB7ADEFA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A6069-571D-4832-872F-97EC0BD7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8BD65-4B60-4775-9B0F-F426B9E2C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883B2-A8DD-4301-8BF6-F96A9F91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B7C87-15DE-4F6F-A6A4-96BC5673770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36933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5471-79D8-4FE7-A5C2-78EDD584E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9402A-7CB5-42FE-8D76-EAC18C89CF2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44A41-9A20-4E75-8A3C-56CC220F7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346CA-B8DF-40FE-AE0E-1557FDA547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F2A55-FE64-409E-A48B-9C66B42E9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D5BAF-76B9-46AC-B13D-1F85DFD29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42450A1-AC8D-4CBD-B095-8D9CF723CB5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40333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6BF01-7501-4CE2-8649-0E7A686FCFA9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42C6E-C321-485A-A463-D8D69A3A353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06AFE-E8B6-4617-B5FC-4D1E27D1BCF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2E5FC-B688-4D4D-8972-476025DAB5F3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607823-4895-45EE-9433-31C841F60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573467-E07C-4949-9C9F-4DEA22E0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CBDEE-A263-4889-B6B3-F3322A028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DD3B2-83DC-481C-A62D-C65E2B9E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A41EB42-3C83-43E3-8019-1DA5C8F69262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62734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49063-3BF8-4D79-B1DD-DFCE4FCE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D8FF-39A2-4307-B839-1A414CE5056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11000-2C39-41B2-9213-52CDE18F4752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746D4E-6859-4440-8C32-75EA19877D2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C8CD2B-1B9B-468B-8BE2-3415EB22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CFF3D30-2176-4134-81AD-A6109BBFF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86225CE-24FC-428C-ACEB-1387933BF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C7716F6-C3DC-45F4-BC3E-F59FB469EB61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21014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C5E37-37F3-459F-B114-C250E65AE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5ED5E-EB79-46A8-8A2A-DAB10A866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73C19-384E-4F68-88C1-82FF8EB8FAB2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D018E0-8628-4763-A541-B6C214D1A3C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FB9BA-67BE-4491-AAC3-B522324228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CF0A1C9-4184-4E7A-8C22-5E882241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81DFDB8-A5D0-4FC8-B4F4-7EB76C16D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71464F-3D19-41BF-8057-8B0402E4180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3995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B0290-F150-4171-B4B2-00B678CC4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BA345-A738-480D-A0F5-7630668B4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3CAD7-64F8-43D1-B63B-BFE81B31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B94B3-BCF6-4F24-B863-934FD6D93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7BACE-C98A-4CC4-815F-787922E9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D11F4-CE42-4B29-A031-1547AE2AE1E1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607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37437-C6FA-496C-BC80-AD2B6464E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45C6E-B7A8-46DB-A991-00C228C5B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01CA1-15A4-4046-99F9-88AC9E59C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9C725-BAF6-423C-8B60-BEC00911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93B4D-583B-47DA-B344-37AFB1340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EF2A4-C47C-42FB-80E5-06A5011D2C7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8014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8268A-26C8-4E77-8823-FFC71D7F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4A878-C5EF-4EFB-94AC-842A7F353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5DCB3-FB5C-44AE-AA7A-44FE39408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5BEF9-7546-417F-A659-C6F4DABD3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AE975-72A2-47B5-8BD0-59F0183B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BC7A4-B08F-473D-A514-56E2D63D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35C56-D710-4153-9C3E-8BEADE25E5A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9232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1E40E-A5C9-4B86-A399-319E7D495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EFAEF-18A8-43C1-AE46-2CC23AAF9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5B7DF-8326-47E2-BBCC-B84254842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6852C5-6703-4F00-ABB1-260D1F5BD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264E90-AFBE-4E3C-BFAA-1EB78EBB6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ABB783-985F-40B0-A4E9-B982106C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B87B74-9387-4CA0-88BC-E9D541985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6DB367-51C9-4647-8DAF-FECA66DC0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752AA-97FB-439C-856A-4121D33669C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7509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DA74-1E8D-4FA4-BDCA-E4EF32871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5987B2-4656-4434-B7D4-DB37F5DC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7880F2-FA3C-458A-AB2B-0423922D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677E3-7C5B-4180-B676-25196B66C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03336-AC6A-425F-BA44-807BAF4316B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2651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DABE92-6332-4FAC-A425-3470D5FEB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A0F9F-5D51-4A54-B914-D27A313A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2DF44-5199-4AA4-B521-1A60F060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C9923-8FB5-476F-952D-51CC98A2DE6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5750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58349-B2D8-4A83-B4AE-5C746BA3F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7B418-F175-439A-BA90-8CEBCEACD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A9F08-AB11-4BFA-86A2-46A3DA2D0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EA0D9-29AC-41F5-9A95-88BFF37E1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746C0-0B6F-46D2-957A-B4870AD5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A15F9-A9BB-42B4-84B9-7B85A0E0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AFAFF-FD7B-407F-9788-F224508D2C3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3783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6C61F-D562-4AC2-A347-30C835056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1AA4B1-E81F-42B9-8B8E-AF03371F5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74D33-CB0B-4C9D-9A53-23F7081D2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E59E2-9FDB-46C8-A4FB-4109FAE2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0F005-1D6E-42BF-B710-90E543BC7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17B69-A3D3-4572-B7CF-FD1CC312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F1574-DE5B-45BC-A058-7940100A5CF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3764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2A985A-1996-4DE4-BFA3-1CF8F6D63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61328-98CB-4D6F-9505-2DC707C46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769A4DC-E155-4CAB-AE5B-702D1AEF42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D128461-F53D-4667-AEF5-9E72C2CE63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FBA90F-121F-4864-B31B-C843B9802A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2994B475-7CB3-4BC0-8693-FC68C16993EA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jective_plane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://www.math.gatech.edu/~berglund/projectiveplane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6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hyperlink" Target="http://en.wikipedia.org/wiki/Conic_section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42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4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5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6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hyperlink" Target="http://en.wikipedia.org/wiki/Image:Frankfurt_Airport_tunnel.JPG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hyperlink" Target="http://commons.wikimedia.org/wiki/Image:Perspective_Projection_Principle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F1DE288-C220-4B39-B7A3-19392B27E9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Transformações</a:t>
            </a:r>
            <a:br>
              <a:rPr lang="pt-BR" altLang="en-US" sz="3400"/>
            </a:br>
            <a:r>
              <a:rPr lang="pt-BR" altLang="en-US" sz="3400"/>
              <a:t>Geométricas em C.G.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36CFCF8-982A-4066-9F4E-E08F4C07035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7" name="Rectangle 5">
            <a:extLst>
              <a:ext uri="{FF2B5EF4-FFF2-40B4-BE49-F238E27FC236}">
                <a16:creationId xmlns:a16="http://schemas.microsoft.com/office/drawing/2014/main" id="{616ACF32-0B94-4E59-A0F1-4F3616642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Reflexão em </a:t>
            </a:r>
            <a:br>
              <a:rPr lang="pt-BR" altLang="en-US"/>
            </a:br>
            <a:r>
              <a:rPr lang="pt-BR" altLang="en-US"/>
              <a:t>Relação ao Eixo Y</a:t>
            </a:r>
            <a:endParaRPr lang="en-US" altLang="en-US"/>
          </a:p>
        </p:txBody>
      </p:sp>
      <p:pic>
        <p:nvPicPr>
          <p:cNvPr id="253956" name="Picture 4" descr="geom3">
            <a:extLst>
              <a:ext uri="{FF2B5EF4-FFF2-40B4-BE49-F238E27FC236}">
                <a16:creationId xmlns:a16="http://schemas.microsoft.com/office/drawing/2014/main" id="{0E7FD619-22DE-4E4C-AEB4-ECE845618E2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4114800"/>
            <a:ext cx="6477000" cy="2490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53959" name="Object 7">
            <a:extLst>
              <a:ext uri="{FF2B5EF4-FFF2-40B4-BE49-F238E27FC236}">
                <a16:creationId xmlns:a16="http://schemas.microsoft.com/office/drawing/2014/main" id="{3D8DF140-F1D3-4383-BC4E-456FA3FE83B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819400" y="1828800"/>
          <a:ext cx="3276600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4" name="Equation" r:id="rId4" imgW="965160" imgH="457200" progId="Equation.3">
                  <p:embed/>
                </p:oleObj>
              </mc:Choice>
              <mc:Fallback>
                <p:oleObj name="Equation" r:id="rId4" imgW="96516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828800"/>
                        <a:ext cx="3276600" cy="155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5" name="Rectangle 5">
            <a:extLst>
              <a:ext uri="{FF2B5EF4-FFF2-40B4-BE49-F238E27FC236}">
                <a16:creationId xmlns:a16="http://schemas.microsoft.com/office/drawing/2014/main" id="{8AC403D9-73F3-4183-92B3-D0F461211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Reflexão em Relação </a:t>
            </a:r>
            <a:br>
              <a:rPr lang="pt-BR" altLang="en-US"/>
            </a:br>
            <a:r>
              <a:rPr lang="pt-BR" altLang="en-US"/>
              <a:t>à Reta </a:t>
            </a:r>
            <a:r>
              <a:rPr lang="pt-BR" altLang="en-US" i="1"/>
              <a:t>y</a:t>
            </a:r>
            <a:r>
              <a:rPr lang="pt-BR" altLang="en-US"/>
              <a:t> = </a:t>
            </a:r>
            <a:r>
              <a:rPr lang="pt-BR" altLang="en-US" i="1"/>
              <a:t>x</a:t>
            </a:r>
            <a:endParaRPr lang="en-US" altLang="en-US" i="1"/>
          </a:p>
        </p:txBody>
      </p:sp>
      <p:pic>
        <p:nvPicPr>
          <p:cNvPr id="256004" name="Picture 4" descr="geom4">
            <a:extLst>
              <a:ext uri="{FF2B5EF4-FFF2-40B4-BE49-F238E27FC236}">
                <a16:creationId xmlns:a16="http://schemas.microsoft.com/office/drawing/2014/main" id="{78D0F74F-404F-4EF3-9170-76E01BD79DF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4038600"/>
            <a:ext cx="6172200" cy="2374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56007" name="Object 7">
            <a:extLst>
              <a:ext uri="{FF2B5EF4-FFF2-40B4-BE49-F238E27FC236}">
                <a16:creationId xmlns:a16="http://schemas.microsoft.com/office/drawing/2014/main" id="{9B085A87-EEAF-4258-867D-B4316C3B44D6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590800" y="1752600"/>
          <a:ext cx="3556000" cy="164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2" name="Equation" r:id="rId4" imgW="990360" imgH="457200" progId="Equation.3">
                  <p:embed/>
                </p:oleObj>
              </mc:Choice>
              <mc:Fallback>
                <p:oleObj name="Equation" r:id="rId4" imgW="99036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52600"/>
                        <a:ext cx="3556000" cy="164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1" name="Rectangle 5">
            <a:extLst>
              <a:ext uri="{FF2B5EF4-FFF2-40B4-BE49-F238E27FC236}">
                <a16:creationId xmlns:a16="http://schemas.microsoft.com/office/drawing/2014/main" id="{9283C764-1A2B-4970-9201-A83712716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Cisalhamento em X</a:t>
            </a:r>
            <a:endParaRPr lang="en-US" altLang="en-US"/>
          </a:p>
        </p:txBody>
      </p:sp>
      <p:pic>
        <p:nvPicPr>
          <p:cNvPr id="260100" name="Picture 4" descr="geom7">
            <a:extLst>
              <a:ext uri="{FF2B5EF4-FFF2-40B4-BE49-F238E27FC236}">
                <a16:creationId xmlns:a16="http://schemas.microsoft.com/office/drawing/2014/main" id="{455522AD-1CAB-429D-A698-53CF58BF086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4114800"/>
            <a:ext cx="6477000" cy="2490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60103" name="Object 7">
            <a:extLst>
              <a:ext uri="{FF2B5EF4-FFF2-40B4-BE49-F238E27FC236}">
                <a16:creationId xmlns:a16="http://schemas.microsoft.com/office/drawing/2014/main" id="{217690F8-13A0-40C5-9A6D-7759AFC5CABC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838450" y="1676400"/>
          <a:ext cx="3136900" cy="17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8" name="Equation" r:id="rId4" imgW="799920" imgH="457200" progId="Equation.3">
                  <p:embed/>
                </p:oleObj>
              </mc:Choice>
              <mc:Fallback>
                <p:oleObj name="Equation" r:id="rId4" imgW="79992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1676400"/>
                        <a:ext cx="3136900" cy="179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9" name="Rectangle 5">
            <a:extLst>
              <a:ext uri="{FF2B5EF4-FFF2-40B4-BE49-F238E27FC236}">
                <a16:creationId xmlns:a16="http://schemas.microsoft.com/office/drawing/2014/main" id="{1FFBE0E4-42A9-476B-BC51-DC46A1803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Cisalhamento em Y</a:t>
            </a:r>
            <a:endParaRPr lang="en-US" altLang="en-US"/>
          </a:p>
        </p:txBody>
      </p:sp>
      <p:pic>
        <p:nvPicPr>
          <p:cNvPr id="262148" name="Picture 4" descr="geom8">
            <a:extLst>
              <a:ext uri="{FF2B5EF4-FFF2-40B4-BE49-F238E27FC236}">
                <a16:creationId xmlns:a16="http://schemas.microsoft.com/office/drawing/2014/main" id="{163243F5-0A35-4F67-9618-025DAC59E6F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3962400"/>
            <a:ext cx="6934200" cy="2667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62151" name="Object 7">
            <a:extLst>
              <a:ext uri="{FF2B5EF4-FFF2-40B4-BE49-F238E27FC236}">
                <a16:creationId xmlns:a16="http://schemas.microsoft.com/office/drawing/2014/main" id="{91816099-F349-497D-B479-4B63C281F86B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743200" y="1765300"/>
          <a:ext cx="3016250" cy="169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6" name="Equation" r:id="rId4" imgW="812520" imgH="457200" progId="Equation.3">
                  <p:embed/>
                </p:oleObj>
              </mc:Choice>
              <mc:Fallback>
                <p:oleObj name="Equation" r:id="rId4" imgW="81252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65300"/>
                        <a:ext cx="3016250" cy="169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6CA8167E-E800-47A2-9831-C6CBC2BF61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Transformações Rígidas</a:t>
            </a:r>
            <a:endParaRPr lang="en-US" altLang="en-US"/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E63A8539-489D-406C-BA44-D9CB8064847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514600"/>
          </a:xfrm>
        </p:spPr>
        <p:txBody>
          <a:bodyPr/>
          <a:lstStyle/>
          <a:p>
            <a:r>
              <a:rPr lang="pt-BR" altLang="en-US" sz="2600"/>
              <a:t>Rotações, Reflexões e Translações.</a:t>
            </a:r>
            <a:endParaRPr lang="en-US" altLang="en-US" sz="2600"/>
          </a:p>
          <a:p>
            <a:pPr lvl="1"/>
            <a:r>
              <a:rPr lang="pt-BR" altLang="en-US" sz="2400"/>
              <a:t>Preservam ângulos e comprimentos.</a:t>
            </a:r>
          </a:p>
          <a:p>
            <a:pPr lvl="1"/>
            <a:r>
              <a:rPr lang="pt-BR" altLang="en-US" sz="2400"/>
              <a:t>Matrizes Ortonormais.</a:t>
            </a:r>
          </a:p>
          <a:p>
            <a:pPr lvl="1"/>
            <a:r>
              <a:rPr lang="pt-BR" altLang="en-US" sz="2400"/>
              <a:t>Inversa é a matriz transposta (</a:t>
            </a:r>
            <a:r>
              <a:rPr lang="pt-BR" altLang="en-US" sz="2400" i="1"/>
              <a:t>T</a:t>
            </a:r>
            <a:r>
              <a:rPr lang="pt-BR" altLang="en-US" sz="2400" baseline="30000"/>
              <a:t>-1 </a:t>
            </a:r>
            <a:r>
              <a:rPr lang="pt-BR" altLang="en-US" sz="2400"/>
              <a:t>= </a:t>
            </a:r>
            <a:r>
              <a:rPr lang="pt-BR" altLang="en-US" sz="2400" i="1"/>
              <a:t>T</a:t>
            </a:r>
            <a:r>
              <a:rPr lang="pt-BR" altLang="en-US" sz="2400" baseline="30000"/>
              <a:t>T</a:t>
            </a:r>
            <a:r>
              <a:rPr lang="pt-BR" altLang="en-US" sz="2400"/>
              <a:t>).</a:t>
            </a:r>
            <a:endParaRPr lang="en-US" altLang="en-US" sz="2400"/>
          </a:p>
          <a:p>
            <a:pPr lvl="1"/>
            <a:r>
              <a:rPr lang="pt-BR" altLang="en-US" sz="2400"/>
              <a:t>Isometrias do Espaço Euclideano.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graphicFrame>
        <p:nvGraphicFramePr>
          <p:cNvPr id="273412" name="Object 4">
            <a:extLst>
              <a:ext uri="{FF2B5EF4-FFF2-40B4-BE49-F238E27FC236}">
                <a16:creationId xmlns:a16="http://schemas.microsoft.com/office/drawing/2014/main" id="{5DCFB576-63F0-43C6-AB72-1997C6DB123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676400" y="4267200"/>
          <a:ext cx="51054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7" name="Equation" r:id="rId3" imgW="1422360" imgH="457200" progId="Equation.3">
                  <p:embed/>
                </p:oleObj>
              </mc:Choice>
              <mc:Fallback>
                <p:oleObj name="Equation" r:id="rId3" imgW="14223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267200"/>
                        <a:ext cx="5105400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70" name="Rectangle 14">
            <a:extLst>
              <a:ext uri="{FF2B5EF4-FFF2-40B4-BE49-F238E27FC236}">
                <a16:creationId xmlns:a16="http://schemas.microsoft.com/office/drawing/2014/main" id="{7134E644-55F2-4323-AC0D-E9905F63B9CE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pt-BR" altLang="en-US"/>
              <a:t>Isometrias do Plano</a:t>
            </a:r>
            <a:endParaRPr lang="en-US" altLang="en-US"/>
          </a:p>
        </p:txBody>
      </p:sp>
      <p:pic>
        <p:nvPicPr>
          <p:cNvPr id="275460" name="Picture 4" descr="translation_graphic">
            <a:extLst>
              <a:ext uri="{FF2B5EF4-FFF2-40B4-BE49-F238E27FC236}">
                <a16:creationId xmlns:a16="http://schemas.microsoft.com/office/drawing/2014/main" id="{154E23DC-7C3F-4D35-A5B5-4E0A2DE8426F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30400"/>
            <a:ext cx="4648200" cy="1323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5463" name="Picture 7" descr="rotation_graphic">
            <a:extLst>
              <a:ext uri="{FF2B5EF4-FFF2-40B4-BE49-F238E27FC236}">
                <a16:creationId xmlns:a16="http://schemas.microsoft.com/office/drawing/2014/main" id="{481A2F01-8D84-4928-BE8E-F5D39F64E55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1735138"/>
            <a:ext cx="2971800" cy="2074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5466" name="Picture 10" descr="reflection_graphic">
            <a:extLst>
              <a:ext uri="{FF2B5EF4-FFF2-40B4-BE49-F238E27FC236}">
                <a16:creationId xmlns:a16="http://schemas.microsoft.com/office/drawing/2014/main" id="{AB7E39D9-3ABF-4039-BA33-C9466B993121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4191000"/>
            <a:ext cx="3276600" cy="223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5469" name="Picture 13" descr="glide_graphic">
            <a:extLst>
              <a:ext uri="{FF2B5EF4-FFF2-40B4-BE49-F238E27FC236}">
                <a16:creationId xmlns:a16="http://schemas.microsoft.com/office/drawing/2014/main" id="{59E597ED-1EC4-4F69-BE3D-441F49A4CAB1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95725" y="4419600"/>
            <a:ext cx="5248275" cy="1801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B8935D33-4F34-40E0-B4D3-A75E852D0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Composição de Transformações</a:t>
            </a:r>
            <a:endParaRPr lang="en-US" altLang="en-US"/>
          </a:p>
        </p:txBody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EB821B53-1FC2-40A8-B0FB-C1916B12A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Quando for necessário transformar um objeto em relação a um ponto </a:t>
            </a:r>
            <a:r>
              <a:rPr lang="pt-BR" altLang="en-US" i="1"/>
              <a:t>P</a:t>
            </a:r>
            <a:r>
              <a:rPr lang="pt-BR" altLang="en-US"/>
              <a:t> arbitrário:</a:t>
            </a:r>
          </a:p>
          <a:p>
            <a:pPr lvl="1"/>
            <a:r>
              <a:rPr lang="pt-BR" altLang="en-US"/>
              <a:t>Translada-se </a:t>
            </a:r>
            <a:r>
              <a:rPr lang="pt-BR" altLang="en-US" i="1"/>
              <a:t>P</a:t>
            </a:r>
            <a:r>
              <a:rPr lang="pt-BR" altLang="en-US"/>
              <a:t> para origem.</a:t>
            </a:r>
          </a:p>
          <a:p>
            <a:pPr lvl="1"/>
            <a:r>
              <a:rPr lang="pt-BR" altLang="en-US"/>
              <a:t>Aplicam-se uma ou mais transformações lineares elementares.</a:t>
            </a:r>
          </a:p>
          <a:p>
            <a:pPr lvl="1"/>
            <a:r>
              <a:rPr lang="pt-BR" altLang="en-US"/>
              <a:t>Aplica-se a transformação desejada.</a:t>
            </a:r>
          </a:p>
          <a:p>
            <a:pPr lvl="1"/>
            <a:r>
              <a:rPr lang="pt-BR" altLang="en-US"/>
              <a:t>Aplicam-se as transformações elementares inversas.</a:t>
            </a:r>
          </a:p>
          <a:p>
            <a:pPr lvl="1"/>
            <a:r>
              <a:rPr lang="pt-BR" altLang="en-US"/>
              <a:t>Aplica-se a translação inversa.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CBC14F56-8C3F-4A0F-A083-995388E2F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Plano Projetivo Real</a:t>
            </a:r>
            <a:endParaRPr lang="en-US" altLang="en-US"/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7BBE2FB4-8D1A-4730-8B5D-14B7F1C04D2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O plano projetivo </a:t>
            </a:r>
            <a:r>
              <a:rPr lang="pt-BR" altLang="en-US" sz="2600" i="1">
                <a:hlinkClick r:id="rId3"/>
              </a:rPr>
              <a:t>RP</a:t>
            </a:r>
            <a:r>
              <a:rPr lang="pt-BR" altLang="en-US" sz="2600" i="1" baseline="30000">
                <a:hlinkClick r:id="rId3"/>
              </a:rPr>
              <a:t>2</a:t>
            </a:r>
            <a:r>
              <a:rPr lang="pt-BR" altLang="en-US" sz="2600" i="1" baseline="30000"/>
              <a:t> </a:t>
            </a:r>
            <a:r>
              <a:rPr lang="pt-BR" altLang="en-US" sz="2600"/>
              <a:t>é o conjunto das retas do </a:t>
            </a:r>
            <a:r>
              <a:rPr lang="pt-BR" altLang="en-US" sz="2600" i="1"/>
              <a:t>R</a:t>
            </a:r>
            <a:r>
              <a:rPr lang="pt-BR" altLang="en-US" sz="2600" baseline="30000"/>
              <a:t>3</a:t>
            </a:r>
            <a:r>
              <a:rPr lang="pt-BR" altLang="en-US" sz="2600"/>
              <a:t> que passam pela origem.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Um ponto do plano projetivo é definido como:</a:t>
            </a:r>
          </a:p>
          <a:p>
            <a:pPr>
              <a:lnSpc>
                <a:spcPct val="90000"/>
              </a:lnSpc>
            </a:pPr>
            <a:endParaRPr lang="pt-BR" altLang="en-US" sz="2600"/>
          </a:p>
          <a:p>
            <a:pPr>
              <a:lnSpc>
                <a:spcPct val="90000"/>
              </a:lnSpc>
            </a:pPr>
            <a:endParaRPr lang="pt-BR" altLang="en-US" sz="2600"/>
          </a:p>
          <a:p>
            <a:pPr lvl="1">
              <a:lnSpc>
                <a:spcPct val="90000"/>
              </a:lnSpc>
            </a:pPr>
            <a:r>
              <a:rPr lang="pt-BR" altLang="en-US" sz="2400"/>
              <a:t>Denotado por </a:t>
            </a:r>
            <a:r>
              <a:rPr lang="pt-BR" altLang="en-US" sz="2400" i="1"/>
              <a:t>P = </a:t>
            </a:r>
            <a:r>
              <a:rPr lang="pt-BR" altLang="en-US" sz="2400"/>
              <a:t>[</a:t>
            </a:r>
            <a:r>
              <a:rPr lang="pt-BR" altLang="en-US" sz="2400" i="1"/>
              <a:t>x,y,z</a:t>
            </a:r>
            <a:r>
              <a:rPr lang="pt-BR" altLang="en-US" sz="2400"/>
              <a:t>]</a:t>
            </a:r>
            <a:r>
              <a:rPr lang="pt-BR" altLang="en-US" sz="2400" i="1"/>
              <a:t> </a:t>
            </a:r>
            <a:r>
              <a:rPr lang="pt-BR" altLang="en-US" sz="2400"/>
              <a:t>em</a:t>
            </a:r>
            <a:r>
              <a:rPr lang="pt-BR" altLang="en-US" sz="2400" i="1"/>
              <a:t> </a:t>
            </a:r>
            <a:r>
              <a:rPr lang="pt-BR" altLang="en-US" sz="2400"/>
              <a:t>coordenadas homogêneas (uma classe de equivalência).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Um ponto do </a:t>
            </a:r>
            <a:r>
              <a:rPr lang="pt-BR" altLang="en-US" sz="2400" i="1"/>
              <a:t>RP</a:t>
            </a:r>
            <a:r>
              <a:rPr lang="pt-BR" altLang="en-US" sz="2400" i="1" baseline="30000"/>
              <a:t>2</a:t>
            </a:r>
            <a:r>
              <a:rPr lang="pt-BR" altLang="en-US" sz="2400"/>
              <a:t> é uma reta do </a:t>
            </a:r>
            <a:r>
              <a:rPr lang="pt-BR" altLang="en-US" sz="2400" i="1"/>
              <a:t>R</a:t>
            </a:r>
            <a:r>
              <a:rPr lang="pt-BR" altLang="en-US" sz="2400" i="1" baseline="30000"/>
              <a:t>3</a:t>
            </a:r>
            <a:r>
              <a:rPr lang="pt-BR" altLang="en-US" sz="2400"/>
              <a:t> e uma reta do </a:t>
            </a:r>
            <a:r>
              <a:rPr lang="pt-BR" altLang="en-US" sz="2400" i="1"/>
              <a:t>RP</a:t>
            </a:r>
            <a:r>
              <a:rPr lang="pt-BR" altLang="en-US" sz="2400" i="1" baseline="30000"/>
              <a:t>2</a:t>
            </a:r>
            <a:r>
              <a:rPr lang="pt-BR" altLang="en-US" sz="2400"/>
              <a:t> é um plano do </a:t>
            </a:r>
            <a:r>
              <a:rPr lang="pt-BR" altLang="en-US" sz="2400" i="1"/>
              <a:t>R</a:t>
            </a:r>
            <a:r>
              <a:rPr lang="pt-BR" altLang="en-US" sz="2400" i="1" baseline="30000"/>
              <a:t>3</a:t>
            </a:r>
            <a:r>
              <a:rPr lang="pt-BR" altLang="en-US" sz="2400"/>
              <a:t>.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Coordenadas homogêneas não fazem distinção entre pontos ideais (direções no plano afim)  e pontos projetivos (pontos do plano afim).</a:t>
            </a:r>
          </a:p>
          <a:p>
            <a:pPr lvl="1">
              <a:lnSpc>
                <a:spcPct val="90000"/>
              </a:lnSpc>
            </a:pPr>
            <a:endParaRPr lang="pt-BR" altLang="en-US" sz="2400"/>
          </a:p>
          <a:p>
            <a:pPr lvl="1">
              <a:lnSpc>
                <a:spcPct val="90000"/>
              </a:lnSpc>
            </a:pPr>
            <a:endParaRPr lang="pt-BR" altLang="en-US" sz="2400"/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  <p:graphicFrame>
        <p:nvGraphicFramePr>
          <p:cNvPr id="285700" name="Object 4">
            <a:extLst>
              <a:ext uri="{FF2B5EF4-FFF2-40B4-BE49-F238E27FC236}">
                <a16:creationId xmlns:a16="http://schemas.microsoft.com/office/drawing/2014/main" id="{8427E4D7-E9BE-47E7-BDCE-1A0EC67476FA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90600" y="2971800"/>
          <a:ext cx="6172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7" name="Equation" r:id="rId4" imgW="2412720" imgH="203040" progId="Equation.3">
                  <p:embed/>
                </p:oleObj>
              </mc:Choice>
              <mc:Fallback>
                <p:oleObj name="Equation" r:id="rId4" imgW="24127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71800"/>
                        <a:ext cx="6172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05EC8C38-27F5-4576-8A22-9B94BD863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Ponto Projetivo</a:t>
            </a:r>
            <a:endParaRPr lang="en-US" altLang="en-US"/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B8ADE101-5450-49AB-944A-74AA72F7006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pt-BR" altLang="en-US" sz="2600"/>
              <a:t>Considerando o plano </a:t>
            </a:r>
            <a:r>
              <a:rPr lang="pt-BR" altLang="en-US" sz="2600" i="1"/>
              <a:t>z</a:t>
            </a:r>
            <a:r>
              <a:rPr lang="pt-BR" altLang="en-US" sz="2600"/>
              <a:t> = 1 como o plano afim Euclideano mergulhado em </a:t>
            </a:r>
            <a:r>
              <a:rPr lang="pt-BR" altLang="en-US" sz="2600" i="1"/>
              <a:t>RP</a:t>
            </a:r>
            <a:r>
              <a:rPr lang="pt-BR" altLang="en-US" sz="2600" i="1" baseline="30000"/>
              <a:t>2</a:t>
            </a:r>
            <a:r>
              <a:rPr lang="pt-BR" altLang="en-US" sz="2600"/>
              <a:t>:</a:t>
            </a:r>
            <a:endParaRPr lang="pt-BR" altLang="en-US" sz="2600" baseline="30000"/>
          </a:p>
          <a:p>
            <a:endParaRPr lang="pt-BR" altLang="en-US" sz="2600" i="1" baseline="30000"/>
          </a:p>
          <a:p>
            <a:endParaRPr lang="pt-BR" altLang="en-US" sz="2600" i="1" baseline="30000"/>
          </a:p>
          <a:p>
            <a:endParaRPr lang="pt-BR" altLang="en-US" sz="2600" i="1" baseline="30000"/>
          </a:p>
          <a:p>
            <a:endParaRPr lang="pt-BR" altLang="en-US" sz="2600" i="1" baseline="30000"/>
          </a:p>
          <a:p>
            <a:r>
              <a:rPr lang="pt-BR" altLang="en-US" sz="2600"/>
              <a:t>Representa a interseção da reta </a:t>
            </a:r>
            <a:r>
              <a:rPr lang="el-GR" altLang="en-US" sz="2600" i="1"/>
              <a:t>λ</a:t>
            </a:r>
            <a:r>
              <a:rPr lang="pt-BR" altLang="en-US" sz="2600"/>
              <a:t>(</a:t>
            </a:r>
            <a:r>
              <a:rPr lang="pt-BR" altLang="en-US" sz="2600" i="1"/>
              <a:t>x,y,z</a:t>
            </a:r>
            <a:r>
              <a:rPr lang="pt-BR" altLang="en-US" sz="2600"/>
              <a:t>) com o plano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 i="1"/>
              <a:t>				z </a:t>
            </a:r>
            <a:r>
              <a:rPr lang="pt-BR" altLang="en-US" sz="2400"/>
              <a:t>= 1 ou (</a:t>
            </a:r>
            <a:r>
              <a:rPr lang="el-GR" altLang="en-US" sz="2400" i="1"/>
              <a:t>λ</a:t>
            </a:r>
            <a:r>
              <a:rPr lang="pt-BR" altLang="en-US" sz="2400" i="1"/>
              <a:t> </a:t>
            </a:r>
            <a:r>
              <a:rPr lang="pt-BR" altLang="en-US" sz="2400"/>
              <a:t>= 1/</a:t>
            </a:r>
            <a:r>
              <a:rPr lang="pt-BR" altLang="en-US" sz="2400" i="1"/>
              <a:t>z</a:t>
            </a:r>
            <a:r>
              <a:rPr lang="pt-BR" altLang="en-US" sz="2400"/>
              <a:t>).</a:t>
            </a:r>
          </a:p>
          <a:p>
            <a:r>
              <a:rPr lang="pt-BR" altLang="en-US" sz="2600"/>
              <a:t>Partição do plano projetivo em dois conjuntos:</a:t>
            </a:r>
            <a:endParaRPr lang="el-GR" altLang="en-US" sz="2600"/>
          </a:p>
        </p:txBody>
      </p:sp>
      <p:graphicFrame>
        <p:nvGraphicFramePr>
          <p:cNvPr id="288772" name="Object 4">
            <a:extLst>
              <a:ext uri="{FF2B5EF4-FFF2-40B4-BE49-F238E27FC236}">
                <a16:creationId xmlns:a16="http://schemas.microsoft.com/office/drawing/2014/main" id="{71C50610-1616-4417-9BC3-6A7F74CE7CC4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47800" y="2819400"/>
          <a:ext cx="64008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82" name="Equation" r:id="rId3" imgW="2869920" imgH="228600" progId="Equation.3">
                  <p:embed/>
                </p:oleObj>
              </mc:Choice>
              <mc:Fallback>
                <p:oleObj name="Equation" r:id="rId3" imgW="28699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19400"/>
                        <a:ext cx="64008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8774" name="Object 6">
            <a:extLst>
              <a:ext uri="{FF2B5EF4-FFF2-40B4-BE49-F238E27FC236}">
                <a16:creationId xmlns:a16="http://schemas.microsoft.com/office/drawing/2014/main" id="{F49E01F7-97F5-44E6-AB32-6ABB428090AF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286000" y="5257800"/>
          <a:ext cx="44196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83" name="Equation" r:id="rId5" imgW="1879560" imgH="228600" progId="Equation.3">
                  <p:embed/>
                </p:oleObj>
              </mc:Choice>
              <mc:Fallback>
                <p:oleObj name="Equation" r:id="rId5" imgW="187956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257800"/>
                        <a:ext cx="44196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C77CFCAD-E005-4357-A65C-A2DD4B00D5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Pontos Ideais</a:t>
            </a:r>
            <a:endParaRPr lang="en-US" altLang="en-US"/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28FCF8A3-6640-4A38-A93B-64E0A61CC62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505200" cy="4525963"/>
          </a:xfrm>
        </p:spPr>
        <p:txBody>
          <a:bodyPr/>
          <a:lstStyle/>
          <a:p>
            <a:r>
              <a:rPr lang="pt-BR" altLang="en-US" sz="2600"/>
              <a:t>Os pontos no plano </a:t>
            </a:r>
            <a:r>
              <a:rPr lang="pt-BR" altLang="en-US" sz="2600" i="1"/>
              <a:t>z</a:t>
            </a:r>
            <a:r>
              <a:rPr lang="pt-BR" altLang="en-US" sz="2600"/>
              <a:t> = 0 são chamados de pontos ideais, e correspondem à interseção de retas paralelas no plano afim.</a:t>
            </a:r>
            <a:endParaRPr lang="en-US" altLang="en-US" sz="2600"/>
          </a:p>
        </p:txBody>
      </p:sp>
      <p:pic>
        <p:nvPicPr>
          <p:cNvPr id="290823" name="Picture 7" descr="tr3">
            <a:extLst>
              <a:ext uri="{FF2B5EF4-FFF2-40B4-BE49-F238E27FC236}">
                <a16:creationId xmlns:a16="http://schemas.microsoft.com/office/drawing/2014/main" id="{F670D7CD-5576-4515-9D67-77CF3DC9E49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7600" y="2514600"/>
            <a:ext cx="4953000" cy="4103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0DDA3D6-7CE0-48F7-A0B4-F1081BE38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Geometria Euclideana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094DBAE-2EEE-4D98-A6B7-BAEA233C6D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pt-BR" altLang="en-US" sz="2600"/>
              <a:t>Geometria</a:t>
            </a:r>
          </a:p>
          <a:p>
            <a:pPr lvl="1"/>
            <a:r>
              <a:rPr lang="pt-BR" altLang="en-US" sz="2400"/>
              <a:t>Sintética: Axiomas e Teoremas</a:t>
            </a:r>
          </a:p>
          <a:p>
            <a:pPr lvl="1"/>
            <a:r>
              <a:rPr lang="pt-BR" altLang="en-US" sz="2400"/>
              <a:t>Por coordenadas: Álgebra Linear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/>
              <a:t> </a:t>
            </a:r>
          </a:p>
          <a:p>
            <a:r>
              <a:rPr lang="pt-BR" altLang="en-US" sz="2600"/>
              <a:t>Geometria Euclideana</a:t>
            </a:r>
          </a:p>
          <a:p>
            <a:pPr lvl="1"/>
            <a:r>
              <a:rPr lang="pt-BR" altLang="en-US" sz="2400"/>
              <a:t>Espaço Vetorial + Produto Interno</a:t>
            </a:r>
          </a:p>
          <a:p>
            <a:pPr lvl="1">
              <a:buFont typeface="Wingdings" panose="05000000000000000000" pitchFamily="2" charset="2"/>
              <a:buNone/>
            </a:pPr>
            <a:endParaRPr lang="pt-BR" altLang="en-US" sz="2400"/>
          </a:p>
          <a:p>
            <a:pPr lvl="1"/>
            <a:endParaRPr lang="pt-BR" altLang="en-US" sz="2400"/>
          </a:p>
          <a:p>
            <a:pPr lvl="1"/>
            <a:endParaRPr lang="pt-BR" altLang="en-US" sz="2400"/>
          </a:p>
        </p:txBody>
      </p:sp>
      <p:graphicFrame>
        <p:nvGraphicFramePr>
          <p:cNvPr id="3076" name="Object 4">
            <a:extLst>
              <a:ext uri="{FF2B5EF4-FFF2-40B4-BE49-F238E27FC236}">
                <a16:creationId xmlns:a16="http://schemas.microsoft.com/office/drawing/2014/main" id="{C465DC98-8966-4FC2-9CC0-3A02D3CF6766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828800" y="4495800"/>
          <a:ext cx="365760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4" imgW="1333440" imgH="431640" progId="Equation.3">
                  <p:embed/>
                </p:oleObj>
              </mc:Choice>
              <mc:Fallback>
                <p:oleObj name="Equation" r:id="rId4" imgW="13334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95800"/>
                        <a:ext cx="3657600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87CD0C3D-F0DB-45A1-B27B-488F33DB5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Infinito e O </a:t>
            </a:r>
            <a:r>
              <a:rPr lang="pt-BR" altLang="en-US">
                <a:hlinkClick r:id="rId2"/>
              </a:rPr>
              <a:t>Plano Projetivo</a:t>
            </a:r>
            <a:endParaRPr lang="en-US" altLang="en-US"/>
          </a:p>
        </p:txBody>
      </p:sp>
      <p:pic>
        <p:nvPicPr>
          <p:cNvPr id="333828" name="Picture 4" descr="pinholecamera">
            <a:extLst>
              <a:ext uri="{FF2B5EF4-FFF2-40B4-BE49-F238E27FC236}">
                <a16:creationId xmlns:a16="http://schemas.microsoft.com/office/drawing/2014/main" id="{6A9AA6FA-189E-4AB5-8FC7-7F40EAF5E5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2133600"/>
            <a:ext cx="6553200" cy="3533775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80" name="Rectangle 8">
            <a:extLst>
              <a:ext uri="{FF2B5EF4-FFF2-40B4-BE49-F238E27FC236}">
                <a16:creationId xmlns:a16="http://schemas.microsoft.com/office/drawing/2014/main" id="{8850C1FB-F12B-45F9-8A40-FCFE7CD25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Onde Vão Os Pontos a 90°?</a:t>
            </a:r>
            <a:endParaRPr lang="en-US" altLang="en-US"/>
          </a:p>
        </p:txBody>
      </p:sp>
      <p:pic>
        <p:nvPicPr>
          <p:cNvPr id="335876" name="Picture 4" descr="infinitescreen">
            <a:extLst>
              <a:ext uri="{FF2B5EF4-FFF2-40B4-BE49-F238E27FC236}">
                <a16:creationId xmlns:a16="http://schemas.microsoft.com/office/drawing/2014/main" id="{9D46EEAC-45DA-437D-AFA8-75CFB8D3BAF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447800"/>
            <a:ext cx="2438400" cy="2438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5879" name="Picture 7" descr="sphericalscreen">
            <a:extLst>
              <a:ext uri="{FF2B5EF4-FFF2-40B4-BE49-F238E27FC236}">
                <a16:creationId xmlns:a16="http://schemas.microsoft.com/office/drawing/2014/main" id="{293367DC-915F-45A1-8C39-38B3F605F41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1314450"/>
            <a:ext cx="2590800" cy="2590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5882" name="Picture 10" descr="infiniteplane">
            <a:extLst>
              <a:ext uri="{FF2B5EF4-FFF2-40B4-BE49-F238E27FC236}">
                <a16:creationId xmlns:a16="http://schemas.microsoft.com/office/drawing/2014/main" id="{E7AE17E9-6CFC-4675-B81F-A29B4277983A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7600" y="3962400"/>
            <a:ext cx="2514600" cy="2514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5884" name="Rectangle 12">
            <a:extLst>
              <a:ext uri="{FF2B5EF4-FFF2-40B4-BE49-F238E27FC236}">
                <a16:creationId xmlns:a16="http://schemas.microsoft.com/office/drawing/2014/main" id="{00202FC3-3165-41F0-8646-E9B8537CD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491288"/>
            <a:ext cx="6394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pt-BR" altLang="en-US" i="0"/>
              <a:t>Xadrez infinitamente largo, refletido em um espelho esférico.</a:t>
            </a:r>
            <a:r>
              <a:rPr lang="pt-BR" altLang="en-US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>
            <a:extLst>
              <a:ext uri="{FF2B5EF4-FFF2-40B4-BE49-F238E27FC236}">
                <a16:creationId xmlns:a16="http://schemas.microsoft.com/office/drawing/2014/main" id="{BB1532EB-9E22-4F28-A592-3409022469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Transformações Projetivas</a:t>
            </a:r>
            <a:endParaRPr lang="en-US" altLang="en-US"/>
          </a:p>
        </p:txBody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B03FFF63-9C76-42FC-A046-4DEBFD3E0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Seja </a:t>
            </a:r>
            <a:r>
              <a:rPr lang="pt-BR" altLang="en-US" i="1"/>
              <a:t>T</a:t>
            </a:r>
            <a:r>
              <a:rPr lang="pt-BR" altLang="en-US"/>
              <a:t> é um operador linear invertível do </a:t>
            </a:r>
            <a:r>
              <a:rPr lang="pt-BR" altLang="en-US" i="1"/>
              <a:t>R</a:t>
            </a:r>
            <a:r>
              <a:rPr lang="pt-BR" altLang="en-US" baseline="30000"/>
              <a:t>3</a:t>
            </a:r>
            <a:endParaRPr lang="pt-BR" altLang="en-US"/>
          </a:p>
          <a:p>
            <a:pPr lvl="1"/>
            <a:r>
              <a:rPr lang="pt-BR" altLang="en-US" i="1"/>
              <a:t>T</a:t>
            </a:r>
            <a:r>
              <a:rPr lang="pt-BR" altLang="en-US"/>
              <a:t> transforma retas em retas e deixa a origem fixa.</a:t>
            </a:r>
          </a:p>
          <a:p>
            <a:pPr lvl="1"/>
            <a:r>
              <a:rPr lang="pt-BR" altLang="en-US"/>
              <a:t>Define naturalmente um transformação no plano projetivo.</a:t>
            </a:r>
          </a:p>
          <a:p>
            <a:pPr lvl="1"/>
            <a:r>
              <a:rPr lang="pt-BR" altLang="en-US"/>
              <a:t>A transformação induzida </a:t>
            </a:r>
            <a:r>
              <a:rPr lang="pt-BR" altLang="en-US" i="1"/>
              <a:t>T</a:t>
            </a:r>
            <a:r>
              <a:rPr lang="pt-BR" altLang="en-US" i="1" baseline="30000"/>
              <a:t>’</a:t>
            </a:r>
            <a:r>
              <a:rPr lang="pt-BR" altLang="en-US"/>
              <a:t> é chamada </a:t>
            </a:r>
            <a:r>
              <a:rPr lang="pt-BR" altLang="en-US" u="sng"/>
              <a:t>transformação projetiva</a:t>
            </a:r>
            <a:r>
              <a:rPr lang="pt-BR" altLang="en-US"/>
              <a:t>.</a:t>
            </a:r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7" name="Rectangle 5">
            <a:extLst>
              <a:ext uri="{FF2B5EF4-FFF2-40B4-BE49-F238E27FC236}">
                <a16:creationId xmlns:a16="http://schemas.microsoft.com/office/drawing/2014/main" id="{4DB3A837-535C-4E10-9BAF-A0E1338B5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Matriz Projetiva</a:t>
            </a:r>
            <a:endParaRPr lang="en-US" altLang="en-US"/>
          </a:p>
        </p:txBody>
      </p:sp>
      <p:sp>
        <p:nvSpPr>
          <p:cNvPr id="294915" name="Rectangle 3">
            <a:extLst>
              <a:ext uri="{FF2B5EF4-FFF2-40B4-BE49-F238E27FC236}">
                <a16:creationId xmlns:a16="http://schemas.microsoft.com/office/drawing/2014/main" id="{8F2D6974-1B4F-4F0A-9D9A-25D67C64B8E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pt-BR" altLang="en-US" sz="2600"/>
              <a:t>A matriz 3 x 3 de uma transformação projetiva representa uma transformação afim bidimensional. </a:t>
            </a:r>
            <a:endParaRPr lang="en-US" altLang="en-US" sz="2600"/>
          </a:p>
        </p:txBody>
      </p:sp>
      <p:graphicFrame>
        <p:nvGraphicFramePr>
          <p:cNvPr id="294916" name="Object 4">
            <a:extLst>
              <a:ext uri="{FF2B5EF4-FFF2-40B4-BE49-F238E27FC236}">
                <a16:creationId xmlns:a16="http://schemas.microsoft.com/office/drawing/2014/main" id="{8EE6122F-C2FE-4BB8-A3FE-D8053FEAE41A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057400" y="3048000"/>
          <a:ext cx="4038600" cy="263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22" name="Equation" r:id="rId3" imgW="1091880" imgH="711000" progId="Equation.3">
                  <p:embed/>
                </p:oleObj>
              </mc:Choice>
              <mc:Fallback>
                <p:oleObj name="Equation" r:id="rId3" imgW="10918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048000"/>
                        <a:ext cx="4038600" cy="263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>
            <a:extLst>
              <a:ext uri="{FF2B5EF4-FFF2-40B4-BE49-F238E27FC236}">
                <a16:creationId xmlns:a16="http://schemas.microsoft.com/office/drawing/2014/main" id="{5681D0E9-6A94-4FFB-8151-6951A1879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Matriz de Translação</a:t>
            </a:r>
            <a:endParaRPr lang="en-US" altLang="en-US"/>
          </a:p>
        </p:txBody>
      </p:sp>
      <p:graphicFrame>
        <p:nvGraphicFramePr>
          <p:cNvPr id="296964" name="Object 4">
            <a:extLst>
              <a:ext uri="{FF2B5EF4-FFF2-40B4-BE49-F238E27FC236}">
                <a16:creationId xmlns:a16="http://schemas.microsoft.com/office/drawing/2014/main" id="{42AA9B10-A5DA-4527-AEEA-C9FA921C011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524000" y="2514600"/>
          <a:ext cx="5943600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69" name="Equation" r:id="rId3" imgW="1892160" imgH="711000" progId="Equation.3">
                  <p:embed/>
                </p:oleObj>
              </mc:Choice>
              <mc:Fallback>
                <p:oleObj name="Equation" r:id="rId3" imgW="189216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14600"/>
                        <a:ext cx="5943600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2B397D2F-6E8A-421A-9004-752526D69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Transformações Lineares</a:t>
            </a:r>
            <a:endParaRPr lang="en-US" altLang="en-US"/>
          </a:p>
        </p:txBody>
      </p:sp>
      <p:graphicFrame>
        <p:nvGraphicFramePr>
          <p:cNvPr id="299012" name="Object 4">
            <a:extLst>
              <a:ext uri="{FF2B5EF4-FFF2-40B4-BE49-F238E27FC236}">
                <a16:creationId xmlns:a16="http://schemas.microsoft.com/office/drawing/2014/main" id="{84F2B533-6C63-410E-ACAD-6FB53E1A2624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447800" y="2514600"/>
          <a:ext cx="6248400" cy="222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17" name="Equation" r:id="rId3" imgW="1993680" imgH="711000" progId="Equation.3">
                  <p:embed/>
                </p:oleObj>
              </mc:Choice>
              <mc:Fallback>
                <p:oleObj name="Equation" r:id="rId3" imgW="19936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6248400" cy="222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34BA4ADF-D820-4E4A-B35B-9D93F9330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Transformação Perspectiva</a:t>
            </a:r>
            <a:endParaRPr lang="en-US" altLang="en-US"/>
          </a:p>
        </p:txBody>
      </p:sp>
      <p:graphicFrame>
        <p:nvGraphicFramePr>
          <p:cNvPr id="301060" name="Object 4">
            <a:extLst>
              <a:ext uri="{FF2B5EF4-FFF2-40B4-BE49-F238E27FC236}">
                <a16:creationId xmlns:a16="http://schemas.microsoft.com/office/drawing/2014/main" id="{F3A85173-8AF0-4716-AD85-167D1DC78E6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295400" y="2590800"/>
          <a:ext cx="6781800" cy="219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65" name="Equation" r:id="rId3" imgW="2197080" imgH="711000" progId="Equation.3">
                  <p:embed/>
                </p:oleObj>
              </mc:Choice>
              <mc:Fallback>
                <p:oleObj name="Equation" r:id="rId3" imgW="21970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90800"/>
                        <a:ext cx="6781800" cy="219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7" name="Rectangle 5">
            <a:extLst>
              <a:ext uri="{FF2B5EF4-FFF2-40B4-BE49-F238E27FC236}">
                <a16:creationId xmlns:a16="http://schemas.microsoft.com/office/drawing/2014/main" id="{2AAA62D9-3335-4184-9790-B34AE2D74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Efeito em Um Ponto Ideal</a:t>
            </a:r>
            <a:endParaRPr lang="en-US" altLang="en-US"/>
          </a:p>
        </p:txBody>
      </p:sp>
      <p:graphicFrame>
        <p:nvGraphicFramePr>
          <p:cNvPr id="305156" name="Object 4">
            <a:extLst>
              <a:ext uri="{FF2B5EF4-FFF2-40B4-BE49-F238E27FC236}">
                <a16:creationId xmlns:a16="http://schemas.microsoft.com/office/drawing/2014/main" id="{DDA29CCF-996D-42B2-9837-EA6A959A1146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371600" y="2819400"/>
          <a:ext cx="6191250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62" name="Equation" r:id="rId3" imgW="2019240" imgH="711000" progId="Equation.3">
                  <p:embed/>
                </p:oleObj>
              </mc:Choice>
              <mc:Fallback>
                <p:oleObj name="Equation" r:id="rId3" imgW="201924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6191250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13F067E8-6271-4C71-8D42-37BC5EE4E9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Pontos de Fuga</a:t>
            </a:r>
            <a:endParaRPr lang="en-US" altLang="en-US"/>
          </a:p>
        </p:txBody>
      </p:sp>
      <p:sp>
        <p:nvSpPr>
          <p:cNvPr id="307203" name="Rectangle 3">
            <a:extLst>
              <a:ext uri="{FF2B5EF4-FFF2-40B4-BE49-F238E27FC236}">
                <a16:creationId xmlns:a16="http://schemas.microsoft.com/office/drawing/2014/main" id="{D9C234B7-7C34-461F-A6F4-D269DEFF6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Um ponto ideal pode ser levado em um ponto </a:t>
            </a:r>
            <a:r>
              <a:rPr lang="pt-BR" altLang="en-US" i="1"/>
              <a:t>P</a:t>
            </a:r>
            <a:r>
              <a:rPr lang="pt-BR" altLang="en-US" i="1" baseline="-25000"/>
              <a:t>0</a:t>
            </a:r>
            <a:r>
              <a:rPr lang="pt-BR" altLang="en-US" baseline="30000"/>
              <a:t> </a:t>
            </a:r>
            <a:r>
              <a:rPr lang="pt-BR" altLang="en-US"/>
              <a:t>do plano afim.</a:t>
            </a:r>
          </a:p>
          <a:p>
            <a:r>
              <a:rPr lang="pt-BR" altLang="en-US"/>
              <a:t>Família de retas paralelas que se intersectam no ponto ideal são transformadas numa família de retas incidentes em </a:t>
            </a:r>
            <a:r>
              <a:rPr lang="pt-BR" altLang="en-US" i="1"/>
              <a:t>P</a:t>
            </a:r>
            <a:r>
              <a:rPr lang="pt-BR" altLang="en-US" i="1" baseline="-25000"/>
              <a:t>0</a:t>
            </a:r>
            <a:r>
              <a:rPr lang="pt-BR" altLang="en-US"/>
              <a:t>.</a:t>
            </a:r>
          </a:p>
          <a:p>
            <a:pPr lvl="1"/>
            <a:r>
              <a:rPr lang="pt-BR" altLang="en-US" i="1"/>
              <a:t>P</a:t>
            </a:r>
            <a:r>
              <a:rPr lang="pt-BR" altLang="en-US" i="1" baseline="-25000"/>
              <a:t>0</a:t>
            </a:r>
            <a:r>
              <a:rPr lang="pt-BR" altLang="en-US"/>
              <a:t> é chamado de ponto de fuga.</a:t>
            </a:r>
          </a:p>
          <a:p>
            <a:pPr lvl="1"/>
            <a:r>
              <a:rPr lang="pt-BR" altLang="en-US"/>
              <a:t>Ponto de fuga principal corresponde a uma direção paralela aos eixos coordenados.</a:t>
            </a:r>
          </a:p>
          <a:p>
            <a:pPr lvl="2"/>
            <a:r>
              <a:rPr lang="pt-BR" altLang="en-US"/>
              <a:t>Imagem de [</a:t>
            </a:r>
            <a:r>
              <a:rPr lang="pt-BR" altLang="en-US" i="1"/>
              <a:t>x</a:t>
            </a:r>
            <a:r>
              <a:rPr lang="pt-BR" altLang="en-US"/>
              <a:t>,0,0] ou [0,</a:t>
            </a:r>
            <a:r>
              <a:rPr lang="pt-BR" altLang="en-US" i="1"/>
              <a:t>y</a:t>
            </a:r>
            <a:r>
              <a:rPr lang="pt-BR" altLang="en-US"/>
              <a:t>,0].</a:t>
            </a:r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9" name="Rectangle 5">
            <a:extLst>
              <a:ext uri="{FF2B5EF4-FFF2-40B4-BE49-F238E27FC236}">
                <a16:creationId xmlns:a16="http://schemas.microsoft.com/office/drawing/2014/main" id="{E781671F-F746-474C-9DAD-1132D9D154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Ponto de Fuga</a:t>
            </a:r>
            <a:endParaRPr lang="en-US" altLang="en-US"/>
          </a:p>
        </p:txBody>
      </p:sp>
      <p:pic>
        <p:nvPicPr>
          <p:cNvPr id="303108" name="Picture 4" descr="tr6">
            <a:extLst>
              <a:ext uri="{FF2B5EF4-FFF2-40B4-BE49-F238E27FC236}">
                <a16:creationId xmlns:a16="http://schemas.microsoft.com/office/drawing/2014/main" id="{3408E42F-9FEE-4838-8546-167E9A4855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752600"/>
            <a:ext cx="6019800" cy="4425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0ECC36EF-1708-4808-A6DE-F0F10D907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Transformações</a:t>
            </a:r>
            <a:endParaRPr lang="en-US" altLang="en-US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CD7733D1-3F7F-4A05-B88F-7D5D36FF9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Geometria Euclideana</a:t>
            </a:r>
          </a:p>
          <a:p>
            <a:pPr lvl="1"/>
            <a:r>
              <a:rPr lang="pt-BR" altLang="en-US"/>
              <a:t> Movimentos rígidos + transf. de semelhança.</a:t>
            </a:r>
          </a:p>
          <a:p>
            <a:pPr lvl="1"/>
            <a:r>
              <a:rPr lang="pt-BR" altLang="en-US"/>
              <a:t>Conceitos: congruência e semelhança.</a:t>
            </a:r>
          </a:p>
          <a:p>
            <a:r>
              <a:rPr lang="pt-BR" altLang="en-US"/>
              <a:t>Geometria Afim</a:t>
            </a:r>
          </a:p>
          <a:p>
            <a:pPr lvl="1"/>
            <a:r>
              <a:rPr lang="pt-BR" altLang="en-US"/>
              <a:t>Transf. Lineares + translações.</a:t>
            </a:r>
          </a:p>
          <a:p>
            <a:pPr lvl="1"/>
            <a:r>
              <a:rPr lang="pt-BR" altLang="en-US"/>
              <a:t>Conceitos: razões e proporções.</a:t>
            </a:r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9" name="Rectangle 5">
            <a:extLst>
              <a:ext uri="{FF2B5EF4-FFF2-40B4-BE49-F238E27FC236}">
                <a16:creationId xmlns:a16="http://schemas.microsoft.com/office/drawing/2014/main" id="{23A389CC-A3D6-4085-B9B1-97B3DBF1E7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Transformação Perspectiva 2D</a:t>
            </a:r>
            <a:endParaRPr lang="en-US" altLang="en-US"/>
          </a:p>
        </p:txBody>
      </p:sp>
      <p:pic>
        <p:nvPicPr>
          <p:cNvPr id="308228" name="Picture 4" descr="perspective3">
            <a:extLst>
              <a:ext uri="{FF2B5EF4-FFF2-40B4-BE49-F238E27FC236}">
                <a16:creationId xmlns:a16="http://schemas.microsoft.com/office/drawing/2014/main" id="{5B87FB08-BFFD-401C-B0E3-BC1B7A080E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828800"/>
            <a:ext cx="48768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6FE05E09-9FC0-49DD-8CA8-8B910699F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>
                <a:hlinkClick r:id="rId2"/>
              </a:rPr>
              <a:t>Cônicas</a:t>
            </a:r>
            <a:endParaRPr lang="en-US" altLang="en-US"/>
          </a:p>
        </p:txBody>
      </p:sp>
      <p:pic>
        <p:nvPicPr>
          <p:cNvPr id="318468" name="Picture 4" descr="Conic_sections_2">
            <a:extLst>
              <a:ext uri="{FF2B5EF4-FFF2-40B4-BE49-F238E27FC236}">
                <a16:creationId xmlns:a16="http://schemas.microsoft.com/office/drawing/2014/main" id="{8BD6AE0C-BB09-46F5-91F4-F971BD09E80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475" y="1600200"/>
            <a:ext cx="814705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>
            <a:extLst>
              <a:ext uri="{FF2B5EF4-FFF2-40B4-BE49-F238E27FC236}">
                <a16:creationId xmlns:a16="http://schemas.microsoft.com/office/drawing/2014/main" id="{B91302FD-F417-43AB-80A6-723214240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Círculo - Hipérbola</a:t>
            </a:r>
            <a:endParaRPr lang="en-US" altLang="en-US"/>
          </a:p>
        </p:txBody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EADD9E6F-9857-4E86-9F18-E7383F6170B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Uma transformação projetiva mapeia uma cônica em uma outra cônica qualquer.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A transformação abaixo, leva o círculo </a:t>
            </a:r>
            <a:r>
              <a:rPr lang="pt-BR" altLang="en-US" sz="2600" i="1"/>
              <a:t>x</a:t>
            </a:r>
            <a:r>
              <a:rPr lang="pt-BR" altLang="en-US" sz="2600" baseline="30000"/>
              <a:t>2</a:t>
            </a:r>
            <a:r>
              <a:rPr lang="pt-BR" altLang="en-US" sz="2600"/>
              <a:t> + </a:t>
            </a:r>
            <a:r>
              <a:rPr lang="pt-BR" altLang="en-US" sz="2600" i="1"/>
              <a:t>y</a:t>
            </a:r>
            <a:r>
              <a:rPr lang="pt-BR" altLang="en-US" sz="2600" baseline="30000"/>
              <a:t>2</a:t>
            </a:r>
            <a:r>
              <a:rPr lang="pt-BR" altLang="en-US" sz="2600"/>
              <a:t> –</a:t>
            </a:r>
            <a:r>
              <a:rPr lang="pt-BR" altLang="en-US" sz="2600" i="1"/>
              <a:t> w</a:t>
            </a:r>
            <a:r>
              <a:rPr lang="pt-BR" altLang="en-US" sz="2600" baseline="30000"/>
              <a:t>2 </a:t>
            </a:r>
            <a:r>
              <a:rPr lang="pt-BR" altLang="en-US" sz="2600"/>
              <a:t>na hipérbole </a:t>
            </a:r>
            <a:r>
              <a:rPr lang="pt-BR" altLang="en-US" sz="2600" i="1"/>
              <a:t>w</a:t>
            </a:r>
            <a:r>
              <a:rPr lang="pt-BR" altLang="en-US" sz="2600" baseline="-25000"/>
              <a:t>1</a:t>
            </a:r>
            <a:r>
              <a:rPr lang="pt-BR" altLang="en-US" sz="2600" baseline="30000"/>
              <a:t>2</a:t>
            </a:r>
            <a:r>
              <a:rPr lang="pt-BR" altLang="en-US" sz="2600"/>
              <a:t> – 4 </a:t>
            </a:r>
            <a:r>
              <a:rPr lang="pt-BR" altLang="en-US" sz="2600" i="1"/>
              <a:t>x</a:t>
            </a:r>
            <a:r>
              <a:rPr lang="pt-BR" altLang="en-US" sz="2600" baseline="-25000"/>
              <a:t>1</a:t>
            </a:r>
            <a:r>
              <a:rPr lang="pt-BR" altLang="en-US" sz="2600"/>
              <a:t> </a:t>
            </a:r>
            <a:r>
              <a:rPr lang="pt-BR" altLang="en-US" sz="2600" i="1"/>
              <a:t>y</a:t>
            </a:r>
            <a:r>
              <a:rPr lang="pt-BR" altLang="en-US" sz="2600" baseline="-25000"/>
              <a:t>1</a:t>
            </a:r>
            <a:endParaRPr lang="en-US" altLang="en-US" sz="2600"/>
          </a:p>
        </p:txBody>
      </p:sp>
      <p:graphicFrame>
        <p:nvGraphicFramePr>
          <p:cNvPr id="320516" name="Object 4">
            <a:extLst>
              <a:ext uri="{FF2B5EF4-FFF2-40B4-BE49-F238E27FC236}">
                <a16:creationId xmlns:a16="http://schemas.microsoft.com/office/drawing/2014/main" id="{956247B9-F52F-4210-9213-92B47159D84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581400" y="3581400"/>
          <a:ext cx="2119313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21" name="Equation" r:id="rId3" imgW="672840" imgH="685800" progId="Equation.3">
                  <p:embed/>
                </p:oleObj>
              </mc:Choice>
              <mc:Fallback>
                <p:oleObj name="Equation" r:id="rId3" imgW="67284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81400"/>
                        <a:ext cx="2119313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>
            <a:extLst>
              <a:ext uri="{FF2B5EF4-FFF2-40B4-BE49-F238E27FC236}">
                <a16:creationId xmlns:a16="http://schemas.microsoft.com/office/drawing/2014/main" id="{38A4E7B2-2ED2-41C4-9396-CB7ABCBEE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Espaço Projetivo</a:t>
            </a:r>
            <a:endParaRPr lang="en-US" altLang="en-US"/>
          </a:p>
        </p:txBody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4AC44621-FBA6-4155-BA78-C5F61DFA80C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pt-BR" altLang="en-US" sz="2600"/>
              <a:t>O modelo analítico do espaço projetivo pode ser introduzido de forma análoga ao </a:t>
            </a:r>
            <a:r>
              <a:rPr lang="pt-BR" altLang="en-US" sz="2600" i="1"/>
              <a:t>RP</a:t>
            </a:r>
            <a:r>
              <a:rPr lang="pt-BR" altLang="en-US" sz="2600" baseline="30000"/>
              <a:t>2</a:t>
            </a:r>
            <a:r>
              <a:rPr lang="pt-BR" altLang="en-US" sz="2600"/>
              <a:t>.</a:t>
            </a:r>
          </a:p>
          <a:p>
            <a:r>
              <a:rPr lang="pt-BR" altLang="en-US" sz="2600"/>
              <a:t>O espaço projetivo </a:t>
            </a:r>
            <a:r>
              <a:rPr lang="pt-BR" altLang="en-US" sz="2600" i="1"/>
              <a:t>RP</a:t>
            </a:r>
            <a:r>
              <a:rPr lang="pt-BR" altLang="en-US" sz="2600" i="1" baseline="30000"/>
              <a:t>3</a:t>
            </a:r>
            <a:r>
              <a:rPr lang="pt-BR" altLang="en-US" sz="2600" i="1"/>
              <a:t> </a:t>
            </a:r>
            <a:r>
              <a:rPr lang="pt-BR" altLang="en-US" sz="2600"/>
              <a:t>é o conjunto das retas do </a:t>
            </a:r>
            <a:r>
              <a:rPr lang="pt-BR" altLang="en-US" sz="2600" i="1"/>
              <a:t>R</a:t>
            </a:r>
            <a:r>
              <a:rPr lang="pt-BR" altLang="en-US" sz="2600" baseline="30000"/>
              <a:t>4</a:t>
            </a:r>
            <a:r>
              <a:rPr lang="pt-BR" altLang="en-US" sz="2600"/>
              <a:t> que passam pela origem.</a:t>
            </a:r>
          </a:p>
          <a:p>
            <a:r>
              <a:rPr lang="pt-BR" altLang="en-US" sz="2600"/>
              <a:t>Um ponto do espaço projetivo é definido como:</a:t>
            </a:r>
          </a:p>
          <a:p>
            <a:endParaRPr lang="pt-BR" altLang="en-US" sz="2600"/>
          </a:p>
          <a:p>
            <a:endParaRPr lang="pt-BR" altLang="en-US" sz="2600"/>
          </a:p>
          <a:p>
            <a:pPr lvl="1"/>
            <a:r>
              <a:rPr lang="pt-BR" altLang="en-US" sz="2400"/>
              <a:t>Denotado por </a:t>
            </a:r>
            <a:r>
              <a:rPr lang="pt-BR" altLang="en-US" sz="2400" i="1"/>
              <a:t>P = </a:t>
            </a:r>
            <a:r>
              <a:rPr lang="pt-BR" altLang="en-US" sz="2400"/>
              <a:t>[</a:t>
            </a:r>
            <a:r>
              <a:rPr lang="pt-BR" altLang="en-US" sz="2400" i="1"/>
              <a:t>x,y,z,w</a:t>
            </a:r>
            <a:r>
              <a:rPr lang="pt-BR" altLang="en-US" sz="2400"/>
              <a:t>]</a:t>
            </a:r>
            <a:r>
              <a:rPr lang="pt-BR" altLang="en-US" sz="2400" i="1"/>
              <a:t> </a:t>
            </a:r>
            <a:r>
              <a:rPr lang="pt-BR" altLang="en-US" sz="2400"/>
              <a:t>em</a:t>
            </a:r>
            <a:r>
              <a:rPr lang="pt-BR" altLang="en-US" sz="2400" i="1"/>
              <a:t> </a:t>
            </a:r>
            <a:r>
              <a:rPr lang="pt-BR" altLang="en-US" sz="2400"/>
              <a:t>coordenadas homogêneas.</a:t>
            </a:r>
            <a:endParaRPr lang="en-US" altLang="en-US" sz="2400"/>
          </a:p>
          <a:p>
            <a:endParaRPr lang="pt-BR" altLang="en-US" sz="2600"/>
          </a:p>
          <a:p>
            <a:endParaRPr lang="en-US" altLang="en-US" sz="2600"/>
          </a:p>
        </p:txBody>
      </p:sp>
      <p:graphicFrame>
        <p:nvGraphicFramePr>
          <p:cNvPr id="310277" name="Object 5">
            <a:extLst>
              <a:ext uri="{FF2B5EF4-FFF2-40B4-BE49-F238E27FC236}">
                <a16:creationId xmlns:a16="http://schemas.microsoft.com/office/drawing/2014/main" id="{0297A4DC-602E-4AFB-9B76-0C192C8C8C59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295400" y="4076700"/>
          <a:ext cx="61468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2" name="Equation" r:id="rId3" imgW="2844720" imgH="203040" progId="Equation.3">
                  <p:embed/>
                </p:oleObj>
              </mc:Choice>
              <mc:Fallback>
                <p:oleObj name="Equation" r:id="rId3" imgW="284472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076700"/>
                        <a:ext cx="614680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AA34E026-E5B1-4E29-AEB9-849386036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Ponto Projetivo</a:t>
            </a:r>
            <a:endParaRPr lang="en-US" altLang="en-US"/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6BAE241A-A219-4FBE-B606-845C1C3F433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pt-BR" altLang="en-US" sz="2600"/>
              <a:t>Considerando o hiperplano </a:t>
            </a:r>
            <a:r>
              <a:rPr lang="pt-BR" altLang="en-US" sz="2600" i="1"/>
              <a:t>z</a:t>
            </a:r>
            <a:r>
              <a:rPr lang="pt-BR" altLang="en-US" sz="2600"/>
              <a:t> = 1 como o espaço afim Euclideano mergulhado em </a:t>
            </a:r>
            <a:r>
              <a:rPr lang="pt-BR" altLang="en-US" sz="2600" i="1"/>
              <a:t>RP</a:t>
            </a:r>
            <a:r>
              <a:rPr lang="pt-BR" altLang="en-US" sz="2600" i="1" baseline="30000"/>
              <a:t>3</a:t>
            </a:r>
            <a:r>
              <a:rPr lang="pt-BR" altLang="en-US" sz="2600"/>
              <a:t>:</a:t>
            </a:r>
            <a:endParaRPr lang="pt-BR" altLang="en-US" sz="2600" baseline="30000"/>
          </a:p>
          <a:p>
            <a:endParaRPr lang="pt-BR" altLang="en-US" sz="2600" i="1" baseline="30000"/>
          </a:p>
          <a:p>
            <a:endParaRPr lang="pt-BR" altLang="en-US" sz="2600" i="1" baseline="30000"/>
          </a:p>
          <a:p>
            <a:endParaRPr lang="pt-BR" altLang="en-US" sz="2600" i="1" baseline="30000"/>
          </a:p>
          <a:p>
            <a:endParaRPr lang="pt-BR" altLang="en-US" sz="2600" i="1" baseline="30000"/>
          </a:p>
          <a:p>
            <a:r>
              <a:rPr lang="pt-BR" altLang="en-US" sz="2600"/>
              <a:t>Representa a interseção da reta </a:t>
            </a:r>
            <a:r>
              <a:rPr lang="el-GR" altLang="en-US" sz="2600" i="1"/>
              <a:t>λ</a:t>
            </a:r>
            <a:r>
              <a:rPr lang="pt-BR" altLang="en-US" sz="2600"/>
              <a:t>(</a:t>
            </a:r>
            <a:r>
              <a:rPr lang="pt-BR" altLang="en-US" sz="2600" i="1"/>
              <a:t>x,y,z,w</a:t>
            </a:r>
            <a:r>
              <a:rPr lang="pt-BR" altLang="en-US" sz="2600"/>
              <a:t>) com o hiperplano: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 i="1"/>
              <a:t>				w </a:t>
            </a:r>
            <a:r>
              <a:rPr lang="pt-BR" altLang="en-US" sz="2400"/>
              <a:t>= 1 ou (</a:t>
            </a:r>
            <a:r>
              <a:rPr lang="el-GR" altLang="en-US" sz="2400" i="1"/>
              <a:t>λ</a:t>
            </a:r>
            <a:r>
              <a:rPr lang="pt-BR" altLang="en-US" sz="2400" i="1"/>
              <a:t> </a:t>
            </a:r>
            <a:r>
              <a:rPr lang="pt-BR" altLang="en-US" sz="2400"/>
              <a:t>= 1/</a:t>
            </a:r>
            <a:r>
              <a:rPr lang="pt-BR" altLang="en-US" sz="2400" i="1"/>
              <a:t>w</a:t>
            </a:r>
            <a:r>
              <a:rPr lang="pt-BR" altLang="en-US" sz="2400"/>
              <a:t>).</a:t>
            </a:r>
          </a:p>
          <a:p>
            <a:r>
              <a:rPr lang="pt-BR" altLang="en-US" sz="2600"/>
              <a:t>Partição do espaço projetivo em dois conjuntos:</a:t>
            </a:r>
            <a:endParaRPr lang="el-GR" altLang="en-US" sz="2600"/>
          </a:p>
        </p:txBody>
      </p:sp>
      <p:graphicFrame>
        <p:nvGraphicFramePr>
          <p:cNvPr id="313348" name="Object 4">
            <a:extLst>
              <a:ext uri="{FF2B5EF4-FFF2-40B4-BE49-F238E27FC236}">
                <a16:creationId xmlns:a16="http://schemas.microsoft.com/office/drawing/2014/main" id="{C7E2162E-4C2C-4B66-807F-D9FB0D565DE2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000125" y="2776538"/>
          <a:ext cx="75247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56" name="Equation" r:id="rId3" imgW="3517560" imgH="228600" progId="Equation.3">
                  <p:embed/>
                </p:oleObj>
              </mc:Choice>
              <mc:Fallback>
                <p:oleObj name="Equation" r:id="rId3" imgW="35175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776538"/>
                        <a:ext cx="752475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349" name="Object 5">
            <a:extLst>
              <a:ext uri="{FF2B5EF4-FFF2-40B4-BE49-F238E27FC236}">
                <a16:creationId xmlns:a16="http://schemas.microsoft.com/office/drawing/2014/main" id="{D2060248-CD16-4B06-8A22-6262C304FFFF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1752600" y="5638800"/>
          <a:ext cx="53292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57" name="Equation" r:id="rId5" imgW="2298600" imgH="228600" progId="Equation.3">
                  <p:embed/>
                </p:oleObj>
              </mc:Choice>
              <mc:Fallback>
                <p:oleObj name="Equation" r:id="rId5" imgW="22986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638800"/>
                        <a:ext cx="53292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id="{C46D8E85-BA7B-4B2F-8C75-A793DD32A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Matriz Projetiva</a:t>
            </a:r>
            <a:endParaRPr lang="en-US" altLang="en-US"/>
          </a:p>
        </p:txBody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90C6446B-FDBA-49AA-8894-33A1FF9175B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pt-BR" altLang="en-US" sz="2600"/>
              <a:t>Uma transformação projetiva </a:t>
            </a:r>
            <a:r>
              <a:rPr lang="pt-BR" altLang="en-US" sz="2600" i="1"/>
              <a:t>T</a:t>
            </a:r>
            <a:r>
              <a:rPr lang="pt-BR" altLang="en-US" sz="2600"/>
              <a:t> do </a:t>
            </a:r>
            <a:r>
              <a:rPr lang="pt-BR" altLang="en-US" sz="2600" i="1"/>
              <a:t>RP</a:t>
            </a:r>
            <a:r>
              <a:rPr lang="pt-BR" altLang="en-US" sz="2600" baseline="30000"/>
              <a:t>3</a:t>
            </a:r>
            <a:r>
              <a:rPr lang="pt-BR" altLang="en-US" sz="2600"/>
              <a:t> é uma transformação linear do </a:t>
            </a:r>
            <a:r>
              <a:rPr lang="pt-BR" altLang="en-US" sz="2600" i="1"/>
              <a:t>R</a:t>
            </a:r>
            <a:r>
              <a:rPr lang="pt-BR" altLang="en-US" sz="2600" baseline="30000"/>
              <a:t>4</a:t>
            </a:r>
            <a:r>
              <a:rPr lang="pt-BR" altLang="en-US" sz="2600"/>
              <a:t>.</a:t>
            </a:r>
          </a:p>
          <a:p>
            <a:r>
              <a:rPr lang="pt-BR" altLang="en-US" sz="2600"/>
              <a:t>A matriz 4 x 4 de uma transformação projetiva representa uma transformação afim tridimensional. </a:t>
            </a:r>
            <a:endParaRPr lang="en-US" altLang="en-US" sz="2600"/>
          </a:p>
        </p:txBody>
      </p:sp>
      <p:graphicFrame>
        <p:nvGraphicFramePr>
          <p:cNvPr id="316420" name="Object 4">
            <a:extLst>
              <a:ext uri="{FF2B5EF4-FFF2-40B4-BE49-F238E27FC236}">
                <a16:creationId xmlns:a16="http://schemas.microsoft.com/office/drawing/2014/main" id="{0F3647C7-A287-4EF9-92ED-C61A474B7DD1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133600" y="3505200"/>
          <a:ext cx="4413250" cy="299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24" name="Equation" r:id="rId3" imgW="1346040" imgH="914400" progId="Equation.3">
                  <p:embed/>
                </p:oleObj>
              </mc:Choice>
              <mc:Fallback>
                <p:oleObj name="Equation" r:id="rId3" imgW="134604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505200"/>
                        <a:ext cx="4413250" cy="299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>
            <a:extLst>
              <a:ext uri="{FF2B5EF4-FFF2-40B4-BE49-F238E27FC236}">
                <a16:creationId xmlns:a16="http://schemas.microsoft.com/office/drawing/2014/main" id="{F409EA6C-A683-405E-AF79-0DCE556A4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Transformação Perspectiva</a:t>
            </a:r>
            <a:endParaRPr lang="en-US" altLang="en-US"/>
          </a:p>
        </p:txBody>
      </p:sp>
      <p:sp>
        <p:nvSpPr>
          <p:cNvPr id="317444" name="Rectangle 4">
            <a:extLst>
              <a:ext uri="{FF2B5EF4-FFF2-40B4-BE49-F238E27FC236}">
                <a16:creationId xmlns:a16="http://schemas.microsoft.com/office/drawing/2014/main" id="{592F0504-21F4-46CC-BCE6-677A257C6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Ponto </a:t>
            </a:r>
            <a:r>
              <a:rPr lang="pt-BR" altLang="en-US" i="1"/>
              <a:t>P</a:t>
            </a:r>
            <a:r>
              <a:rPr lang="pt-BR" altLang="en-US"/>
              <a:t> do espaço afim é levado no hiperplano </a:t>
            </a:r>
            <a:r>
              <a:rPr lang="pt-BR" altLang="en-US" i="1"/>
              <a:t>w</a:t>
            </a:r>
            <a:r>
              <a:rPr lang="pt-BR" altLang="en-US"/>
              <a:t> = </a:t>
            </a:r>
            <a:r>
              <a:rPr lang="pt-BR" altLang="en-US" i="1"/>
              <a:t>rz </a:t>
            </a:r>
            <a:r>
              <a:rPr lang="pt-BR" altLang="en-US"/>
              <a:t>+ 1</a:t>
            </a:r>
          </a:p>
          <a:p>
            <a:r>
              <a:rPr lang="pt-BR" altLang="en-US"/>
              <a:t>Se </a:t>
            </a:r>
            <a:r>
              <a:rPr lang="pt-BR" altLang="en-US" i="1"/>
              <a:t>z</a:t>
            </a:r>
            <a:r>
              <a:rPr lang="pt-BR" altLang="en-US"/>
              <a:t> = -1/</a:t>
            </a:r>
            <a:r>
              <a:rPr lang="pt-BR" altLang="en-US" i="1"/>
              <a:t>r,</a:t>
            </a:r>
            <a:r>
              <a:rPr lang="pt-BR" altLang="en-US"/>
              <a:t> então </a:t>
            </a:r>
            <a:r>
              <a:rPr lang="pt-BR" altLang="en-US" i="1"/>
              <a:t>P </a:t>
            </a:r>
            <a:r>
              <a:rPr lang="pt-BR" altLang="en-US"/>
              <a:t>é levado em um ponto ideal</a:t>
            </a:r>
            <a:r>
              <a:rPr lang="pt-BR" altLang="en-US" i="1"/>
              <a:t>.</a:t>
            </a:r>
          </a:p>
          <a:p>
            <a:r>
              <a:rPr lang="pt-BR" altLang="en-US"/>
              <a:t>Pontos do espaço afim com </a:t>
            </a:r>
            <a:r>
              <a:rPr lang="pt-BR" altLang="en-US" i="1"/>
              <a:t>z</a:t>
            </a:r>
            <a:r>
              <a:rPr lang="pt-BR" altLang="en-US"/>
              <a:t> = 0 não são afetados.</a:t>
            </a:r>
          </a:p>
        </p:txBody>
      </p:sp>
      <p:graphicFrame>
        <p:nvGraphicFramePr>
          <p:cNvPr id="317443" name="Object 3">
            <a:extLst>
              <a:ext uri="{FF2B5EF4-FFF2-40B4-BE49-F238E27FC236}">
                <a16:creationId xmlns:a16="http://schemas.microsoft.com/office/drawing/2014/main" id="{B2D141E9-CE31-409A-B46E-0472D64E49FC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2895600" y="4343400"/>
          <a:ext cx="487680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48" name="Equation" r:id="rId3" imgW="2057400" imgH="914400" progId="Equation.3">
                  <p:embed/>
                </p:oleObj>
              </mc:Choice>
              <mc:Fallback>
                <p:oleObj name="Equation" r:id="rId3" imgW="205740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343400"/>
                        <a:ext cx="4876800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9" name="Rectangle 5">
            <a:extLst>
              <a:ext uri="{FF2B5EF4-FFF2-40B4-BE49-F238E27FC236}">
                <a16:creationId xmlns:a16="http://schemas.microsoft.com/office/drawing/2014/main" id="{6078891B-0449-4C20-9A1D-F37DDAD93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Ponto de Fuga Principal</a:t>
            </a:r>
            <a:endParaRPr lang="en-US" altLang="en-US"/>
          </a:p>
        </p:txBody>
      </p:sp>
      <p:sp>
        <p:nvSpPr>
          <p:cNvPr id="323591" name="Rectangle 7">
            <a:extLst>
              <a:ext uri="{FF2B5EF4-FFF2-40B4-BE49-F238E27FC236}">
                <a16:creationId xmlns:a16="http://schemas.microsoft.com/office/drawing/2014/main" id="{BA856BC0-4FD4-46D8-87CF-D8FC32FD7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A imagem do ponto ideal, correspondendo a direção </a:t>
            </a:r>
            <a:r>
              <a:rPr lang="pt-BR" altLang="en-US" i="1"/>
              <a:t>z</a:t>
            </a:r>
            <a:r>
              <a:rPr lang="pt-BR" altLang="en-US"/>
              <a:t>, tem coordenadas</a:t>
            </a:r>
            <a:r>
              <a:rPr lang="pt-BR" altLang="en-US" i="1"/>
              <a:t> </a:t>
            </a:r>
            <a:r>
              <a:rPr lang="pt-BR" altLang="en-US"/>
              <a:t>[0, 0, 1/</a:t>
            </a:r>
            <a:r>
              <a:rPr lang="pt-BR" altLang="en-US" i="1"/>
              <a:t>r</a:t>
            </a:r>
            <a:r>
              <a:rPr lang="pt-BR" altLang="en-US"/>
              <a:t>, 1]</a:t>
            </a:r>
          </a:p>
          <a:p>
            <a:pPr lvl="1"/>
            <a:r>
              <a:rPr lang="pt-BR" altLang="en-US"/>
              <a:t>Este é o ponto de fuga principal da direção </a:t>
            </a:r>
            <a:r>
              <a:rPr lang="pt-BR" altLang="en-US" i="1"/>
              <a:t>z</a:t>
            </a:r>
            <a:r>
              <a:rPr lang="pt-BR" altLang="en-US"/>
              <a:t>.</a:t>
            </a:r>
          </a:p>
          <a:p>
            <a:pPr lvl="1"/>
            <a:r>
              <a:rPr lang="pt-BR" altLang="en-US"/>
              <a:t>Semi-espaço infinito 0 &lt; </a:t>
            </a:r>
            <a:r>
              <a:rPr lang="pt-BR" altLang="en-US" i="1"/>
              <a:t>z</a:t>
            </a:r>
            <a:r>
              <a:rPr lang="pt-BR" altLang="en-US"/>
              <a:t> </a:t>
            </a:r>
            <a:r>
              <a:rPr lang="en-US" altLang="en-US"/>
              <a:t>≤ ∞ é </a:t>
            </a:r>
            <a:r>
              <a:rPr lang="pt-BR" altLang="en-US"/>
              <a:t>transformado</a:t>
            </a:r>
            <a:r>
              <a:rPr lang="en-US" altLang="en-US"/>
              <a:t> no </a:t>
            </a:r>
            <a:r>
              <a:rPr lang="pt-BR" altLang="en-US"/>
              <a:t>semi-espaço finito</a:t>
            </a:r>
            <a:r>
              <a:rPr lang="en-US" altLang="en-US"/>
              <a:t> </a:t>
            </a:r>
            <a:r>
              <a:rPr lang="pt-BR" altLang="en-US"/>
              <a:t>0 &lt; </a:t>
            </a:r>
            <a:r>
              <a:rPr lang="pt-BR" altLang="en-US" i="1"/>
              <a:t>z</a:t>
            </a:r>
            <a:r>
              <a:rPr lang="pt-BR" altLang="en-US"/>
              <a:t> </a:t>
            </a:r>
            <a:r>
              <a:rPr lang="en-US" altLang="en-US"/>
              <a:t>≤ 1/</a:t>
            </a:r>
            <a:r>
              <a:rPr lang="en-US" altLang="en-US" i="1"/>
              <a:t>r</a:t>
            </a:r>
            <a:r>
              <a:rPr lang="en-US" altLang="en-US"/>
              <a:t>.</a:t>
            </a:r>
          </a:p>
        </p:txBody>
      </p:sp>
      <p:graphicFrame>
        <p:nvGraphicFramePr>
          <p:cNvPr id="323588" name="Object 4">
            <a:extLst>
              <a:ext uri="{FF2B5EF4-FFF2-40B4-BE49-F238E27FC236}">
                <a16:creationId xmlns:a16="http://schemas.microsoft.com/office/drawing/2014/main" id="{F3116727-950E-467D-B13F-1C49E2525B94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2209800" y="4267200"/>
          <a:ext cx="4419600" cy="224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95" name="Equation" r:id="rId3" imgW="1803240" imgH="914400" progId="Equation.3">
                  <p:embed/>
                </p:oleObj>
              </mc:Choice>
              <mc:Fallback>
                <p:oleObj name="Equation" r:id="rId3" imgW="180324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267200"/>
                        <a:ext cx="4419600" cy="224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5" name="Rectangle 5">
            <a:extLst>
              <a:ext uri="{FF2B5EF4-FFF2-40B4-BE49-F238E27FC236}">
                <a16:creationId xmlns:a16="http://schemas.microsoft.com/office/drawing/2014/main" id="{31501223-8B00-45C2-9CEC-7C5A31D0D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Interpretação</a:t>
            </a:r>
            <a:endParaRPr lang="en-US" altLang="en-US"/>
          </a:p>
        </p:txBody>
      </p:sp>
      <p:pic>
        <p:nvPicPr>
          <p:cNvPr id="312328" name="Picture 8" descr="tr1">
            <a:extLst>
              <a:ext uri="{FF2B5EF4-FFF2-40B4-BE49-F238E27FC236}">
                <a16:creationId xmlns:a16="http://schemas.microsoft.com/office/drawing/2014/main" id="{F5067A0A-6609-472C-85EC-6048A54ECE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65792" y="1227016"/>
            <a:ext cx="3602037" cy="5181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F64A5DFC-ABD3-4719-A555-FE844302E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Mais de Um Ponto de Fuga</a:t>
            </a:r>
            <a:endParaRPr lang="en-US" altLang="en-US"/>
          </a:p>
        </p:txBody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080DC0AA-895C-45EE-813E-3EAAF5967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A transformação perspectiva com 3 pontos de fuga, possui 3 centros de projeção:</a:t>
            </a:r>
          </a:p>
          <a:p>
            <a:pPr lvl="1"/>
            <a:r>
              <a:rPr lang="pt-BR" altLang="en-US"/>
              <a:t>[-1/</a:t>
            </a:r>
            <a:r>
              <a:rPr lang="pt-BR" altLang="en-US" i="1"/>
              <a:t>p</a:t>
            </a:r>
            <a:r>
              <a:rPr lang="pt-BR" altLang="en-US"/>
              <a:t>, 0, 0, 1]</a:t>
            </a:r>
          </a:p>
          <a:p>
            <a:pPr lvl="1"/>
            <a:r>
              <a:rPr lang="pt-BR" altLang="en-US"/>
              <a:t>[0, -1/</a:t>
            </a:r>
            <a:r>
              <a:rPr lang="pt-BR" altLang="en-US" i="1"/>
              <a:t>q</a:t>
            </a:r>
            <a:r>
              <a:rPr lang="pt-BR" altLang="en-US"/>
              <a:t>, 0, 1]</a:t>
            </a:r>
          </a:p>
          <a:p>
            <a:pPr lvl="1"/>
            <a:r>
              <a:rPr lang="pt-BR" altLang="en-US"/>
              <a:t>[0, 0, -1/</a:t>
            </a:r>
            <a:r>
              <a:rPr lang="pt-BR" altLang="en-US" i="1"/>
              <a:t>r</a:t>
            </a:r>
            <a:r>
              <a:rPr lang="pt-BR" altLang="en-US"/>
              <a:t>, 1]</a:t>
            </a:r>
          </a:p>
          <a:p>
            <a:r>
              <a:rPr lang="pt-BR" altLang="en-US"/>
              <a:t>O mesmo resultado é obtido com a aplicação em cascata de 3 transformações perspectivas, com um único ponto de fuga em cada eixo.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/>
              <a:t>	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>
            <a:extLst>
              <a:ext uri="{FF2B5EF4-FFF2-40B4-BE49-F238E27FC236}">
                <a16:creationId xmlns:a16="http://schemas.microsoft.com/office/drawing/2014/main" id="{D476DACD-9F27-44C4-97AF-2F612C503A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Transformações Lineares</a:t>
            </a:r>
            <a:endParaRPr lang="en-US" altLang="en-US"/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078D095E-D460-4C0F-9590-EA7C983D7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pt-BR" altLang="en-US"/>
              <a:t>Definição</a:t>
            </a:r>
          </a:p>
          <a:p>
            <a:pPr marL="990600" lvl="1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pt-BR" altLang="en-US" i="1"/>
              <a:t>T</a:t>
            </a:r>
            <a:r>
              <a:rPr lang="pt-BR" altLang="en-US"/>
              <a:t>(x + y) = </a:t>
            </a:r>
            <a:r>
              <a:rPr lang="pt-BR" altLang="en-US" i="1"/>
              <a:t>T</a:t>
            </a:r>
            <a:r>
              <a:rPr lang="pt-BR" altLang="en-US"/>
              <a:t>(</a:t>
            </a:r>
            <a:r>
              <a:rPr lang="pt-BR" altLang="en-US" i="1"/>
              <a:t>x</a:t>
            </a:r>
            <a:r>
              <a:rPr lang="pt-BR" altLang="en-US"/>
              <a:t>) + </a:t>
            </a:r>
            <a:r>
              <a:rPr lang="pt-BR" altLang="en-US" i="1"/>
              <a:t>T</a:t>
            </a:r>
            <a:r>
              <a:rPr lang="pt-BR" altLang="en-US"/>
              <a:t>(</a:t>
            </a:r>
            <a:r>
              <a:rPr lang="pt-BR" altLang="en-US" i="1"/>
              <a:t>y</a:t>
            </a:r>
            <a:r>
              <a:rPr lang="pt-BR" altLang="en-US"/>
              <a:t>)</a:t>
            </a:r>
          </a:p>
          <a:p>
            <a:pPr marL="990600" lvl="1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pt-BR" altLang="en-US" i="1"/>
              <a:t>T</a:t>
            </a:r>
            <a:r>
              <a:rPr lang="pt-BR" altLang="en-US"/>
              <a:t>(</a:t>
            </a:r>
            <a:r>
              <a:rPr lang="el-GR" altLang="en-US" i="1"/>
              <a:t>λ</a:t>
            </a:r>
            <a:r>
              <a:rPr lang="pt-BR" altLang="en-US" i="1"/>
              <a:t>x</a:t>
            </a:r>
            <a:r>
              <a:rPr lang="pt-BR" altLang="en-US"/>
              <a:t>) = </a:t>
            </a:r>
            <a:r>
              <a:rPr lang="el-GR" altLang="en-US" i="1"/>
              <a:t>λ</a:t>
            </a:r>
            <a:r>
              <a:rPr lang="pt-BR" altLang="en-US" i="1"/>
              <a:t> T</a:t>
            </a:r>
            <a:r>
              <a:rPr lang="pt-BR" altLang="en-US"/>
              <a:t>(</a:t>
            </a:r>
            <a:r>
              <a:rPr lang="pt-BR" altLang="en-US" i="1"/>
              <a:t>x</a:t>
            </a:r>
            <a:r>
              <a:rPr lang="pt-BR" altLang="en-US"/>
              <a:t>)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Char char="w"/>
            </a:pPr>
            <a:r>
              <a:rPr lang="pt-BR" altLang="en-US"/>
              <a:t>Conjunto de todos os operadores lineares em </a:t>
            </a:r>
            <a:r>
              <a:rPr lang="pt-BR" altLang="en-US" i="1"/>
              <a:t>R</a:t>
            </a:r>
            <a:r>
              <a:rPr lang="pt-BR" altLang="en-US" i="1" baseline="30000"/>
              <a:t>n</a:t>
            </a:r>
            <a:r>
              <a:rPr lang="pt-BR" altLang="en-US" i="1"/>
              <a:t> </a:t>
            </a:r>
            <a:r>
              <a:rPr lang="pt-BR" altLang="en-US"/>
              <a:t>forma um espaço vetorial de dimensão </a:t>
            </a:r>
            <a:r>
              <a:rPr lang="pt-BR" altLang="en-US" i="1"/>
              <a:t>n</a:t>
            </a:r>
            <a:r>
              <a:rPr lang="pt-BR" altLang="en-US" i="1" baseline="30000"/>
              <a:t>2</a:t>
            </a:r>
            <a:r>
              <a:rPr lang="pt-BR" altLang="en-US" i="1"/>
              <a:t>.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Char char="w"/>
            </a:pPr>
            <a:r>
              <a:rPr lang="pt-BR" altLang="en-US"/>
              <a:t>Existe um isomorfismo entre a álgebra dos operadores lineares em </a:t>
            </a:r>
            <a:r>
              <a:rPr lang="pt-BR" altLang="en-US" i="1"/>
              <a:t>R</a:t>
            </a:r>
            <a:r>
              <a:rPr lang="pt-BR" altLang="en-US" i="1" baseline="30000"/>
              <a:t>n</a:t>
            </a:r>
            <a:r>
              <a:rPr lang="pt-BR" altLang="en-US" i="1"/>
              <a:t>, </a:t>
            </a:r>
            <a:r>
              <a:rPr lang="pt-BR" altLang="en-US"/>
              <a:t>determinado por uma base,</a:t>
            </a:r>
            <a:r>
              <a:rPr lang="pt-BR" altLang="en-US" i="1"/>
              <a:t> </a:t>
            </a:r>
            <a:r>
              <a:rPr lang="pt-BR" altLang="en-US"/>
              <a:t>sobre a álgebra das matrizes</a:t>
            </a:r>
            <a:r>
              <a:rPr lang="pt-BR" altLang="en-US" i="1"/>
              <a:t> </a:t>
            </a:r>
            <a:r>
              <a:rPr lang="pt-BR" altLang="en-US"/>
              <a:t>quadradas</a:t>
            </a:r>
            <a:r>
              <a:rPr lang="pt-BR" altLang="en-US" i="1"/>
              <a:t> n </a:t>
            </a:r>
            <a:r>
              <a:rPr lang="pt-BR" altLang="en-US"/>
              <a:t>x </a:t>
            </a:r>
            <a:r>
              <a:rPr lang="pt-BR" altLang="en-US" i="1"/>
              <a:t>n.</a:t>
            </a:r>
            <a:endParaRPr lang="pt-BR" altLang="en-US"/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Char char="w"/>
            </a:pPr>
            <a:endParaRPr lang="el-GR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>
            <a:extLst>
              <a:ext uri="{FF2B5EF4-FFF2-40B4-BE49-F238E27FC236}">
                <a16:creationId xmlns:a16="http://schemas.microsoft.com/office/drawing/2014/main" id="{063B99B5-D400-4ECC-9805-2DFA2636D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Basta Implementar Transformações </a:t>
            </a:r>
            <a:br>
              <a:rPr lang="pt-BR" altLang="en-US"/>
            </a:br>
            <a:r>
              <a:rPr lang="pt-BR" altLang="en-US"/>
              <a:t>Com um Único Ponto de Fuga</a:t>
            </a:r>
            <a:endParaRPr lang="en-US" altLang="en-US"/>
          </a:p>
        </p:txBody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551ADC77-ABCC-4B8F-8811-3C4C13096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Transformações perspectivas com dois pontos de fuga equivalem a combinação de:</a:t>
            </a:r>
          </a:p>
          <a:p>
            <a:pPr lvl="1"/>
            <a:r>
              <a:rPr lang="pt-BR" altLang="en-US"/>
              <a:t> rotação ao redor de um eixo perpendicular ao eixo que contém o centro de projeção.</a:t>
            </a:r>
          </a:p>
          <a:p>
            <a:pPr lvl="1"/>
            <a:r>
              <a:rPr lang="pt-BR" altLang="en-US"/>
              <a:t>transformação perspectiva com um único ponto de fuga.</a:t>
            </a:r>
          </a:p>
          <a:p>
            <a:r>
              <a:rPr lang="pt-BR" altLang="en-US"/>
              <a:t>Com duas rotações, obtêm-se transformações com três pontos de fuga.</a:t>
            </a:r>
            <a:endParaRPr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3" name="Rectangle 5">
            <a:extLst>
              <a:ext uri="{FF2B5EF4-FFF2-40B4-BE49-F238E27FC236}">
                <a16:creationId xmlns:a16="http://schemas.microsoft.com/office/drawing/2014/main" id="{1C390D67-6DE7-44CC-BEF9-E56CD267B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>
                <a:hlinkClick r:id="rId2"/>
              </a:rPr>
              <a:t>Efeito</a:t>
            </a:r>
            <a:endParaRPr lang="en-US" altLang="en-US"/>
          </a:p>
        </p:txBody>
      </p:sp>
      <p:pic>
        <p:nvPicPr>
          <p:cNvPr id="329732" name="Picture 4" descr="Frankfurt_Airport_tunnel">
            <a:extLst>
              <a:ext uri="{FF2B5EF4-FFF2-40B4-BE49-F238E27FC236}">
                <a16:creationId xmlns:a16="http://schemas.microsoft.com/office/drawing/2014/main" id="{CD04459E-345C-4EFE-A0E8-61EB853E94F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4163" y="1600200"/>
            <a:ext cx="6446837" cy="4835525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1" name="Rectangle 5">
            <a:extLst>
              <a:ext uri="{FF2B5EF4-FFF2-40B4-BE49-F238E27FC236}">
                <a16:creationId xmlns:a16="http://schemas.microsoft.com/office/drawing/2014/main" id="{48C4D063-70C5-4409-BF5B-CA97CF45C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>
                <a:hlinkClick r:id="rId2"/>
              </a:rPr>
              <a:t>Projeção</a:t>
            </a:r>
            <a:r>
              <a:rPr lang="pt-BR" altLang="en-US"/>
              <a:t> Acarreta Perda de Informação</a:t>
            </a:r>
            <a:endParaRPr lang="en-US" altLang="en-US"/>
          </a:p>
        </p:txBody>
      </p:sp>
      <p:pic>
        <p:nvPicPr>
          <p:cNvPr id="331780" name="Picture 4" descr="perspective_projection_principle1">
            <a:extLst>
              <a:ext uri="{FF2B5EF4-FFF2-40B4-BE49-F238E27FC236}">
                <a16:creationId xmlns:a16="http://schemas.microsoft.com/office/drawing/2014/main" id="{6381AC35-1ACB-454B-847F-0CE2592B53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286000"/>
            <a:ext cx="7696200" cy="354488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32" name="Rectangle 8">
            <a:extLst>
              <a:ext uri="{FF2B5EF4-FFF2-40B4-BE49-F238E27FC236}">
                <a16:creationId xmlns:a16="http://schemas.microsoft.com/office/drawing/2014/main" id="{1A387DFB-6F63-4D1A-A639-B493417AB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Basta Aplicar </a:t>
            </a:r>
            <a:r>
              <a:rPr lang="pt-BR" altLang="en-US" i="1"/>
              <a:t>T</a:t>
            </a:r>
            <a:r>
              <a:rPr lang="pt-BR" altLang="en-US"/>
              <a:t> aos Vetores da Base</a:t>
            </a:r>
            <a:endParaRPr lang="en-US" altLang="en-US"/>
          </a:p>
        </p:txBody>
      </p:sp>
      <p:graphicFrame>
        <p:nvGraphicFramePr>
          <p:cNvPr id="282628" name="Object 4">
            <a:extLst>
              <a:ext uri="{FF2B5EF4-FFF2-40B4-BE49-F238E27FC236}">
                <a16:creationId xmlns:a16="http://schemas.microsoft.com/office/drawing/2014/main" id="{372A8539-FF92-4787-A888-826A73EAFBD8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2222500" y="1981200"/>
          <a:ext cx="5037138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0" name="Equation" r:id="rId3" imgW="2057400" imgH="736560" progId="Equation.3">
                  <p:embed/>
                </p:oleObj>
              </mc:Choice>
              <mc:Fallback>
                <p:oleObj name="Equation" r:id="rId3" imgW="2057400" imgH="736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1981200"/>
                        <a:ext cx="5037138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2631" name="Object 7">
            <a:extLst>
              <a:ext uri="{FF2B5EF4-FFF2-40B4-BE49-F238E27FC236}">
                <a16:creationId xmlns:a16="http://schemas.microsoft.com/office/drawing/2014/main" id="{18DF1FD5-ED88-4E17-BD94-4DB4CA0C124F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52400" y="4495800"/>
          <a:ext cx="8686800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1" name="Equation" r:id="rId5" imgW="3454200" imgH="736560" progId="Equation.3">
                  <p:embed/>
                </p:oleObj>
              </mc:Choice>
              <mc:Fallback>
                <p:oleObj name="Equation" r:id="rId5" imgW="3454200" imgH="7365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95800"/>
                        <a:ext cx="8686800" cy="185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4D886766-6F9F-408B-89B9-A34AD50DC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Transformações Lineares </a:t>
            </a:r>
            <a:br>
              <a:rPr lang="pt-BR" altLang="en-US"/>
            </a:br>
            <a:r>
              <a:rPr lang="pt-BR" altLang="en-US"/>
              <a:t>Bidimensionais</a:t>
            </a:r>
            <a:endParaRPr lang="en-US" altLang="en-US"/>
          </a:p>
        </p:txBody>
      </p:sp>
      <p:sp>
        <p:nvSpPr>
          <p:cNvPr id="264198" name="Rectangle 6">
            <a:extLst>
              <a:ext uri="{FF2B5EF4-FFF2-40B4-BE49-F238E27FC236}">
                <a16:creationId xmlns:a16="http://schemas.microsoft.com/office/drawing/2014/main" id="{5A114C74-E905-4FF3-8F7D-5445B3B6B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1447800"/>
          </a:xfrm>
        </p:spPr>
        <p:txBody>
          <a:bodyPr/>
          <a:lstStyle/>
          <a:p>
            <a:r>
              <a:rPr lang="pt-BR" altLang="en-US" sz="2600"/>
              <a:t>A origem é o único ponto fixo.</a:t>
            </a:r>
          </a:p>
          <a:p>
            <a:pPr lvl="1"/>
            <a:r>
              <a:rPr lang="pt-BR" altLang="en-US" sz="2400"/>
              <a:t>Logo, a translação não é uma transformação linear.</a:t>
            </a:r>
          </a:p>
          <a:p>
            <a:r>
              <a:rPr lang="pt-BR" altLang="en-US" sz="2600"/>
              <a:t>São representadas por matrizes 2 x 2.</a:t>
            </a:r>
            <a:endParaRPr lang="en-US" altLang="en-US" sz="2600"/>
          </a:p>
        </p:txBody>
      </p:sp>
      <p:graphicFrame>
        <p:nvGraphicFramePr>
          <p:cNvPr id="264196" name="Object 4">
            <a:extLst>
              <a:ext uri="{FF2B5EF4-FFF2-40B4-BE49-F238E27FC236}">
                <a16:creationId xmlns:a16="http://schemas.microsoft.com/office/drawing/2014/main" id="{6071E4C9-F5BC-4F36-B214-0DCB5A339EDD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990600" y="4038600"/>
          <a:ext cx="68580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02" name="Equation" r:id="rId3" imgW="1714320" imgH="457200" progId="Equation.3">
                  <p:embed/>
                </p:oleObj>
              </mc:Choice>
              <mc:Fallback>
                <p:oleObj name="Equation" r:id="rId3" imgW="171432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38600"/>
                        <a:ext cx="68580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B01F8E87-B9AF-4C85-9E41-6479DB696F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Rotação</a:t>
            </a:r>
            <a:endParaRPr lang="en-US" altLang="en-US"/>
          </a:p>
        </p:txBody>
      </p:sp>
      <p:pic>
        <p:nvPicPr>
          <p:cNvPr id="249860" name="Picture 4" descr="geom1">
            <a:extLst>
              <a:ext uri="{FF2B5EF4-FFF2-40B4-BE49-F238E27FC236}">
                <a16:creationId xmlns:a16="http://schemas.microsoft.com/office/drawing/2014/main" id="{4C3EEDF1-0944-4597-B72C-F16B5EC4D8E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2819400"/>
            <a:ext cx="5000625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49862" name="Object 6">
            <a:extLst>
              <a:ext uri="{FF2B5EF4-FFF2-40B4-BE49-F238E27FC236}">
                <a16:creationId xmlns:a16="http://schemas.microsoft.com/office/drawing/2014/main" id="{6BEF1E5D-C7A1-4898-9DF7-334AF740CF6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514600" y="1392238"/>
          <a:ext cx="40386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7" name="Equation" r:id="rId4" imgW="1511280" imgH="457200" progId="Equation.3">
                  <p:embed/>
                </p:oleObj>
              </mc:Choice>
              <mc:Fallback>
                <p:oleObj name="Equation" r:id="rId4" imgW="151128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392238"/>
                        <a:ext cx="40386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3" name="Rectangle 5">
            <a:extLst>
              <a:ext uri="{FF2B5EF4-FFF2-40B4-BE49-F238E27FC236}">
                <a16:creationId xmlns:a16="http://schemas.microsoft.com/office/drawing/2014/main" id="{20CF4F5C-186D-4D12-810C-763BBE4EC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Escala</a:t>
            </a:r>
            <a:endParaRPr lang="en-US" altLang="en-US"/>
          </a:p>
        </p:txBody>
      </p:sp>
      <p:pic>
        <p:nvPicPr>
          <p:cNvPr id="258052" name="Picture 4" descr="geom5">
            <a:extLst>
              <a:ext uri="{FF2B5EF4-FFF2-40B4-BE49-F238E27FC236}">
                <a16:creationId xmlns:a16="http://schemas.microsoft.com/office/drawing/2014/main" id="{14E21EDE-DB03-4859-840B-72A326DDEEC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7000" y="3222625"/>
            <a:ext cx="4724400" cy="3635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58055" name="Object 7">
            <a:extLst>
              <a:ext uri="{FF2B5EF4-FFF2-40B4-BE49-F238E27FC236}">
                <a16:creationId xmlns:a16="http://schemas.microsoft.com/office/drawing/2014/main" id="{350592AF-B94D-4991-BB7F-10CA60AEE7ED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362200" y="1676400"/>
          <a:ext cx="2667000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0" name="Equation" r:id="rId4" imgW="787320" imgH="457200" progId="Equation.3">
                  <p:embed/>
                </p:oleObj>
              </mc:Choice>
              <mc:Fallback>
                <p:oleObj name="Equation" r:id="rId4" imgW="78732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2667000" cy="154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9" name="Rectangle 5">
            <a:extLst>
              <a:ext uri="{FF2B5EF4-FFF2-40B4-BE49-F238E27FC236}">
                <a16:creationId xmlns:a16="http://schemas.microsoft.com/office/drawing/2014/main" id="{577A5B45-F4A1-4FCA-9444-9165FD6F7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Reflexão em </a:t>
            </a:r>
            <a:br>
              <a:rPr lang="pt-BR" altLang="en-US"/>
            </a:br>
            <a:r>
              <a:rPr lang="pt-BR" altLang="en-US"/>
              <a:t>Relação ao Eixo X</a:t>
            </a:r>
            <a:endParaRPr lang="en-US" altLang="en-US"/>
          </a:p>
        </p:txBody>
      </p:sp>
      <p:pic>
        <p:nvPicPr>
          <p:cNvPr id="251908" name="Picture 4" descr="geom2">
            <a:extLst>
              <a:ext uri="{FF2B5EF4-FFF2-40B4-BE49-F238E27FC236}">
                <a16:creationId xmlns:a16="http://schemas.microsoft.com/office/drawing/2014/main" id="{79C5CB82-9F11-4748-9FE3-F91CB189445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4010025"/>
            <a:ext cx="6858000" cy="2636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51911" name="Object 7">
            <a:extLst>
              <a:ext uri="{FF2B5EF4-FFF2-40B4-BE49-F238E27FC236}">
                <a16:creationId xmlns:a16="http://schemas.microsoft.com/office/drawing/2014/main" id="{D188D46C-7318-47D2-BDD9-40FEF7993F55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514600" y="1828800"/>
          <a:ext cx="3505200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6" name="Equation" r:id="rId4" imgW="965160" imgH="457200" progId="Equation.3">
                  <p:embed/>
                </p:oleObj>
              </mc:Choice>
              <mc:Fallback>
                <p:oleObj name="Equation" r:id="rId4" imgW="96516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828800"/>
                        <a:ext cx="3505200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836</Words>
  <Application>Microsoft Office PowerPoint</Application>
  <PresentationFormat>On-screen Show (4:3)</PresentationFormat>
  <Paragraphs>138</Paragraphs>
  <Slides>42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Design padrão</vt:lpstr>
      <vt:lpstr>Transformações Geométricas em C.G.</vt:lpstr>
      <vt:lpstr>Geometria Euclideana</vt:lpstr>
      <vt:lpstr>Transformações</vt:lpstr>
      <vt:lpstr>Transformações Lineares</vt:lpstr>
      <vt:lpstr>Basta Aplicar T aos Vetores da Base</vt:lpstr>
      <vt:lpstr>Transformações Lineares  Bidimensionais</vt:lpstr>
      <vt:lpstr>Rotação</vt:lpstr>
      <vt:lpstr>Escala</vt:lpstr>
      <vt:lpstr>Reflexão em  Relação ao Eixo X</vt:lpstr>
      <vt:lpstr>Reflexão em  Relação ao Eixo Y</vt:lpstr>
      <vt:lpstr>Reflexão em Relação  à Reta y = x</vt:lpstr>
      <vt:lpstr>Cisalhamento em X</vt:lpstr>
      <vt:lpstr>Cisalhamento em Y</vt:lpstr>
      <vt:lpstr>Transformações Rígidas</vt:lpstr>
      <vt:lpstr>Isometrias do Plano</vt:lpstr>
      <vt:lpstr>Composição de Transformações</vt:lpstr>
      <vt:lpstr>Plano Projetivo Real</vt:lpstr>
      <vt:lpstr>Ponto Projetivo</vt:lpstr>
      <vt:lpstr>Pontos Ideais</vt:lpstr>
      <vt:lpstr>Infinito e O Plano Projetivo</vt:lpstr>
      <vt:lpstr>Onde Vão Os Pontos a 90°?</vt:lpstr>
      <vt:lpstr>Transformações Projetivas</vt:lpstr>
      <vt:lpstr>Matriz Projetiva</vt:lpstr>
      <vt:lpstr>Matriz de Translação</vt:lpstr>
      <vt:lpstr>Transformações Lineares</vt:lpstr>
      <vt:lpstr>Transformação Perspectiva</vt:lpstr>
      <vt:lpstr>Efeito em Um Ponto Ideal</vt:lpstr>
      <vt:lpstr>Pontos de Fuga</vt:lpstr>
      <vt:lpstr>Ponto de Fuga</vt:lpstr>
      <vt:lpstr>Transformação Perspectiva 2D</vt:lpstr>
      <vt:lpstr>Cônicas</vt:lpstr>
      <vt:lpstr>Círculo - Hipérbola</vt:lpstr>
      <vt:lpstr>Espaço Projetivo</vt:lpstr>
      <vt:lpstr>Ponto Projetivo</vt:lpstr>
      <vt:lpstr>Matriz Projetiva</vt:lpstr>
      <vt:lpstr>Transformação Perspectiva</vt:lpstr>
      <vt:lpstr>Ponto de Fuga Principal</vt:lpstr>
      <vt:lpstr>Interpretação</vt:lpstr>
      <vt:lpstr>Mais de Um Ponto de Fuga</vt:lpstr>
      <vt:lpstr>Basta Implementar Transformações  Com um Único Ponto de Fuga</vt:lpstr>
      <vt:lpstr>Efeito</vt:lpstr>
      <vt:lpstr>Projeção Acarreta Perda de Informação</vt:lpstr>
    </vt:vector>
  </TitlesOfParts>
  <Company>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creator>Coppe/Sistemas</dc:creator>
  <cp:lastModifiedBy>LCG</cp:lastModifiedBy>
  <cp:revision>90</cp:revision>
  <dcterms:created xsi:type="dcterms:W3CDTF">2002-04-02T20:11:36Z</dcterms:created>
  <dcterms:modified xsi:type="dcterms:W3CDTF">2019-10-20T14:03:44Z</dcterms:modified>
</cp:coreProperties>
</file>