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7" r:id="rId15"/>
    <p:sldId id="270" r:id="rId16"/>
    <p:sldId id="271" r:id="rId17"/>
    <p:sldId id="269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79" r:id="rId26"/>
    <p:sldId id="281" r:id="rId27"/>
    <p:sldId id="280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02308-6222-D60D-AD92-AC62CC606A0C}" v="2" dt="2019-10-20T20:17:02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7" autoAdjust="0"/>
  </p:normalViewPr>
  <p:slideViewPr>
    <p:cSldViewPr>
      <p:cViewPr varScale="1">
        <p:scale>
          <a:sx n="92" d="100"/>
          <a:sy n="92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Cavalcanti" userId="S::roma@dcc.ufrj.br::baa1c4b3-324b-4001-8316-4ab30440d878" providerId="AD" clId="Web-{75102308-6222-D60D-AD92-AC62CC606A0C}"/>
    <pc:docChg chg="modSld">
      <pc:chgData name="Paulo Cavalcanti" userId="S::roma@dcc.ufrj.br::baa1c4b3-324b-4001-8316-4ab30440d878" providerId="AD" clId="Web-{75102308-6222-D60D-AD92-AC62CC606A0C}" dt="2019-10-20T20:17:02.010" v="1" actId="20577"/>
      <pc:docMkLst>
        <pc:docMk/>
      </pc:docMkLst>
      <pc:sldChg chg="modSp">
        <pc:chgData name="Paulo Cavalcanti" userId="S::roma@dcc.ufrj.br::baa1c4b3-324b-4001-8316-4ab30440d878" providerId="AD" clId="Web-{75102308-6222-D60D-AD92-AC62CC606A0C}" dt="2019-10-20T20:17:02.010" v="1" actId="20577"/>
        <pc:sldMkLst>
          <pc:docMk/>
          <pc:sldMk cId="0" sldId="278"/>
        </pc:sldMkLst>
        <pc:spChg chg="mod">
          <ac:chgData name="Paulo Cavalcanti" userId="S::roma@dcc.ufrj.br::baa1c4b3-324b-4001-8316-4ab30440d878" providerId="AD" clId="Web-{75102308-6222-D60D-AD92-AC62CC606A0C}" dt="2019-10-20T20:17:02.010" v="1" actId="20577"/>
          <ac:spMkLst>
            <pc:docMk/>
            <pc:sldMk cId="0" sldId="278"/>
            <ac:spMk id="288771" creationId="{4CD0E306-2280-4C94-86EC-C423E748ADB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54A0FAD-866D-4CA7-B4D9-231A7C23F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Arial" panose="020B0604020202020204" pitchFamily="34" charset="0"/>
              </a:defRPr>
            </a:lvl1pPr>
          </a:lstStyle>
          <a:p>
            <a:endParaRPr lang="pt-BR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5522A2D-5970-4798-950B-DE9350C8FA2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anose="020B0604020202020204" pitchFamily="34" charset="0"/>
              </a:defRPr>
            </a:lvl1pPr>
          </a:lstStyle>
          <a:p>
            <a:endParaRPr lang="pt-BR" alt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47C3EF6F-B28D-4121-A992-A8DC906001E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Arial" panose="020B0604020202020204" pitchFamily="34" charset="0"/>
              </a:defRPr>
            </a:lvl1pPr>
          </a:lstStyle>
          <a:p>
            <a:endParaRPr lang="pt-BR" alt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D5503D8D-1716-4F6F-86EC-BA5D407AD92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anose="020B0604020202020204" pitchFamily="34" charset="0"/>
              </a:defRPr>
            </a:lvl1pPr>
          </a:lstStyle>
          <a:p>
            <a:fld id="{7D4D50B1-D758-4CA3-932F-2002E7EDDCF7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49A6C4C-425B-428A-BFDD-8FFA296724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Arial" panose="020B0604020202020204" pitchFamily="34" charset="0"/>
              </a:defRPr>
            </a:lvl1pPr>
          </a:lstStyle>
          <a:p>
            <a:endParaRPr lang="pt-BR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2A91947-C33C-48E4-A7B8-3E1A54D0D9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anose="020B0604020202020204" pitchFamily="34" charset="0"/>
              </a:defRPr>
            </a:lvl1pPr>
          </a:lstStyle>
          <a:p>
            <a:endParaRPr lang="pt-BR" alt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4DEA9DA1-71D2-4645-A557-3767A69E838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DA912070-96DD-4024-AD0F-0765B5BD78F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4F56476E-11AE-4639-8DB2-6F3443C417D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Arial" panose="020B0604020202020204" pitchFamily="34" charset="0"/>
              </a:defRPr>
            </a:lvl1pPr>
          </a:lstStyle>
          <a:p>
            <a:endParaRPr lang="pt-BR" altLang="en-U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0E23F07A-9234-4D1E-9BBA-0A85148FE1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anose="020B0604020202020204" pitchFamily="34" charset="0"/>
              </a:defRPr>
            </a:lvl1pPr>
          </a:lstStyle>
          <a:p>
            <a:fld id="{B9416ADB-1EBF-4C65-98C7-A7423468B2C0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17EA70-7619-48BB-912B-F2A0EB0FA4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A0178-79E9-4E3C-9FAD-F61731EE0FFD}" type="slidenum">
              <a:rPr lang="pt-BR" altLang="en-US"/>
              <a:pPr/>
              <a:t>1</a:t>
            </a:fld>
            <a:endParaRPr lang="pt-BR" altLang="en-US"/>
          </a:p>
        </p:txBody>
      </p:sp>
      <p:sp>
        <p:nvSpPr>
          <p:cNvPr id="38914" name="Rectangle 1026">
            <a:extLst>
              <a:ext uri="{FF2B5EF4-FFF2-40B4-BE49-F238E27FC236}">
                <a16:creationId xmlns:a16="http://schemas.microsoft.com/office/drawing/2014/main" id="{BDD3DB12-13BF-44B7-AAF7-D3FA170418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1027">
            <a:extLst>
              <a:ext uri="{FF2B5EF4-FFF2-40B4-BE49-F238E27FC236}">
                <a16:creationId xmlns:a16="http://schemas.microsoft.com/office/drawing/2014/main" id="{77394392-D871-4647-9952-6D59EFCED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EB1217-89AC-4C05-9580-6E8A7A8C5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15025-BB18-4260-86EF-CD134FEAF8B8}" type="slidenum">
              <a:rPr lang="pt-BR" altLang="en-US"/>
              <a:pPr/>
              <a:t>2</a:t>
            </a:fld>
            <a:endParaRPr lang="pt-BR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F6D66A20-1310-46B4-8FB6-911AEF3913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B9C9BD3-A2AC-4923-BC37-B4B356D45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38F4-0F29-4AF8-BDA5-FCC34D3EC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B428D-97ED-4606-9873-5018AA2D4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59868-A254-4313-96CD-DA644800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92E7D-CA84-44FA-99E9-D3D68B8D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A5298-7652-43D4-B6C0-6B647FEC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1D7F7-800E-4F91-B1CE-A7169D5C3E4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7711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A9180-9373-4517-A012-917B75DD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51183-C254-4047-9DC6-222E787D3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57D2B-A3EC-4F5D-8809-F698A4C20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46C35-3F82-4BF3-9EE8-4EF7DE12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90946-8A91-4361-A2D7-FDF9CEF4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60A63-0280-4902-91A2-9095F7BE5F1E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4865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D0667-50F8-4C75-A1BA-880FD42DE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1F3EB-B7F6-4A2A-AD57-78C104BB5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34E82-0FE3-4278-B4EB-C1ED16C16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ECCF0-396F-44DE-83C8-02426894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37325-CCA7-4F93-8554-07E76DF61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B25E3-619D-4972-BC6F-3920AD7A45B3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5920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5B01-F736-472E-9371-4669C60B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3C345-D468-4111-9A86-CDA470DA8E2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4A84C-1253-45C0-AEAD-EC55222AAB7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2EC7-B2F5-42E3-B1A2-838A78C4737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804049-DDF5-466A-9B41-C6C7E3F45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274A41-1BBC-4DEA-A029-65D00187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60BA66-4DFE-45E5-85FF-5129A8C2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D35312-1CCA-4506-A7BE-2852159B7BC4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40359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1728-2188-4C21-B62F-D32794394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903BF-EC92-48D4-850E-53C0A205BF2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09E37-BBA3-4F81-A876-C93FA7260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8FB48-36A8-4F60-A064-D3F498FDF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59C7D-C894-4970-942A-DA649EB05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8F73-CCD9-4DE3-9105-CD2BE6AE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F30E9E-6039-496A-87A9-7EE6A528FA4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6300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1764-A982-4E1F-9332-9D706BA58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F8C2D-C304-454C-80F8-0DB359640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B61D7-8A91-4631-B6F0-2FDE6FEB3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C0A9C-B349-40FE-BE1A-00E263086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1F123-BFA8-44D9-9A77-FEB9AB14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48C73-9C95-4419-BFAC-863C09A6B64A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1081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AAF4-4C1E-41CB-BB30-40126991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A700F-B7C5-4999-BB35-EC8645240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27D0A-4A8F-44D7-BB3C-58108597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16237-761A-403A-B0BA-3DB54B1F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162F3-7CA8-4647-96AD-8A882868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82B36-8314-4D1B-84E1-2A9C66339686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396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61662-5AF9-40B2-B3A3-B3088362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E362B-1901-4EBF-83EF-857A0C01A8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8EB9D-3475-47E3-A3F4-AB90430C0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72AE2-E010-4B5F-BAE6-4A2F6BB5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EBEDA-45B2-4A8A-AEDA-D3D6F575F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5C633-6654-4F4E-BF27-7CF10EB8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2DEF0-B055-4D92-8922-AADA19F4356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8814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5D7F8-DFF4-4FD0-8EB8-3C51DCA5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B1DA-3F99-4D85-9A65-80E78BFC5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A6EF7-B63A-4234-A86E-46F530A90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6D6BD-7D64-4AEB-951B-06544E356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569921-C031-4ADB-96C8-1D1535BE4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FFD04-BB33-41EF-BC3B-482192975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D349A2-2602-46C3-8515-D97CBE5C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33436-2D34-4CC9-B9A6-DF9BB4BF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33F2-ACE7-4FEF-B27C-24DBDBFEF239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1995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9D78-E8B6-418C-ADCD-9BCAD175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29CC4-0E97-4454-8756-7B4B9661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5C75D-23F3-4961-8DC4-07BB614F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47549-B7B4-4F1C-9BEB-4B5C4D5F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0F34F-6CC1-4819-9EA5-F4898562C911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7698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EC26D2-8A7D-4A40-91E4-F72563E21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C99B5-9961-4658-9873-1A52D42C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5FEA5-46F9-4E63-BDFF-A9B171C7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F75D4-F74E-4193-9319-38FFB18EBA9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8691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C93F-ACD6-422E-ADF4-159D6778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014A-576F-4B9E-9178-1B1554073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61477-F6A1-478D-BD49-558FC9140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759F3-8092-4E59-B333-B8288A17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3D31E-454C-43C2-97C6-2AF1F2FB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D91D7-6661-409F-97C6-D87B86AA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3A1C0-F216-407E-A2C8-F27DE2C98AE2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9119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D291-C139-477D-A8EA-8DFC9433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D2075-EDAE-4372-BD9B-53C01FE01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ABE1D-CF00-4D38-96DE-AFDBA87FA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96AC7-BCC5-44BA-B57F-7E4BB81A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E0468-B806-4A21-BB92-5DCB8F4F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A7211-51EB-45D2-ACCA-413EA2D5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611E2-B0A8-4D5A-97B5-1E061A6A4CF6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5581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23D8EF5-F572-46B1-95A9-34B4521E9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348BF8-8665-4B9E-BB29-152812960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58747E-6353-4D4A-8905-A03F048476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latin typeface="+mj-lt"/>
              </a:defRPr>
            </a:lvl1pPr>
          </a:lstStyle>
          <a:p>
            <a:endParaRPr lang="pt-B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1C5C0A-1C62-43E1-A3A1-F0DA4A68B5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j-lt"/>
              </a:defRPr>
            </a:lvl1pPr>
          </a:lstStyle>
          <a:p>
            <a:endParaRPr lang="pt-BR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2A8FC4-97D5-4EAC-97F0-95C3DE2AB6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j-lt"/>
              </a:defRPr>
            </a:lvl1pPr>
          </a:lstStyle>
          <a:p>
            <a:fld id="{57B50C57-6228-49E5-8AEA-62CA6E7F8C07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w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Hyghalmen_Rol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William_of_Tyr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lorentine" TargetMode="External"/><Relationship Id="rId2" Type="http://schemas.openxmlformats.org/officeDocument/2006/relationships/hyperlink" Target="http://en.wikipedia.org/wiki/Filippo_Brunellesch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Donatello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uclides" TargetMode="External"/><Relationship Id="rId7" Type="http://schemas.openxmlformats.org/officeDocument/2006/relationships/hyperlink" Target="http://en.wikipedia.org/wiki/Mathematical_proo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ompass_and_straightedge_constructions" TargetMode="External"/><Relationship Id="rId5" Type="http://schemas.openxmlformats.org/officeDocument/2006/relationships/hyperlink" Target="http://en.wikipedia.org/wiki/Theorem" TargetMode="External"/><Relationship Id="rId4" Type="http://schemas.openxmlformats.org/officeDocument/2006/relationships/hyperlink" Target="http://en.wikipedia.org/wiki/Axi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Pascal's_calculator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quote.org/wiki/Blaise_Pasca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uen" TargetMode="External"/><Relationship Id="rId2" Type="http://schemas.openxmlformats.org/officeDocument/2006/relationships/hyperlink" Target="http://en.wikipedia.org/wiki/Cardinal_Richelie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uclid%27s_Elements#cite_note-Boyer_Author_of_the_Elements-3" TargetMode="External"/><Relationship Id="rId2" Type="http://schemas.openxmlformats.org/officeDocument/2006/relationships/hyperlink" Target="http://en.wikipedia.org/wiki/Euclid%27s_Elements#cite_note-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Euclid%27s_Elements#cite_note-Boyer_Influence_of_the_Elements-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erezo.pntic.mec.es/mgarc144/marcohistoria/The%20Fifth%20Postulat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Perspective_(graphical)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raldry" TargetMode="External"/><Relationship Id="rId2" Type="http://schemas.openxmlformats.org/officeDocument/2006/relationships/hyperlink" Target="http://en.wikipedia.org/wiki/Medieval_ar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harge_(heraldry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B6B8078-F413-4E31-A759-3D535270B1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209800"/>
            <a:ext cx="7772400" cy="1470025"/>
          </a:xfrm>
        </p:spPr>
        <p:txBody>
          <a:bodyPr anchor="ctr"/>
          <a:lstStyle/>
          <a:p>
            <a:r>
              <a:rPr lang="pt-BR" altLang="en-US" sz="3400"/>
              <a:t>Geometria Projetiva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5A0D4FC-F442-4644-803B-F0FAC9123B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648200"/>
            <a:ext cx="6400800" cy="1752600"/>
          </a:xfrm>
        </p:spPr>
        <p:txBody>
          <a:bodyPr/>
          <a:lstStyle/>
          <a:p>
            <a:pPr algn="r"/>
            <a:r>
              <a:rPr lang="pt-BR" altLang="en-US" sz="3000"/>
              <a:t>Claudio Esperança</a:t>
            </a:r>
          </a:p>
          <a:p>
            <a:pPr algn="r"/>
            <a:r>
              <a:rPr lang="pt-BR" altLang="en-US" sz="3000"/>
              <a:t>Paulo Roma Cavalcanti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5" name="Rectangle 5">
            <a:extLst>
              <a:ext uri="{FF2B5EF4-FFF2-40B4-BE49-F238E27FC236}">
                <a16:creationId xmlns:a16="http://schemas.microsoft.com/office/drawing/2014/main" id="{ECFA1A03-60D4-4A0E-BC6D-5E4EBB4FD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i="1">
                <a:hlinkClick r:id="rId2" tooltip="Hyghalmen Roll"/>
              </a:rPr>
              <a:t>Hyghalmen Roll</a:t>
            </a:r>
            <a:r>
              <a:rPr lang="pt-BR" altLang="en-US"/>
              <a:t> </a:t>
            </a:r>
          </a:p>
        </p:txBody>
      </p:sp>
      <p:pic>
        <p:nvPicPr>
          <p:cNvPr id="256004" name="Picture 4" descr="Hyghalmen_Roll_Late_1400s">
            <a:extLst>
              <a:ext uri="{FF2B5EF4-FFF2-40B4-BE49-F238E27FC236}">
                <a16:creationId xmlns:a16="http://schemas.microsoft.com/office/drawing/2014/main" id="{92FFAE35-86F2-455B-8323-CA4E21B9B4A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238" y="1670050"/>
            <a:ext cx="2928937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07" name="Picture 7" descr="Coat-elements">
            <a:extLst>
              <a:ext uri="{FF2B5EF4-FFF2-40B4-BE49-F238E27FC236}">
                <a16:creationId xmlns:a16="http://schemas.microsoft.com/office/drawing/2014/main" id="{AC14FE5B-760F-4B63-92C8-D3B966A100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1550" y="1600200"/>
            <a:ext cx="377031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3" name="Rectangle 5">
            <a:extLst>
              <a:ext uri="{FF2B5EF4-FFF2-40B4-BE49-F238E27FC236}">
                <a16:creationId xmlns:a16="http://schemas.microsoft.com/office/drawing/2014/main" id="{196B5549-51FC-469B-A914-7611CC347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Ilustração do </a:t>
            </a:r>
            <a:r>
              <a:rPr lang="pt-BR" altLang="en-US">
                <a:hlinkClick r:id="rId2" tooltip="William of Tyre"/>
              </a:rPr>
              <a:t>Guillaume de Tyr's </a:t>
            </a:r>
            <a:br>
              <a:rPr lang="pt-BR" altLang="en-US"/>
            </a:br>
            <a:r>
              <a:rPr lang="pt-BR" altLang="en-US"/>
              <a:t>(1200-1300 DC)</a:t>
            </a:r>
          </a:p>
        </p:txBody>
      </p:sp>
      <p:pic>
        <p:nvPicPr>
          <p:cNvPr id="263172" name="Picture 4" descr="Reconstruction_of_the_temple_of_Jerusalem">
            <a:extLst>
              <a:ext uri="{FF2B5EF4-FFF2-40B4-BE49-F238E27FC236}">
                <a16:creationId xmlns:a16="http://schemas.microsoft.com/office/drawing/2014/main" id="{389223A8-E65B-4AB8-A7A9-8C4FAF5033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7538" y="1600200"/>
            <a:ext cx="5732462" cy="4833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C3342022-567E-4F08-AF7D-F25F53823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Perspectiva nas Artes</a:t>
            </a:r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AC8D6A9D-777B-4F52-B6BD-59F85027E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en-US"/>
              <a:t>Em 1415, </a:t>
            </a:r>
            <a:r>
              <a:rPr lang="pt-BR" altLang="en-US">
                <a:hlinkClick r:id="rId2" tooltip="Filippo Brunelleschi"/>
              </a:rPr>
              <a:t>Filippo Brunelleschi</a:t>
            </a:r>
            <a:r>
              <a:rPr lang="pt-BR" altLang="en-US"/>
              <a:t> demonstrou o método geométrico da perspectiva, usado atualmente pelos artistas, pintando esboços de vários prédios </a:t>
            </a:r>
            <a:r>
              <a:rPr lang="pt-BR" altLang="en-US">
                <a:hlinkClick r:id="rId3" tooltip="Florentine"/>
              </a:rPr>
              <a:t>Florentinos</a:t>
            </a:r>
            <a:r>
              <a:rPr lang="pt-BR" altLang="en-US"/>
              <a:t> sobre um espelho.</a:t>
            </a:r>
          </a:p>
          <a:p>
            <a:pPr>
              <a:lnSpc>
                <a:spcPct val="90000"/>
              </a:lnSpc>
            </a:pPr>
            <a:r>
              <a:rPr lang="pt-BR" altLang="en-US"/>
              <a:t>Logo após, quase todo artista em Florença usava perspectiva geométrica nas suas pinturas, notadamente </a:t>
            </a:r>
            <a:r>
              <a:rPr lang="pt-BR" altLang="en-US">
                <a:hlinkClick r:id="rId4" tooltip="Donatello"/>
              </a:rPr>
              <a:t>Donatello</a:t>
            </a:r>
            <a:r>
              <a:rPr lang="pt-BR" altLang="en-US"/>
              <a:t>, que começou a esculpir pisos  quadriculados elaborados.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1" name="Rectangle 5">
            <a:extLst>
              <a:ext uri="{FF2B5EF4-FFF2-40B4-BE49-F238E27FC236}">
                <a16:creationId xmlns:a16="http://schemas.microsoft.com/office/drawing/2014/main" id="{31D63BBC-34A0-43DD-9324-74684A52B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Anunciação, de Botticelli (1489-1490)</a:t>
            </a:r>
          </a:p>
        </p:txBody>
      </p:sp>
      <p:pic>
        <p:nvPicPr>
          <p:cNvPr id="260100" name="Picture 4" descr="Sandro_Botticelli_080">
            <a:extLst>
              <a:ext uri="{FF2B5EF4-FFF2-40B4-BE49-F238E27FC236}">
                <a16:creationId xmlns:a16="http://schemas.microsoft.com/office/drawing/2014/main" id="{E871B8AB-A1BF-4F16-B462-520C8A41A0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6150" y="1600200"/>
            <a:ext cx="5175250" cy="4973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9" name="Rectangle 5">
            <a:extLst>
              <a:ext uri="{FF2B5EF4-FFF2-40B4-BE49-F238E27FC236}">
                <a16:creationId xmlns:a16="http://schemas.microsoft.com/office/drawing/2014/main" id="{23A006EB-E8E0-49B2-9313-C40E6A3C6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Afresco da Capela Cistina (1481-1482)</a:t>
            </a:r>
          </a:p>
        </p:txBody>
      </p:sp>
      <p:pic>
        <p:nvPicPr>
          <p:cNvPr id="262148" name="Picture 4" descr="Perugino_Keys">
            <a:extLst>
              <a:ext uri="{FF2B5EF4-FFF2-40B4-BE49-F238E27FC236}">
                <a16:creationId xmlns:a16="http://schemas.microsoft.com/office/drawing/2014/main" id="{1B1D81E1-CF05-4620-B825-9323E3CB51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752600"/>
            <a:ext cx="7239000" cy="4584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0" name="Rectangle 8">
            <a:extLst>
              <a:ext uri="{FF2B5EF4-FFF2-40B4-BE49-F238E27FC236}">
                <a16:creationId xmlns:a16="http://schemas.microsoft.com/office/drawing/2014/main" id="{397A17C0-9594-4B13-84A2-1269E3829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Retas Paralelas Convergem</a:t>
            </a:r>
          </a:p>
        </p:txBody>
      </p:sp>
      <p:pic>
        <p:nvPicPr>
          <p:cNvPr id="269316" name="Picture 4" descr="Railroad-Tracks-Perspective">
            <a:extLst>
              <a:ext uri="{FF2B5EF4-FFF2-40B4-BE49-F238E27FC236}">
                <a16:creationId xmlns:a16="http://schemas.microsoft.com/office/drawing/2014/main" id="{D6A81DC5-8A9B-4B80-8EC6-B89CAE12F0B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339407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9319" name="Picture 7" descr="One_point_perspective">
            <a:extLst>
              <a:ext uri="{FF2B5EF4-FFF2-40B4-BE49-F238E27FC236}">
                <a16:creationId xmlns:a16="http://schemas.microsoft.com/office/drawing/2014/main" id="{D0029B65-5C95-4436-877B-1865590609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971800"/>
            <a:ext cx="4800600" cy="344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18144D64-A7EF-4FB9-AE81-7D6B96226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Geometria Euclideana em C.G.</a:t>
            </a:r>
          </a:p>
        </p:txBody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FA6F3AFB-EDCD-4719-A677-E33159957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Transformações Lineares </a:t>
            </a:r>
            <a:r>
              <a:rPr lang="pt-BR" altLang="en-US" u="sng"/>
              <a:t>preservam</a:t>
            </a:r>
            <a:r>
              <a:rPr lang="pt-BR" altLang="en-US"/>
              <a:t> paralelismo.</a:t>
            </a:r>
          </a:p>
          <a:p>
            <a:r>
              <a:rPr lang="pt-BR" altLang="en-US"/>
              <a:t>Transformação perspectiva </a:t>
            </a:r>
            <a:r>
              <a:rPr lang="pt-BR" altLang="en-US" b="1"/>
              <a:t>NÃO </a:t>
            </a:r>
            <a:r>
              <a:rPr lang="pt-BR" altLang="en-US"/>
              <a:t>é linear.</a:t>
            </a:r>
          </a:p>
          <a:p>
            <a:r>
              <a:rPr lang="pt-BR" altLang="en-US"/>
              <a:t>Visão humana funciona com uma câmera.</a:t>
            </a:r>
          </a:p>
          <a:p>
            <a:pPr lvl="1"/>
            <a:r>
              <a:rPr lang="pt-BR" altLang="en-US"/>
              <a:t>Cristalino</a:t>
            </a:r>
            <a:r>
              <a:rPr lang="pt-BR" altLang="en-US" b="1"/>
              <a:t> </a:t>
            </a:r>
            <a:r>
              <a:rPr lang="pt-BR" altLang="en-US"/>
              <a:t>é a lente e a retina, o plano de projeção.</a:t>
            </a:r>
            <a:r>
              <a:rPr lang="pt-BR" altLang="en-US" b="1"/>
              <a:t> </a:t>
            </a:r>
          </a:p>
          <a:p>
            <a:r>
              <a:rPr lang="pt-BR" altLang="en-US"/>
              <a:t>Câmera virtual precisa de um outro modelo de geometria.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7822DC2E-128A-44BE-B173-3B9127C48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Computação Gráfica</a:t>
            </a:r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EBFE4FE1-7610-41CE-97AA-8CEC29FB9C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1752600"/>
          </a:xfrm>
        </p:spPr>
        <p:txBody>
          <a:bodyPr/>
          <a:lstStyle/>
          <a:p>
            <a:r>
              <a:rPr lang="pt-BR" altLang="en-US" sz="2600"/>
              <a:t>Projeção paralela (preserva comprimentos).</a:t>
            </a:r>
          </a:p>
          <a:p>
            <a:r>
              <a:rPr lang="pt-BR" altLang="en-US" sz="2600"/>
              <a:t>Projeção perspectiva com um, dois ou três pontos de fuga. </a:t>
            </a:r>
          </a:p>
        </p:txBody>
      </p:sp>
      <p:pic>
        <p:nvPicPr>
          <p:cNvPr id="266244" name="Picture 4" descr="402px-Perspective-2point">
            <a:extLst>
              <a:ext uri="{FF2B5EF4-FFF2-40B4-BE49-F238E27FC236}">
                <a16:creationId xmlns:a16="http://schemas.microsoft.com/office/drawing/2014/main" id="{96CD8676-308E-4D10-86C6-E79A932E63C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3200400"/>
            <a:ext cx="2932113" cy="3100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46" name="Picture 6" descr="402px-Perspective-3point">
            <a:extLst>
              <a:ext uri="{FF2B5EF4-FFF2-40B4-BE49-F238E27FC236}">
                <a16:creationId xmlns:a16="http://schemas.microsoft.com/office/drawing/2014/main" id="{A44BDCCC-41F9-4AA4-8419-3B667D0EE3C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276600"/>
            <a:ext cx="2717800" cy="287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48" name="Picture 8" descr="402px-Perspective-1point">
            <a:extLst>
              <a:ext uri="{FF2B5EF4-FFF2-40B4-BE49-F238E27FC236}">
                <a16:creationId xmlns:a16="http://schemas.microsoft.com/office/drawing/2014/main" id="{F16BC0E2-FFFF-468D-815F-90CD77060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310832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7292784B-176C-4801-AEB3-5D9F430B8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Projeções Paralelas</a:t>
            </a:r>
          </a:p>
        </p:txBody>
      </p:sp>
      <p:pic>
        <p:nvPicPr>
          <p:cNvPr id="273412" name="Picture 4" descr="3dproj2">
            <a:extLst>
              <a:ext uri="{FF2B5EF4-FFF2-40B4-BE49-F238E27FC236}">
                <a16:creationId xmlns:a16="http://schemas.microsoft.com/office/drawing/2014/main" id="{CB7BFFFE-D371-41FC-B864-90A0466326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438400"/>
            <a:ext cx="5257800" cy="3508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1" name="Rectangle 5">
            <a:extLst>
              <a:ext uri="{FF2B5EF4-FFF2-40B4-BE49-F238E27FC236}">
                <a16:creationId xmlns:a16="http://schemas.microsoft.com/office/drawing/2014/main" id="{FBF565B5-3879-44B5-9C84-B57AE8CDF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Projeção Ortográfica</a:t>
            </a:r>
          </a:p>
        </p:txBody>
      </p:sp>
      <p:pic>
        <p:nvPicPr>
          <p:cNvPr id="275460" name="Picture 4" descr="3dproj4">
            <a:extLst>
              <a:ext uri="{FF2B5EF4-FFF2-40B4-BE49-F238E27FC236}">
                <a16:creationId xmlns:a16="http://schemas.microsoft.com/office/drawing/2014/main" id="{FE7A5111-800F-404C-AD2F-2EC8C2B2DF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286000"/>
            <a:ext cx="5562600" cy="3951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7DD1EA4-2466-4694-871D-2CA282176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>
                <a:hlinkClick r:id="rId3"/>
              </a:rPr>
              <a:t>Euclides</a:t>
            </a:r>
            <a:endParaRPr lang="pt-BR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CD944E8-0F9D-4DA1-AAD5-EE9D1AC64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altLang="en-US" sz="2600"/>
              <a:t>Considerado o pai da geometria.</a:t>
            </a:r>
          </a:p>
          <a:p>
            <a:pPr>
              <a:lnSpc>
                <a:spcPct val="80000"/>
              </a:lnSpc>
            </a:pPr>
            <a:r>
              <a:rPr lang="pt-BR" altLang="en-US" sz="2600"/>
              <a:t>Grego, viveu em 300 AC, e acredita-se que esteve ativo em Alexandria (Egito) durante o reinado de Ptolomeu (323-283 AC). </a:t>
            </a:r>
          </a:p>
          <a:p>
            <a:pPr>
              <a:lnSpc>
                <a:spcPct val="80000"/>
              </a:lnSpc>
            </a:pPr>
            <a:r>
              <a:rPr lang="pt-BR" altLang="en-US" sz="2600"/>
              <a:t>Os Elementos é o livro mais bem sucedido da história da Matemática.</a:t>
            </a:r>
          </a:p>
          <a:p>
            <a:pPr lvl="1">
              <a:lnSpc>
                <a:spcPct val="80000"/>
              </a:lnSpc>
            </a:pPr>
            <a:r>
              <a:rPr lang="pt-BR" altLang="en-US" sz="2400"/>
              <a:t>É um tratado geométrico escrito em 13 volumes.</a:t>
            </a:r>
          </a:p>
          <a:p>
            <a:pPr lvl="1">
              <a:lnSpc>
                <a:spcPct val="80000"/>
              </a:lnSpc>
            </a:pPr>
            <a:r>
              <a:rPr lang="pt-BR" altLang="en-US" sz="2400"/>
              <a:t>Compreende uma coleção de  definições, postulados (</a:t>
            </a:r>
            <a:r>
              <a:rPr lang="pt-BR" altLang="en-US" sz="2400">
                <a:hlinkClick r:id="rId4" tooltip="Axiom"/>
              </a:rPr>
              <a:t>axiomas</a:t>
            </a:r>
            <a:r>
              <a:rPr lang="pt-BR" altLang="en-US" sz="2400"/>
              <a:t>), proposições (</a:t>
            </a:r>
            <a:r>
              <a:rPr lang="pt-BR" altLang="en-US" sz="2400">
                <a:hlinkClick r:id="rId5" tooltip="Theorem"/>
              </a:rPr>
              <a:t>teoremas</a:t>
            </a:r>
            <a:r>
              <a:rPr lang="pt-BR" altLang="en-US" sz="2400"/>
              <a:t> e </a:t>
            </a:r>
            <a:r>
              <a:rPr lang="pt-BR" altLang="en-US" sz="2400">
                <a:hlinkClick r:id="rId6" tooltip="Compass and straightedge constructions"/>
              </a:rPr>
              <a:t>construções</a:t>
            </a:r>
            <a:r>
              <a:rPr lang="pt-BR" altLang="en-US" sz="2400"/>
              <a:t>), e provas </a:t>
            </a:r>
            <a:r>
              <a:rPr lang="pt-BR" altLang="en-US" sz="2400">
                <a:hlinkClick r:id="rId7" tooltip="Mathematical proof"/>
              </a:rPr>
              <a:t>matemáticas</a:t>
            </a:r>
            <a:r>
              <a:rPr lang="pt-BR" altLang="en-US" sz="2400"/>
              <a:t> das proposições. </a:t>
            </a:r>
          </a:p>
          <a:p>
            <a:pPr lvl="1">
              <a:lnSpc>
                <a:spcPct val="80000"/>
              </a:lnSpc>
            </a:pPr>
            <a:r>
              <a:rPr lang="pt-BR" altLang="en-US" sz="2400"/>
              <a:t>O 13</a:t>
            </a:r>
            <a:r>
              <a:rPr lang="en-US" altLang="en-US" sz="2400"/>
              <a:t>°</a:t>
            </a:r>
            <a:r>
              <a:rPr lang="pt-BR" altLang="en-US" sz="2400"/>
              <a:t> livro cobre a geometria Euclideana e uma versão Grega antiga e elementar da teoria dos números.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DA2D41F3-71DC-4E66-BF94-7543E45B9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Projeções Ortográficas Axonométricas</a:t>
            </a:r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C33E1850-E7CD-41A0-800F-763133A27C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en-US" sz="2600"/>
              <a:t>Mostram mais de um lado.</a:t>
            </a:r>
          </a:p>
          <a:p>
            <a:pPr>
              <a:lnSpc>
                <a:spcPct val="90000"/>
              </a:lnSpc>
            </a:pPr>
            <a:r>
              <a:rPr lang="pt-BR" altLang="en-US" sz="2600"/>
              <a:t>Na projeção isométrica, a normal do plano de projeção forma ângulos idênticos com os eixos x, y e z (intersecta os eixos em distâncias iguais).</a:t>
            </a:r>
          </a:p>
        </p:txBody>
      </p:sp>
      <p:pic>
        <p:nvPicPr>
          <p:cNvPr id="282628" name="Picture 4" descr="3dproj5">
            <a:extLst>
              <a:ext uri="{FF2B5EF4-FFF2-40B4-BE49-F238E27FC236}">
                <a16:creationId xmlns:a16="http://schemas.microsoft.com/office/drawing/2014/main" id="{8472DA84-2277-4905-BECD-1887D289BD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3260725"/>
            <a:ext cx="5562600" cy="3597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16" name="Rectangle 12">
            <a:extLst>
              <a:ext uri="{FF2B5EF4-FFF2-40B4-BE49-F238E27FC236}">
                <a16:creationId xmlns:a16="http://schemas.microsoft.com/office/drawing/2014/main" id="{F01AFFC9-B2A9-4B53-BCD3-CF2026169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Projeções Oblíquas</a:t>
            </a:r>
          </a:p>
        </p:txBody>
      </p:sp>
      <p:sp>
        <p:nvSpPr>
          <p:cNvPr id="277515" name="Rectangle 11">
            <a:extLst>
              <a:ext uri="{FF2B5EF4-FFF2-40B4-BE49-F238E27FC236}">
                <a16:creationId xmlns:a16="http://schemas.microsoft.com/office/drawing/2014/main" id="{9F1EE36B-41FB-4BF8-AC3F-A867DA59DE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077200" cy="3124200"/>
          </a:xfrm>
        </p:spPr>
        <p:txBody>
          <a:bodyPr/>
          <a:lstStyle/>
          <a:p>
            <a:r>
              <a:rPr lang="pt-BR" altLang="en-US" sz="2200"/>
              <a:t>Projetores não são perpendiculares ao plano de projeção.</a:t>
            </a:r>
          </a:p>
          <a:p>
            <a:r>
              <a:rPr lang="pt-BR" altLang="en-US" sz="2200"/>
              <a:t>Projeção Cavalière.</a:t>
            </a:r>
          </a:p>
          <a:p>
            <a:pPr lvl="1"/>
            <a:r>
              <a:rPr lang="pt-BR" altLang="en-US" sz="2000"/>
              <a:t>Uma face do objeto paralela ao plano de projeção e o terceiro eixo forma um ângulo, tipicamente, de 30</a:t>
            </a:r>
            <a:r>
              <a:rPr lang="en-US" altLang="en-US" sz="2000"/>
              <a:t>°</a:t>
            </a:r>
            <a:r>
              <a:rPr lang="pt-BR" altLang="en-US" sz="2000"/>
              <a:t> ou 45</a:t>
            </a:r>
            <a:r>
              <a:rPr lang="en-US" altLang="en-US" sz="2000"/>
              <a:t>°</a:t>
            </a:r>
            <a:r>
              <a:rPr lang="pt-BR" altLang="en-US" sz="2000"/>
              <a:t>.</a:t>
            </a:r>
          </a:p>
          <a:p>
            <a:pPr lvl="1"/>
            <a:r>
              <a:rPr lang="pt-BR" altLang="en-US" sz="2000"/>
              <a:t>O comprimento do terceiro eixo não sofre escala.</a:t>
            </a:r>
          </a:p>
          <a:p>
            <a:pPr lvl="1"/>
            <a:r>
              <a:rPr lang="pt-BR" altLang="en-US" sz="2000"/>
              <a:t>Linhas perpendiculares ao plano de projeção têm os comprimentos preservados.</a:t>
            </a:r>
          </a:p>
        </p:txBody>
      </p:sp>
      <p:pic>
        <p:nvPicPr>
          <p:cNvPr id="277508" name="Picture 4" descr="3dproj6">
            <a:extLst>
              <a:ext uri="{FF2B5EF4-FFF2-40B4-BE49-F238E27FC236}">
                <a16:creationId xmlns:a16="http://schemas.microsoft.com/office/drawing/2014/main" id="{1907EF8D-82E0-4323-AF11-220A3C3631AE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4572000"/>
            <a:ext cx="6781800" cy="156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8" name="Rectangle 6">
            <a:extLst>
              <a:ext uri="{FF2B5EF4-FFF2-40B4-BE49-F238E27FC236}">
                <a16:creationId xmlns:a16="http://schemas.microsoft.com/office/drawing/2014/main" id="{0FFE994C-A07C-4FD6-A64C-EB9BDBB9D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Projeções Oblíquas</a:t>
            </a:r>
          </a:p>
        </p:txBody>
      </p:sp>
      <p:sp>
        <p:nvSpPr>
          <p:cNvPr id="284676" name="Rectangle 4">
            <a:extLst>
              <a:ext uri="{FF2B5EF4-FFF2-40B4-BE49-F238E27FC236}">
                <a16:creationId xmlns:a16="http://schemas.microsoft.com/office/drawing/2014/main" id="{0AE2B012-8035-4382-AC2E-5751664E99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2438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en-US" sz="2600"/>
              <a:t>Projeção Cabinet (indústria de mobílias).</a:t>
            </a:r>
          </a:p>
          <a:p>
            <a:pPr lvl="1">
              <a:lnSpc>
                <a:spcPct val="90000"/>
              </a:lnSpc>
            </a:pPr>
            <a:r>
              <a:rPr lang="pt-BR" altLang="en-US" sz="2400"/>
              <a:t>Similar a projeção Cavalière.</a:t>
            </a:r>
          </a:p>
          <a:p>
            <a:pPr lvl="1">
              <a:lnSpc>
                <a:spcPct val="90000"/>
              </a:lnSpc>
            </a:pPr>
            <a:r>
              <a:rPr lang="pt-BR" altLang="en-US" sz="2400"/>
              <a:t>Uma face do objeto é paralela ao plano de projeção e o terceiro eixo forma um ângulo de de 30</a:t>
            </a:r>
            <a:r>
              <a:rPr lang="en-US" altLang="en-US" sz="2400"/>
              <a:t>°</a:t>
            </a:r>
            <a:r>
              <a:rPr lang="pt-BR" altLang="en-US" sz="2400"/>
              <a:t> ou 45</a:t>
            </a:r>
            <a:r>
              <a:rPr lang="en-US" altLang="en-US" sz="2400"/>
              <a:t>°.</a:t>
            </a:r>
            <a:endParaRPr lang="pt-BR" altLang="en-US" sz="2400"/>
          </a:p>
          <a:p>
            <a:pPr lvl="1">
              <a:lnSpc>
                <a:spcPct val="90000"/>
              </a:lnSpc>
            </a:pPr>
            <a:r>
              <a:rPr lang="pt-BR" altLang="en-US" sz="2400"/>
              <a:t>No entanto, linhas perpendiculares ao plano de projeção têm os comprimentos reduzidos à metade.</a:t>
            </a:r>
          </a:p>
        </p:txBody>
      </p:sp>
      <p:pic>
        <p:nvPicPr>
          <p:cNvPr id="284677" name="Picture 5" descr="3dproj7">
            <a:extLst>
              <a:ext uri="{FF2B5EF4-FFF2-40B4-BE49-F238E27FC236}">
                <a16:creationId xmlns:a16="http://schemas.microsoft.com/office/drawing/2014/main" id="{D89242EB-8E02-4A02-A9BE-576E4A0A6D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3724275"/>
            <a:ext cx="5257800" cy="2300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5" name="Rectangle 5">
            <a:extLst>
              <a:ext uri="{FF2B5EF4-FFF2-40B4-BE49-F238E27FC236}">
                <a16:creationId xmlns:a16="http://schemas.microsoft.com/office/drawing/2014/main" id="{4629CCBC-0B72-4601-BCE7-4F5EBC0B3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Projeção Cavalière</a:t>
            </a:r>
          </a:p>
        </p:txBody>
      </p:sp>
      <p:pic>
        <p:nvPicPr>
          <p:cNvPr id="286724" name="Picture 4" descr="505px-Perspective_cavaliere_exemple_piece_revolution">
            <a:extLst>
              <a:ext uri="{FF2B5EF4-FFF2-40B4-BE49-F238E27FC236}">
                <a16:creationId xmlns:a16="http://schemas.microsoft.com/office/drawing/2014/main" id="{E648AC4F-8368-48EB-BBB5-145B3B17FB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3013" y="1600200"/>
            <a:ext cx="411797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>
            <a:extLst>
              <a:ext uri="{FF2B5EF4-FFF2-40B4-BE49-F238E27FC236}">
                <a16:creationId xmlns:a16="http://schemas.microsoft.com/office/drawing/2014/main" id="{6E4D6A8E-5249-48B7-B36A-9A7E20467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Geometria Projetiva</a:t>
            </a:r>
          </a:p>
        </p:txBody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4CD0E306-2280-4C94-86EC-C423E748A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 dirty="0" err="1"/>
              <a:t>Blaise</a:t>
            </a:r>
            <a:r>
              <a:rPr lang="pt-BR" altLang="en-US" dirty="0"/>
              <a:t> Pascal (1623-1662) foi um dos precursores da Geometria Projetiva.</a:t>
            </a:r>
          </a:p>
          <a:p>
            <a:pPr lvl="1"/>
            <a:r>
              <a:rPr lang="pt-BR" altLang="en-US" dirty="0"/>
              <a:t>Matemático, físico, filósofo religioso e escritor.</a:t>
            </a:r>
          </a:p>
          <a:p>
            <a:pPr lvl="1"/>
            <a:r>
              <a:rPr lang="pt-BR" altLang="en-US" dirty="0"/>
              <a:t>Garoto prodígio, foi educado pelo pai, que era um contador.</a:t>
            </a:r>
          </a:p>
          <a:p>
            <a:r>
              <a:rPr lang="pt-BR" altLang="en-US" dirty="0"/>
              <a:t>Seus primeiros trabalhos foram nas ciências aplicadas:</a:t>
            </a:r>
          </a:p>
          <a:p>
            <a:pPr lvl="1"/>
            <a:r>
              <a:rPr lang="pt-BR" altLang="en-US" dirty="0"/>
              <a:t>Calculadoras mecânicas, fluidos, pressão e vácuo.</a:t>
            </a:r>
          </a:p>
          <a:p>
            <a:endParaRPr lang="pt-BR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1EEA7DF9-FDCD-4DCF-9B70-3590D9053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Duas Novas Áreas de Pesquisa</a:t>
            </a:r>
          </a:p>
        </p:txBody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D4A51DD5-FEB5-45D0-82D0-B9A2A50D2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Pascal foi um grande matemático, que, aos 16 anos de idade, contribuiu substancialmente na criação da geometria projetiva.</a:t>
            </a:r>
          </a:p>
          <a:p>
            <a:pPr lvl="1"/>
            <a:r>
              <a:rPr lang="pt-BR" altLang="en-US"/>
              <a:t>Mais tarde, com Pierre de Fermat, estudou a teoria da probabilidade, influenciando o desenvolvimento da economia moderna e ciências sociais.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>
            <a:extLst>
              <a:ext uri="{FF2B5EF4-FFF2-40B4-BE49-F238E27FC236}">
                <a16:creationId xmlns:a16="http://schemas.microsoft.com/office/drawing/2014/main" id="{12605C5B-0AB1-4679-8D6E-0C6D098B1B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Pascaline</a:t>
            </a:r>
          </a:p>
        </p:txBody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A2D6B0A4-B512-45C3-9EE1-F4CEE9446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Em 1642, antes dos 19 anos, num esforço para ajudar seu pai nos cálculos e recálculos exaustivos e infindáveis, sobre taxas devidas e pagas, Pascal construiu uma calculadora mecânica capaz de adicionar e subtrair: </a:t>
            </a:r>
          </a:p>
          <a:p>
            <a:pPr lvl="1"/>
            <a:r>
              <a:rPr lang="pt-BR" altLang="en-US">
                <a:hlinkClick r:id="rId2"/>
              </a:rPr>
              <a:t>Calculadora de Pascal </a:t>
            </a:r>
            <a:r>
              <a:rPr lang="pt-BR" altLang="en-US"/>
              <a:t>ou a Pascaline.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1" name="Rectangle 5">
            <a:extLst>
              <a:ext uri="{FF2B5EF4-FFF2-40B4-BE49-F238E27FC236}">
                <a16:creationId xmlns:a16="http://schemas.microsoft.com/office/drawing/2014/main" id="{530F941A-F295-415E-A8B1-2ADE87758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Uma das Primeiras Pascalines</a:t>
            </a:r>
          </a:p>
        </p:txBody>
      </p:sp>
      <p:pic>
        <p:nvPicPr>
          <p:cNvPr id="290820" name="Picture 4" descr="Arts_et_Metiers_Pascaline_dsc03869">
            <a:extLst>
              <a:ext uri="{FF2B5EF4-FFF2-40B4-BE49-F238E27FC236}">
                <a16:creationId xmlns:a16="http://schemas.microsoft.com/office/drawing/2014/main" id="{024BC42B-9BCA-428E-85A6-6E24948D7C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8138"/>
            <a:ext cx="8229600" cy="4510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7722D486-8CF6-4420-9945-E64979612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Frases </a:t>
            </a:r>
            <a:r>
              <a:rPr lang="pt-BR" altLang="en-US">
                <a:hlinkClick r:id="rId2"/>
              </a:rPr>
              <a:t>Famosas</a:t>
            </a:r>
            <a:endParaRPr lang="pt-BR" altLang="en-US"/>
          </a:p>
        </p:txBody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0A4C623A-153A-48CF-9417-12C2A132A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“O coração tem razões que a própria razão desconhece”.</a:t>
            </a:r>
          </a:p>
          <a:p>
            <a:r>
              <a:rPr lang="pt-BR" altLang="en-US"/>
              <a:t>"O amor é cego; a amizade fecha os olhos." </a:t>
            </a:r>
          </a:p>
          <a:p>
            <a:r>
              <a:rPr lang="pt-BR" altLang="en-US"/>
              <a:t>"Ninguém é tão ignorante que não tenha algo a ensinar; e ninguém é tão sábio que não tenha algo a aprender." </a:t>
            </a:r>
          </a:p>
          <a:p>
            <a:r>
              <a:rPr lang="pt-BR" altLang="en-US"/>
              <a:t>"O pensamento é a grandeza do homem." </a:t>
            </a:r>
          </a:p>
          <a:p>
            <a:endParaRPr lang="pt-BR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C6AEDEC1-F8B3-408F-9568-ACD00DEB8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Biografia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7078C80F-9CAD-468C-B35D-A6DF5A581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en-US"/>
              <a:t>Perdeu a mãe aos 3 anos de idade e tinha duas irmãs.</a:t>
            </a:r>
          </a:p>
          <a:p>
            <a:pPr>
              <a:lnSpc>
                <a:spcPct val="90000"/>
              </a:lnSpc>
            </a:pPr>
            <a:r>
              <a:rPr lang="pt-BR" altLang="en-US"/>
              <a:t>Como tantos outros, seu pai Étienne, foi forçado a fugir de Paris por se opor à política fiscal do Cardeal </a:t>
            </a:r>
            <a:r>
              <a:rPr lang="pt-BR" altLang="en-US">
                <a:hlinkClick r:id="rId2" tooltip="Cardinal Richelieu"/>
              </a:rPr>
              <a:t>Richelieu</a:t>
            </a:r>
            <a:r>
              <a:rPr lang="pt-BR" altLang="en-US"/>
              <a:t>.</a:t>
            </a:r>
          </a:p>
          <a:p>
            <a:pPr>
              <a:lnSpc>
                <a:spcPct val="90000"/>
              </a:lnSpc>
            </a:pPr>
            <a:r>
              <a:rPr lang="pt-BR" altLang="en-US"/>
              <a:t>Mas tarde, em 1639, já perdoado, seu pai foi designado comissário de taxas do rei na cidade de </a:t>
            </a:r>
            <a:r>
              <a:rPr lang="pt-BR" altLang="en-US">
                <a:hlinkClick r:id="rId3" tooltip="Rouen"/>
              </a:rPr>
              <a:t>Rouen</a:t>
            </a:r>
            <a:r>
              <a:rPr lang="pt-BR" altLang="en-US"/>
              <a:t>.</a:t>
            </a:r>
          </a:p>
          <a:p>
            <a:pPr>
              <a:lnSpc>
                <a:spcPct val="90000"/>
              </a:lnSpc>
            </a:pPr>
            <a:r>
              <a:rPr lang="pt-BR" altLang="en-US"/>
              <a:t>Extremamente religioso, mas de saúde fraca, morreu aos 39 anos de idade.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9" name="Rectangle 5">
            <a:extLst>
              <a:ext uri="{FF2B5EF4-FFF2-40B4-BE49-F238E27FC236}">
                <a16:creationId xmlns:a16="http://schemas.microsoft.com/office/drawing/2014/main" id="{6ABBD774-0DE3-48E5-AE10-8111CBE07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Alexandria</a:t>
            </a:r>
          </a:p>
        </p:txBody>
      </p:sp>
      <p:pic>
        <p:nvPicPr>
          <p:cNvPr id="297988" name="Picture 4" descr="AlexandriaMap1">
            <a:extLst>
              <a:ext uri="{FF2B5EF4-FFF2-40B4-BE49-F238E27FC236}">
                <a16:creationId xmlns:a16="http://schemas.microsoft.com/office/drawing/2014/main" id="{AFC165D0-A2AB-47E5-B25B-B7D47E07CE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3625" y="1600200"/>
            <a:ext cx="4897438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1" name="Rectangle 5">
            <a:extLst>
              <a:ext uri="{FF2B5EF4-FFF2-40B4-BE49-F238E27FC236}">
                <a16:creationId xmlns:a16="http://schemas.microsoft.com/office/drawing/2014/main" id="{86436612-A90A-499F-A5F7-0D6A33B43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Retrato de Blaise Pascal</a:t>
            </a:r>
          </a:p>
        </p:txBody>
      </p:sp>
      <p:pic>
        <p:nvPicPr>
          <p:cNvPr id="295940" name="Picture 4" descr="Blaise_Pascal_2">
            <a:extLst>
              <a:ext uri="{FF2B5EF4-FFF2-40B4-BE49-F238E27FC236}">
                <a16:creationId xmlns:a16="http://schemas.microsoft.com/office/drawing/2014/main" id="{2DB82522-E3F1-4DDF-9280-AB7ACF30A5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676400"/>
            <a:ext cx="4194175" cy="4892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06AE04C0-269A-4496-8AD0-4405893DB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Os Elementos</a:t>
            </a:r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999CC6F2-4769-4128-955D-CAB7C13F6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 sz="2600"/>
              <a:t>Os Elementos de Euclides é o livro texto mais bem sucedido </a:t>
            </a:r>
            <a:r>
              <a:rPr lang="pt-BR" altLang="en-US" sz="2600">
                <a:hlinkClick r:id="rId2"/>
              </a:rPr>
              <a:t>[1]</a:t>
            </a:r>
            <a:r>
              <a:rPr lang="pt-BR" altLang="en-US" sz="2600">
                <a:hlinkClick r:id="rId3"/>
              </a:rPr>
              <a:t>[2]</a:t>
            </a:r>
            <a:r>
              <a:rPr lang="pt-BR" altLang="en-US" sz="2600"/>
              <a:t>, e que mais influenciou o pensamento </a:t>
            </a:r>
            <a:r>
              <a:rPr lang="pt-BR" altLang="en-US" sz="2600">
                <a:hlinkClick r:id="rId4"/>
              </a:rPr>
              <a:t>[3]</a:t>
            </a:r>
            <a:r>
              <a:rPr lang="pt-BR" altLang="en-US" sz="2600"/>
              <a:t>, já escrito. </a:t>
            </a:r>
          </a:p>
          <a:p>
            <a:r>
              <a:rPr lang="pt-BR" altLang="en-US" sz="2600"/>
              <a:t>Impresso pela primeira vez em Veneza em 1482.</a:t>
            </a:r>
          </a:p>
          <a:p>
            <a:pPr lvl="1"/>
            <a:r>
              <a:rPr lang="pt-BR" altLang="en-US" sz="2400"/>
              <a:t>Foi um dos primeiros trabalhos sobre matemática a ser impresso após a invenção da imprensa, perdendo apenas para a bíblia, quanto ao número de edições  (mais de 1.000).</a:t>
            </a:r>
          </a:p>
          <a:p>
            <a:r>
              <a:rPr lang="pt-BR" altLang="en-US" sz="2600"/>
              <a:t>Foi usado como texto básico de geometria no mundo Ocidental por cerca de  2.000 anos.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9AA172EF-08AC-4B84-95EC-D471838687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O Quinto Postulado</a:t>
            </a:r>
          </a:p>
        </p:txBody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4A3DC570-E211-4C6C-90B3-AD5E4A086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altLang="en-US" sz="2600"/>
              <a:t>Por um ponto exterior a uma reta dada, pode ser traçada uma única reta paralela.</a:t>
            </a:r>
          </a:p>
          <a:p>
            <a:pPr lvl="1">
              <a:lnSpc>
                <a:spcPct val="80000"/>
              </a:lnSpc>
            </a:pPr>
            <a:r>
              <a:rPr lang="pt-BR" altLang="en-US" sz="2400"/>
              <a:t>Durante séculos se tentou deduzir este axioma, a partir dos outros axiomas.</a:t>
            </a:r>
          </a:p>
          <a:p>
            <a:pPr>
              <a:lnSpc>
                <a:spcPct val="80000"/>
              </a:lnSpc>
            </a:pPr>
            <a:r>
              <a:rPr lang="pt-BR" altLang="en-US" sz="2600">
                <a:hlinkClick r:id="rId2"/>
              </a:rPr>
              <a:t>Pergunta</a:t>
            </a:r>
            <a:r>
              <a:rPr lang="pt-BR" altLang="en-US" sz="2600"/>
              <a:t>: pode-se construir uma geometria sem o quinto axioma?</a:t>
            </a:r>
          </a:p>
          <a:p>
            <a:pPr>
              <a:lnSpc>
                <a:spcPct val="80000"/>
              </a:lnSpc>
            </a:pPr>
            <a:r>
              <a:rPr lang="pt-BR" altLang="en-US" sz="2600"/>
              <a:t>Diferentes geometrias (não Euclideanas) podem ser criadas baseadas na negação do quinto axioma:</a:t>
            </a:r>
          </a:p>
          <a:p>
            <a:pPr lvl="1">
              <a:lnSpc>
                <a:spcPct val="80000"/>
              </a:lnSpc>
            </a:pPr>
            <a:r>
              <a:rPr lang="pt-BR" altLang="en-US" sz="2400"/>
              <a:t>A geometria Projetiva não contém o conceito de paralelismo.</a:t>
            </a:r>
          </a:p>
          <a:p>
            <a:pPr lvl="1">
              <a:lnSpc>
                <a:spcPct val="80000"/>
              </a:lnSpc>
            </a:pPr>
            <a:r>
              <a:rPr lang="pt-BR" altLang="en-US" sz="2400"/>
              <a:t>A geometria Hiperbólica admite uma infinidade de retas paralelas.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64F3C703-CB07-42D2-B8A0-04ABE074F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Geometrias Não Euclideanas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88621602-D908-4043-B15C-FC3EE338B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Várias tentativas foram feitas, mas até o final do século 18 e o meio do século 19, o pensamento matemático não estava maduro o suficiente.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8D47CA0D-34CD-477F-AAB2-68C03E4A3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Projeção Perspectiva</a:t>
            </a: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1C100457-B7FE-4441-A7E3-EB008D53E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Do latim </a:t>
            </a:r>
            <a:r>
              <a:rPr lang="pt-BR" altLang="en-US">
                <a:hlinkClick r:id="rId2"/>
              </a:rPr>
              <a:t>perspicere</a:t>
            </a:r>
            <a:r>
              <a:rPr lang="pt-BR" altLang="en-US"/>
              <a:t>, ou “ver através”, é uma representação aproximada de uma imagem, como percebida pelo olho, sobre uma superfície plana. </a:t>
            </a:r>
          </a:p>
          <a:p>
            <a:pPr lvl="1"/>
            <a:r>
              <a:rPr lang="pt-BR" altLang="en-US"/>
              <a:t>Objetos são desenhados menores a medida que a distância aumenta.</a:t>
            </a:r>
          </a:p>
          <a:p>
            <a:pPr lvl="1"/>
            <a:r>
              <a:rPr lang="pt-BR" altLang="en-US"/>
              <a:t>As dimensões de um objeto ao longo da linha de visão são relativamente menores que as dimensões perpendiculares à linha de visão.</a:t>
            </a:r>
          </a:p>
          <a:p>
            <a:endParaRPr lang="pt-B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8" name="Rectangle 8">
            <a:extLst>
              <a:ext uri="{FF2B5EF4-FFF2-40B4-BE49-F238E27FC236}">
                <a16:creationId xmlns:a16="http://schemas.microsoft.com/office/drawing/2014/main" id="{D93DB1AD-3C80-4442-9B59-DC2FB1DCA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Construção</a:t>
            </a:r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48D345E1-FE78-4180-9133-94224C877F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1905000"/>
          </a:xfrm>
        </p:spPr>
        <p:txBody>
          <a:bodyPr/>
          <a:lstStyle/>
          <a:p>
            <a:r>
              <a:rPr lang="pt-BR" altLang="en-US" sz="2600"/>
              <a:t>Conceitos:</a:t>
            </a:r>
          </a:p>
          <a:p>
            <a:pPr lvl="1"/>
            <a:r>
              <a:rPr lang="pt-BR" altLang="en-US" sz="2400"/>
              <a:t>Encurtamento.</a:t>
            </a:r>
          </a:p>
          <a:p>
            <a:pPr lvl="1"/>
            <a:r>
              <a:rPr lang="pt-BR" altLang="en-US" sz="2400"/>
              <a:t>Linha do horizonte.</a:t>
            </a:r>
          </a:p>
          <a:p>
            <a:pPr lvl="1"/>
            <a:r>
              <a:rPr lang="pt-BR" altLang="en-US" sz="2400"/>
              <a:t>Pontos de fuga.</a:t>
            </a:r>
          </a:p>
        </p:txBody>
      </p:sp>
      <p:pic>
        <p:nvPicPr>
          <p:cNvPr id="250884" name="Picture 4" descr="578px-Perspectiva-2">
            <a:extLst>
              <a:ext uri="{FF2B5EF4-FFF2-40B4-BE49-F238E27FC236}">
                <a16:creationId xmlns:a16="http://schemas.microsoft.com/office/drawing/2014/main" id="{499BF7E8-CACE-468B-BA04-8352179CABF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457575"/>
            <a:ext cx="4114800" cy="3173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0887" name="Picture 7" descr="578px-Perspectiva-1">
            <a:extLst>
              <a:ext uri="{FF2B5EF4-FFF2-40B4-BE49-F238E27FC236}">
                <a16:creationId xmlns:a16="http://schemas.microsoft.com/office/drawing/2014/main" id="{E07B3C86-D793-45DA-8B0F-7F06A8C804D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505200"/>
            <a:ext cx="4038600" cy="3114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A0ADA7D9-01BC-4373-BECF-C4C7EE11F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Histórico</a:t>
            </a: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BE22E0D6-4A38-40F6-AB7E-11F7BE521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>
              <a:lnSpc>
                <a:spcPct val="80000"/>
              </a:lnSpc>
            </a:pPr>
            <a:r>
              <a:rPr lang="pt-BR" altLang="en-US" sz="2600"/>
              <a:t>Na idade </a:t>
            </a:r>
            <a:r>
              <a:rPr lang="pt-BR" altLang="en-US" sz="2600">
                <a:hlinkClick r:id="rId2" tooltip="Medieval art"/>
              </a:rPr>
              <a:t>Média</a:t>
            </a:r>
            <a:r>
              <a:rPr lang="pt-BR" altLang="en-US" sz="2600"/>
              <a:t>, arte era para ser lida como um grupo de símbolos, ao invés de ser vista como uma figura coerente. 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altLang="en-US" sz="2400"/>
              <a:t>O único método de retratar distâncias era por sobreposição de personagens. </a:t>
            </a:r>
          </a:p>
          <a:p>
            <a:pPr marL="495300" indent="-495300">
              <a:lnSpc>
                <a:spcPct val="80000"/>
              </a:lnSpc>
            </a:pPr>
            <a:r>
              <a:rPr lang="pt-BR" altLang="en-US" sz="2600"/>
              <a:t>Sopreposição é um método ruim para retratar arquitetura.</a:t>
            </a:r>
          </a:p>
          <a:p>
            <a:pPr marL="495300" indent="-495300">
              <a:lnSpc>
                <a:spcPct val="80000"/>
              </a:lnSpc>
            </a:pPr>
            <a:r>
              <a:rPr lang="pt-BR" altLang="en-US" sz="2600"/>
              <a:t>Pinturas medievais de cidades são um amontoado de linhas em todas as direções. A </a:t>
            </a:r>
            <a:r>
              <a:rPr lang="pt-BR" altLang="en-US" sz="2600">
                <a:hlinkClick r:id="rId3" tooltip="Heraldry"/>
              </a:rPr>
              <a:t>heráldica</a:t>
            </a:r>
            <a:r>
              <a:rPr lang="pt-BR" altLang="en-US" sz="2600"/>
              <a:t> tipicamente ignora a perspectiva no tratamento dos </a:t>
            </a:r>
            <a:r>
              <a:rPr lang="pt-BR" altLang="en-US" sz="2600">
                <a:hlinkClick r:id="rId4"/>
              </a:rPr>
              <a:t>brasões</a:t>
            </a:r>
            <a:r>
              <a:rPr lang="pt-BR" altLang="en-US" sz="2600"/>
              <a:t>, embora algumas vezes, nos séculos passados, os brasões fossem desenhados em</a:t>
            </a:r>
            <a:r>
              <a:rPr lang="pt-BR" altLang="en-US" sz="2600" i="1"/>
              <a:t> </a:t>
            </a:r>
            <a:r>
              <a:rPr lang="pt-BR" altLang="en-US" sz="2600"/>
              <a:t>perspectiva.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909</Words>
  <Application>Microsoft Office PowerPoint</Application>
  <PresentationFormat>On-screen Show (4:3)</PresentationFormat>
  <Paragraphs>97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Design padrão</vt:lpstr>
      <vt:lpstr>Geometria Projetiva</vt:lpstr>
      <vt:lpstr>Euclides</vt:lpstr>
      <vt:lpstr>Alexandria</vt:lpstr>
      <vt:lpstr>Os Elementos</vt:lpstr>
      <vt:lpstr>O Quinto Postulado</vt:lpstr>
      <vt:lpstr>Geometrias Não Euclideanas</vt:lpstr>
      <vt:lpstr>Projeção Perspectiva</vt:lpstr>
      <vt:lpstr>Construção</vt:lpstr>
      <vt:lpstr>Histórico</vt:lpstr>
      <vt:lpstr>Hyghalmen Roll </vt:lpstr>
      <vt:lpstr>Ilustração do Guillaume de Tyr's  (1200-1300 DC)</vt:lpstr>
      <vt:lpstr>Perspectiva nas Artes</vt:lpstr>
      <vt:lpstr>Anunciação, de Botticelli (1489-1490)</vt:lpstr>
      <vt:lpstr>Afresco da Capela Cistina (1481-1482)</vt:lpstr>
      <vt:lpstr>Retas Paralelas Convergem</vt:lpstr>
      <vt:lpstr>Geometria Euclideana em C.G.</vt:lpstr>
      <vt:lpstr>Computação Gráfica</vt:lpstr>
      <vt:lpstr>Projeções Paralelas</vt:lpstr>
      <vt:lpstr>Projeção Ortográfica</vt:lpstr>
      <vt:lpstr>Projeções Ortográficas Axonométricas</vt:lpstr>
      <vt:lpstr>Projeções Oblíquas</vt:lpstr>
      <vt:lpstr>Projeções Oblíquas</vt:lpstr>
      <vt:lpstr>Projeção Cavalière</vt:lpstr>
      <vt:lpstr>Geometria Projetiva</vt:lpstr>
      <vt:lpstr>Duas Novas Áreas de Pesquisa</vt:lpstr>
      <vt:lpstr>Pascaline</vt:lpstr>
      <vt:lpstr>Uma das Primeiras Pascalines</vt:lpstr>
      <vt:lpstr>Frases Famosas</vt:lpstr>
      <vt:lpstr>Biografia</vt:lpstr>
      <vt:lpstr>Retrato de Blaise Pascal</vt:lpstr>
    </vt:vector>
  </TitlesOfParts>
  <Company>UFRJ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Computação Gráfica</dc:title>
  <dc:creator>Coppe/Sistemas</dc:creator>
  <cp:lastModifiedBy>Paulo Roma Cavalcanti </cp:lastModifiedBy>
  <cp:revision>78</cp:revision>
  <dcterms:created xsi:type="dcterms:W3CDTF">2002-04-02T20:11:36Z</dcterms:created>
  <dcterms:modified xsi:type="dcterms:W3CDTF">2019-10-20T20:17:06Z</dcterms:modified>
</cp:coreProperties>
</file>