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97" r:id="rId9"/>
    <p:sldId id="311" r:id="rId10"/>
    <p:sldId id="312" r:id="rId11"/>
    <p:sldId id="264" r:id="rId12"/>
    <p:sldId id="313" r:id="rId13"/>
    <p:sldId id="265" r:id="rId14"/>
    <p:sldId id="268" r:id="rId15"/>
    <p:sldId id="266" r:id="rId16"/>
    <p:sldId id="267" r:id="rId17"/>
    <p:sldId id="262" r:id="rId18"/>
    <p:sldId id="270" r:id="rId19"/>
    <p:sldId id="307" r:id="rId20"/>
    <p:sldId id="271" r:id="rId21"/>
    <p:sldId id="272" r:id="rId22"/>
    <p:sldId id="288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4" r:id="rId34"/>
    <p:sldId id="285" r:id="rId35"/>
    <p:sldId id="283" r:id="rId36"/>
    <p:sldId id="286" r:id="rId37"/>
    <p:sldId id="287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8" r:id="rId47"/>
    <p:sldId id="299" r:id="rId48"/>
    <p:sldId id="300" r:id="rId49"/>
    <p:sldId id="314" r:id="rId50"/>
    <p:sldId id="301" r:id="rId51"/>
    <p:sldId id="302" r:id="rId52"/>
    <p:sldId id="303" r:id="rId53"/>
    <p:sldId id="304" r:id="rId54"/>
    <p:sldId id="308" r:id="rId55"/>
    <p:sldId id="309" r:id="rId56"/>
    <p:sldId id="310" r:id="rId57"/>
    <p:sldId id="305" r:id="rId58"/>
    <p:sldId id="306" r:id="rId5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520374-45C9-5EBE-F0C6-9973C6A4F03B}" v="11" dt="2019-10-20T19:38:05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17" autoAdjust="0"/>
  </p:normalViewPr>
  <p:slideViewPr>
    <p:cSldViewPr>
      <p:cViewPr varScale="1">
        <p:scale>
          <a:sx n="92" d="100"/>
          <a:sy n="92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Cavalcanti" userId="S::roma@dcc.ufrj.br::baa1c4b3-324b-4001-8316-4ab30440d878" providerId="AD" clId="Web-{D0520374-45C9-5EBE-F0C6-9973C6A4F03B}"/>
    <pc:docChg chg="modSld">
      <pc:chgData name="Paulo Cavalcanti" userId="S::roma@dcc.ufrj.br::baa1c4b3-324b-4001-8316-4ab30440d878" providerId="AD" clId="Web-{D0520374-45C9-5EBE-F0C6-9973C6A4F03B}" dt="2019-10-20T19:38:03.774" v="6" actId="20577"/>
      <pc:docMkLst>
        <pc:docMk/>
      </pc:docMkLst>
      <pc:sldChg chg="modSp">
        <pc:chgData name="Paulo Cavalcanti" userId="S::roma@dcc.ufrj.br::baa1c4b3-324b-4001-8316-4ab30440d878" providerId="AD" clId="Web-{D0520374-45C9-5EBE-F0C6-9973C6A4F03B}" dt="2019-10-20T19:38:03.774" v="6" actId="20577"/>
        <pc:sldMkLst>
          <pc:docMk/>
          <pc:sldMk cId="0" sldId="293"/>
        </pc:sldMkLst>
        <pc:spChg chg="mod">
          <ac:chgData name="Paulo Cavalcanti" userId="S::roma@dcc.ufrj.br::baa1c4b3-324b-4001-8316-4ab30440d878" providerId="AD" clId="Web-{D0520374-45C9-5EBE-F0C6-9973C6A4F03B}" dt="2019-10-20T19:38:03.774" v="6" actId="20577"/>
          <ac:spMkLst>
            <pc:docMk/>
            <pc:sldMk cId="0" sldId="293"/>
            <ac:spMk id="66563" creationId="{40C27F88-C9C0-492E-AF4C-94585A42E2F7}"/>
          </ac:spMkLst>
        </pc:spChg>
      </pc:sldChg>
      <pc:sldChg chg="modSp">
        <pc:chgData name="Paulo Cavalcanti" userId="S::roma@dcc.ufrj.br::baa1c4b3-324b-4001-8316-4ab30440d878" providerId="AD" clId="Web-{D0520374-45C9-5EBE-F0C6-9973C6A4F03B}" dt="2019-10-20T19:36:18.850" v="3" actId="20577"/>
        <pc:sldMkLst>
          <pc:docMk/>
          <pc:sldMk cId="0" sldId="305"/>
        </pc:sldMkLst>
        <pc:spChg chg="mod">
          <ac:chgData name="Paulo Cavalcanti" userId="S::roma@dcc.ufrj.br::baa1c4b3-324b-4001-8316-4ab30440d878" providerId="AD" clId="Web-{D0520374-45C9-5EBE-F0C6-9973C6A4F03B}" dt="2019-10-20T19:36:18.850" v="3" actId="20577"/>
          <ac:spMkLst>
            <pc:docMk/>
            <pc:sldMk cId="0" sldId="305"/>
            <ac:spMk id="81922" creationId="{DC145991-541C-42E1-B904-865C24F0913F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0F2AD-6151-4346-85A9-3EA8B25D4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ACBB9-63BD-4C44-84B6-E12C4381D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AC494-7E17-44F8-943A-E1E45316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C067C-14B7-485F-864B-EA55C6D4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A34CF-EA33-4750-9D3A-A1BD219A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F2C0F-93A9-49C3-ACE1-A6461BA80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7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9656-263E-4725-8452-F5928385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DEE80-F379-44A3-A63D-8361B013E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5582E-E19D-464C-B8AE-D81719D5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A34B-D482-4037-A9E5-41BA8644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9E516-ED59-4B25-908A-57CFF95A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E94B5-742C-44EE-A43A-775FFE5C5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7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2E8DA-2B70-400B-BAF7-D101EDC2A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292C-13FE-431F-BE20-0A5F363B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0C01-5BF3-4157-BA30-2C1596A4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B948A-B103-414B-9A9C-097860E1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3143A-86C3-4C62-8F49-86A17138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A1CD7-8E7B-465B-AEDB-1E8F1207C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1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C17E-2BC1-4DDA-922C-446023A5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E2538-4FB1-4880-BAA6-F93C4C3E463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6DB26-9250-4828-91B0-D1B78535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E5A5E-36BF-4ACF-93B4-EC195C13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AAE62-6D8A-4BFF-896A-2090517B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4AB47-FAE7-4923-9E8C-40EDA7DF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C04BA3-2ED2-476A-9ED7-F394EEB97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7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D58A-DFD8-41CB-A3AD-2E8D3BC1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D7FB3-70A8-4BF2-AD48-91784E0D0FE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38C48-7415-4C07-AF47-0CDE3D37BD9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5AB66-BECD-42A6-9FDB-EC3005D089F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BF27CC-CF29-49A3-A6FB-4C1DBD13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D9C05F-0D97-46C4-8BD2-02F56A41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9FBB7F-401F-4175-BA85-0A990C6F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9B7D20-0A57-4849-98EB-A80FED749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3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F981-9B80-4AFA-AA4F-43861014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7A8B5-3768-4ECA-90B0-7A1E770FC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84D90-9A83-4F63-9058-A5C38AC66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02E38-0AEC-4C11-A806-A9492E57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6EBA3-1D66-47A5-9352-C08408CC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4DCCA-4742-4484-84A7-564636D2D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06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A1AD-AB38-4B12-A266-BD33CA02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E12D0-A250-4A0E-91DC-6CA12C5C9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AE8B9-5BA6-4B18-8C2C-87EBF376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5EDA7-EE6E-4C73-ACFE-035423B7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5501-7F8F-4FD2-A867-98004048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41F59-9255-4606-A41A-23A369C81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97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4B41-7C16-4B07-8495-0410DEEF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BBE9-84D8-4F21-9FBF-18605880A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AC131-C582-4224-96C1-BAC5E890C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3D69D-341A-4DD1-B388-0188210D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473D0-C6AC-4BFC-9F34-593212B7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67085-D311-43D3-975D-D9C5ED19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28DC1-A567-49CF-9446-0788F3FA1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41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F1B3-4B50-4401-98CD-926ECC2B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CEB2B-0EE5-45BF-BF00-3A09868D6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168B9-486D-4075-8BA3-C37624046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C2487-AE0D-4D6E-B014-7135DDEAB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B2615-B056-48B8-9CBD-FCAEA5BB3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92D1B-DE79-4CA2-B103-E80EC8F0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91793-9292-4EB6-9718-84C84005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2BCC7-2145-4DE1-A3AC-7A89212C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B0D9F-A262-4A02-B7AD-71C87630D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21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19AD-9798-4AA8-A193-9F6AAE13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2C935-235B-47E4-85A2-F98F3570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2E33B-FFAA-4DC0-834C-C5498603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E7EE3-2AFD-4B38-9D22-8A9252F9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36D3E-461E-46EE-8219-51A942693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36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5B685-C812-40B5-8E0E-AD8EB71A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0E2E4-12EC-416F-94C2-F19234C1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5C8AF-734C-487A-9866-9318B215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E5F7-6FCC-4334-B395-032298FCD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52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8377-0972-409E-8432-7579A189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5DD9-9468-4A6F-967F-7EC125DC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A94C3-95E0-41F4-A240-A7A0FD887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90068-C78A-4EA8-9DEC-88FC3D30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3381A-46AF-42EC-BB80-6CD37518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B75A0-3890-4139-8036-768EC27B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385DD-C4C1-4375-B088-27CC14769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4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ABDA-CC85-4BD6-8D0D-D173C7C3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77FC2-2D63-40BE-8B79-C59848AF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DE864-0ED5-45BB-BD37-EAF815237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55E38-5073-401F-807A-74E3AD86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190DD-3AA9-4B39-A745-D9A874F8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EF9A4-25BA-4CFA-B134-81DDD1ED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2B0D-C772-44B1-9E22-7EE78C6A8D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81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14F4467-F018-423C-9B50-80001EBE2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A773E0-BD00-455C-B9B6-400A0AD00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99BD46-D0E2-4155-A3D9-F51AA87E62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34CF03-D892-46CB-99E5-C49BA347AE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A22EC3-3482-456D-9134-11BA5123F4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35C93BF6-43BE-423C-BCFD-82965F35E2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RomanSurface.html" TargetMode="External"/><Relationship Id="rId2" Type="http://schemas.openxmlformats.org/officeDocument/2006/relationships/hyperlink" Target="http://en.wikipedia.org/wiki/M%C3%B6bius_str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79FC2E0-E780-4C12-A04C-C12AB0FA4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pt-BR" altLang="en-US" sz="3400"/>
              <a:t>Introdução à Computação Gráfica</a:t>
            </a:r>
            <a:br>
              <a:rPr lang="pt-BR" altLang="en-US" sz="3400"/>
            </a:br>
            <a:r>
              <a:rPr lang="pt-BR" altLang="en-US" sz="3400"/>
              <a:t>Modelagem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AF35A1C-3B14-4639-B558-C3977E772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1800" y="4343400"/>
            <a:ext cx="5791200" cy="1447800"/>
          </a:xfrm>
        </p:spPr>
        <p:txBody>
          <a:bodyPr/>
          <a:lstStyle/>
          <a:p>
            <a:pPr algn="r">
              <a:buFontTx/>
              <a:buNone/>
            </a:pPr>
            <a:r>
              <a:rPr lang="pt-BR" altLang="en-US"/>
              <a:t>Claudio Esperança</a:t>
            </a:r>
          </a:p>
          <a:p>
            <a:pPr algn="r">
              <a:buFontTx/>
              <a:buNone/>
            </a:pPr>
            <a:r>
              <a:rPr lang="pt-BR" altLang="en-US"/>
              <a:t>Paulo Roma Cavalcanti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A082B60-27A5-42E7-9E96-B2980FA49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Superfícies Não Orientáveis</a:t>
            </a:r>
            <a:endParaRPr lang="en-US" altLang="en-US"/>
          </a:p>
        </p:txBody>
      </p:sp>
      <p:sp>
        <p:nvSpPr>
          <p:cNvPr id="101386" name="Rectangle 10">
            <a:extLst>
              <a:ext uri="{FF2B5EF4-FFF2-40B4-BE49-F238E27FC236}">
                <a16:creationId xmlns:a16="http://schemas.microsoft.com/office/drawing/2014/main" id="{0804DD04-4C61-4CB3-86C9-8ED1B74B6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en-US" sz="2400"/>
              <a:t>Faixa de </a:t>
            </a:r>
            <a:r>
              <a:rPr lang="pt-BR" altLang="en-US" sz="2400">
                <a:hlinkClick r:id="rId2"/>
              </a:rPr>
              <a:t>M</a:t>
            </a:r>
            <a:r>
              <a:rPr lang="en-US" altLang="en-US" sz="2400">
                <a:hlinkClick r:id="rId2"/>
              </a:rPr>
              <a:t>ö</a:t>
            </a:r>
            <a:r>
              <a:rPr lang="pt-BR" altLang="en-US" sz="2400">
                <a:hlinkClick r:id="rId2"/>
              </a:rPr>
              <a:t>bius </a:t>
            </a:r>
            <a:r>
              <a:rPr lang="pt-BR" altLang="en-US" sz="2400"/>
              <a:t>só tem um lado e uma borda.</a:t>
            </a:r>
          </a:p>
          <a:p>
            <a:pPr>
              <a:lnSpc>
                <a:spcPct val="80000"/>
              </a:lnSpc>
            </a:pPr>
            <a:r>
              <a:rPr lang="pt-BR" altLang="en-US" sz="2400"/>
              <a:t>Superfície </a:t>
            </a:r>
            <a:r>
              <a:rPr lang="pt-BR" altLang="en-US" sz="2400">
                <a:hlinkClick r:id="rId3"/>
              </a:rPr>
              <a:t>Romana</a:t>
            </a:r>
            <a:r>
              <a:rPr lang="pt-BR" altLang="en-US" sz="2400"/>
              <a:t> é obtida costurando-se uma faixa de M</a:t>
            </a:r>
            <a:r>
              <a:rPr lang="en-US" altLang="en-US" sz="2400"/>
              <a:t>ö</a:t>
            </a:r>
            <a:r>
              <a:rPr lang="pt-BR" altLang="en-US" sz="2400"/>
              <a:t>bius à borda de um disco (representação de </a:t>
            </a:r>
            <a:r>
              <a:rPr lang="pt-BR" altLang="en-US" sz="2400" i="1"/>
              <a:t>RP</a:t>
            </a:r>
            <a:r>
              <a:rPr lang="pt-BR" altLang="en-US" sz="2400" baseline="30000"/>
              <a:t>2</a:t>
            </a:r>
            <a:r>
              <a:rPr lang="pt-BR" altLang="en-US" sz="2400"/>
              <a:t> no</a:t>
            </a:r>
            <a:r>
              <a:rPr lang="pt-BR" altLang="en-US" sz="2400" i="1"/>
              <a:t> R</a:t>
            </a:r>
            <a:r>
              <a:rPr lang="pt-BR" altLang="en-US" sz="2400" baseline="30000"/>
              <a:t>3</a:t>
            </a:r>
            <a:r>
              <a:rPr lang="pt-BR" altLang="en-US" sz="2400"/>
              <a:t>).</a:t>
            </a:r>
            <a:endParaRPr lang="en-US" altLang="en-US" sz="2400"/>
          </a:p>
        </p:txBody>
      </p:sp>
      <p:pic>
        <p:nvPicPr>
          <p:cNvPr id="101380" name="Picture 4" descr="Steiners_Roman">
            <a:extLst>
              <a:ext uri="{FF2B5EF4-FFF2-40B4-BE49-F238E27FC236}">
                <a16:creationId xmlns:a16="http://schemas.microsoft.com/office/drawing/2014/main" id="{CFA40BE2-FA84-42C3-96CB-CCA04C7EC7D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36576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2" name="Picture 6" descr="Möbius_strip">
            <a:extLst>
              <a:ext uri="{FF2B5EF4-FFF2-40B4-BE49-F238E27FC236}">
                <a16:creationId xmlns:a16="http://schemas.microsoft.com/office/drawing/2014/main" id="{E5BAE421-C3A0-4CBF-9409-6C52C2F5693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819400"/>
            <a:ext cx="4495800" cy="279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84" name="Text Box 8">
            <a:extLst>
              <a:ext uri="{FF2B5EF4-FFF2-40B4-BE49-F238E27FC236}">
                <a16:creationId xmlns:a16="http://schemas.microsoft.com/office/drawing/2014/main" id="{8528FCD9-D1D3-40C7-9DA2-BC1BE60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943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3600" baseline="-25000"/>
              <a:t>Faixa de M</a:t>
            </a:r>
            <a:r>
              <a:rPr lang="en-US" altLang="en-US" sz="3600" baseline="-25000"/>
              <a:t>ö</a:t>
            </a:r>
            <a:r>
              <a:rPr lang="pt-BR" altLang="en-US" sz="3600" baseline="-25000"/>
              <a:t>bius</a:t>
            </a:r>
            <a:endParaRPr lang="en-US" altLang="en-US" sz="3600" baseline="-25000"/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CE8E88B3-C4CB-4284-8447-420CD333B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43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sz="3600" baseline="-25000"/>
              <a:t>Superfície Romana</a:t>
            </a:r>
            <a:endParaRPr lang="en-US" altLang="en-US" sz="3600" baseline="-25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292B5E4-9EF8-43FE-9DAB-1D6AE79B8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Descrição de Sólidos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1546339-6F2D-47D6-8A39-A3A8586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pt-BR" altLang="en-US"/>
              <a:t>Assuma-se que um sólido é um conjunto tridimensional de pontos.</a:t>
            </a:r>
          </a:p>
          <a:p>
            <a:r>
              <a:rPr lang="pt-BR" altLang="en-US"/>
              <a:t>Conjuntos de pontos podem ser descritos</a:t>
            </a:r>
          </a:p>
          <a:p>
            <a:pPr lvl="1"/>
            <a:r>
              <a:rPr lang="pt-BR" altLang="en-US"/>
              <a:t>Por suas fronteiras</a:t>
            </a:r>
          </a:p>
          <a:p>
            <a:pPr lvl="1"/>
            <a:r>
              <a:rPr lang="pt-BR" altLang="en-US"/>
              <a:t>Por campos escalares</a:t>
            </a:r>
          </a:p>
          <a:p>
            <a:pPr lvl="2"/>
            <a:r>
              <a:rPr lang="pt-BR" altLang="en-US"/>
              <a:t>Definidos por equações</a:t>
            </a:r>
          </a:p>
          <a:p>
            <a:pPr lvl="2"/>
            <a:r>
              <a:rPr lang="pt-BR" altLang="en-US"/>
              <a:t>Amostrados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857004A-504D-4CDF-B3EB-A9E9453C7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Representação de Sólidos</a:t>
            </a:r>
            <a:endParaRPr lang="en-US" altLang="en-US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8501F46-CD31-496B-952E-339F9738F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As duas formas, de descrever conjuntos de pontos, dão origem a três tipos de representação:</a:t>
            </a:r>
          </a:p>
          <a:p>
            <a:pPr lvl="1"/>
            <a:r>
              <a:rPr lang="pt-BR" altLang="en-US"/>
              <a:t>Por bordo (B-rep – </a:t>
            </a:r>
            <a:r>
              <a:rPr lang="en-US" altLang="en-US"/>
              <a:t>Boundary Representation</a:t>
            </a:r>
            <a:r>
              <a:rPr lang="pt-BR" altLang="en-US"/>
              <a:t>)</a:t>
            </a:r>
          </a:p>
          <a:p>
            <a:pPr lvl="1"/>
            <a:r>
              <a:rPr lang="pt-BR" altLang="en-US"/>
              <a:t>Implícita (CSG – </a:t>
            </a:r>
            <a:r>
              <a:rPr lang="en-US" altLang="en-US"/>
              <a:t>Constructive Solid Geometry</a:t>
            </a:r>
            <a:r>
              <a:rPr lang="pt-BR" altLang="en-US"/>
              <a:t>)</a:t>
            </a:r>
          </a:p>
          <a:p>
            <a:pPr lvl="1"/>
            <a:r>
              <a:rPr lang="pt-BR" altLang="en-US"/>
              <a:t>Por enumeração do espaço em células (</a:t>
            </a:r>
            <a:r>
              <a:rPr lang="en-US" altLang="en-US"/>
              <a:t>BSP-trees, Octrees</a:t>
            </a:r>
            <a:r>
              <a:rPr lang="pt-BR" altLang="en-US"/>
              <a:t>, etc.)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E6971EE-45A0-4EA1-ABD5-1A8BD11B1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Representação por Bordo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992875E-4251-4D11-B3B8-C45AE9B938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pt-BR" altLang="en-US" sz="2800"/>
              <a:t>Sólido definido indiretamente através da superfície que o delimita.</a:t>
            </a:r>
          </a:p>
          <a:p>
            <a:pPr lvl="1"/>
            <a:r>
              <a:rPr lang="pt-BR" altLang="en-US" sz="2400"/>
              <a:t>compacta (fechada e limitada)</a:t>
            </a:r>
          </a:p>
          <a:p>
            <a:pPr lvl="1"/>
            <a:r>
              <a:rPr lang="pt-BR" altLang="en-US" sz="2400"/>
              <a:t>sem bordo</a:t>
            </a:r>
          </a:p>
          <a:p>
            <a:r>
              <a:rPr lang="pt-BR" altLang="en-US" sz="2800"/>
              <a:t>Superfícies são descritas parametricamente por um mapeamento chamado de </a:t>
            </a:r>
            <a:r>
              <a:rPr lang="pt-BR" altLang="en-US" sz="2800" b="1"/>
              <a:t>parametrização</a:t>
            </a:r>
            <a:r>
              <a:rPr lang="pt-BR" altLang="en-US" sz="2800"/>
              <a:t>:</a:t>
            </a:r>
          </a:p>
        </p:txBody>
      </p:sp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F5B859C9-FBC8-4189-BFFB-415D3083650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4729163"/>
          <a:ext cx="4038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3" imgW="1091880" imgH="228600" progId="Equation.3">
                  <p:embed/>
                </p:oleObj>
              </mc:Choice>
              <mc:Fallback>
                <p:oleObj name="Equation" r:id="rId3" imgW="1091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29163"/>
                        <a:ext cx="4038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9EA8491-FB06-4264-8AAF-E290E8F53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Parametrização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E30001E-3D12-4247-B93F-CF0AF58292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pt-BR" altLang="en-US" sz="2800"/>
              <a:t>Estabelece um sistema de coordenadas sobre a superfície </a:t>
            </a:r>
            <a:r>
              <a:rPr lang="pt-BR" altLang="en-US" sz="2800" u="sng"/>
              <a:t>herdado</a:t>
            </a:r>
            <a:r>
              <a:rPr lang="pt-BR" altLang="en-US" sz="2800"/>
              <a:t> de um sistema de coordenadas no plano.</a:t>
            </a:r>
          </a:p>
          <a:p>
            <a:pPr>
              <a:buFontTx/>
              <a:buNone/>
            </a:pPr>
            <a:endParaRPr lang="pt-BR" altLang="en-US" sz="2800"/>
          </a:p>
          <a:p>
            <a:endParaRPr lang="pt-BR" altLang="en-US" sz="2800"/>
          </a:p>
          <a:p>
            <a:r>
              <a:rPr lang="pt-BR" altLang="en-US" sz="2800"/>
              <a:t>Em geral, não é possível cobrir (descrever) toda a superfície com uma única parametrização.</a:t>
            </a:r>
          </a:p>
          <a:p>
            <a:pPr lvl="1"/>
            <a:r>
              <a:rPr lang="pt-BR" altLang="en-US" sz="2400"/>
              <a:t>Usam-se várias parametrizações que formam um </a:t>
            </a:r>
            <a:r>
              <a:rPr lang="pt-BR" altLang="en-US" sz="2400" b="1"/>
              <a:t>Atlas</a:t>
            </a:r>
            <a:r>
              <a:rPr lang="pt-BR" altLang="en-US" sz="2400"/>
              <a:t>.</a:t>
            </a:r>
          </a:p>
          <a:p>
            <a:endParaRPr lang="pt-BR" altLang="en-US" sz="2800"/>
          </a:p>
        </p:txBody>
      </p:sp>
      <p:graphicFrame>
        <p:nvGraphicFramePr>
          <p:cNvPr id="22533" name="Object 5">
            <a:extLst>
              <a:ext uri="{FF2B5EF4-FFF2-40B4-BE49-F238E27FC236}">
                <a16:creationId xmlns:a16="http://schemas.microsoft.com/office/drawing/2014/main" id="{9CB6FD0D-5E8E-4E37-B6BA-F6376C723C3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3071813"/>
          <a:ext cx="72390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3" imgW="2920680" imgH="266400" progId="Equation.3">
                  <p:embed/>
                </p:oleObj>
              </mc:Choice>
              <mc:Fallback>
                <p:oleObj name="Equation" r:id="rId3" imgW="292068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71813"/>
                        <a:ext cx="72390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9B3EC4A-98D9-4308-8433-ECDDC13BA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/>
              <a:t>Parametrização de uma Superfície</a:t>
            </a:r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id="{9568F1AD-45EC-4F5F-B13B-6FB7763792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133600"/>
            <a:ext cx="6096000" cy="3768725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BCE06BB-2F0E-4502-A7F7-6EBC0EE57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Parametrizações Válidas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41122E0-6CA8-4844-AB69-4E42D0184E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pt-BR" altLang="en-US" sz="2800"/>
              <a:t>Sólido deve estar bem definido.</a:t>
            </a:r>
          </a:p>
          <a:p>
            <a:pPr lvl="1"/>
            <a:r>
              <a:rPr lang="pt-BR" altLang="en-US" sz="2400"/>
              <a:t>Superfície sem auto-interseção.</a:t>
            </a:r>
          </a:p>
          <a:p>
            <a:pPr lvl="1"/>
            <a:r>
              <a:rPr lang="pt-BR" altLang="en-US" sz="2400"/>
              <a:t>Vetor normal não se anula sobre a superfície.</a:t>
            </a:r>
          </a:p>
          <a:p>
            <a:pPr lvl="1"/>
            <a:r>
              <a:rPr lang="pt-BR" altLang="en-US" sz="2400"/>
              <a:t>Normal é usada para determinar o interior e o exterior do sólido.</a:t>
            </a: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CB67924F-D377-43DC-A3F3-E63B32E5C11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4876800"/>
          <a:ext cx="22860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3" imgW="990360" imgH="431640" progId="Equation.3">
                  <p:embed/>
                </p:oleObj>
              </mc:Choice>
              <mc:Fallback>
                <p:oleObj name="Equation" r:id="rId3" imgW="9903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76800"/>
                        <a:ext cx="22860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6">
            <a:extLst>
              <a:ext uri="{FF2B5EF4-FFF2-40B4-BE49-F238E27FC236}">
                <a16:creationId xmlns:a16="http://schemas.microsoft.com/office/drawing/2014/main" id="{6DE09C3F-19CE-4687-B06B-A5D816330CE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524000"/>
            <a:ext cx="2682875" cy="27432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42ECDC1-E8E8-459E-8DC3-6C2265C0D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Exemplo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E0DA689-D3B3-4676-A806-478B9D41CB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pt-BR" altLang="en-US" sz="2400"/>
              <a:t>Parametrização da esfera de raio 1, centrada na origem.</a:t>
            </a:r>
          </a:p>
          <a:p>
            <a:endParaRPr lang="pt-BR" altLang="en-US" sz="2400"/>
          </a:p>
          <a:p>
            <a:endParaRPr lang="pt-BR" altLang="en-US" sz="2400"/>
          </a:p>
          <a:p>
            <a:endParaRPr lang="pt-BR" altLang="en-US" sz="2400"/>
          </a:p>
          <a:p>
            <a:endParaRPr lang="pt-BR" altLang="en-US" sz="2400"/>
          </a:p>
          <a:p>
            <a:endParaRPr lang="pt-BR" altLang="en-US" sz="2400"/>
          </a:p>
          <a:p>
            <a:endParaRPr lang="pt-BR" altLang="en-US" sz="2400"/>
          </a:p>
          <a:p>
            <a:endParaRPr lang="pt-BR" altLang="en-US" sz="2400"/>
          </a:p>
          <a:p>
            <a:r>
              <a:rPr lang="pt-BR" altLang="en-US" sz="2400"/>
              <a:t>Se </a:t>
            </a:r>
            <a:r>
              <a:rPr lang="pt-BR" altLang="en-US" sz="2400" i="1">
                <a:cs typeface="Arial" panose="020B0604020202020204" pitchFamily="34" charset="0"/>
              </a:rPr>
              <a:t>Φ</a:t>
            </a:r>
            <a:r>
              <a:rPr lang="pt-BR" altLang="en-US" sz="2400">
                <a:cs typeface="Arial" panose="020B0604020202020204" pitchFamily="34" charset="0"/>
              </a:rPr>
              <a:t> = </a:t>
            </a:r>
            <a:r>
              <a:rPr lang="pt-BR" altLang="en-US" sz="2400">
                <a:cs typeface="Arial" panose="020B0604020202020204" pitchFamily="34" charset="0"/>
                <a:sym typeface="Symbol" panose="05050102010706020507" pitchFamily="18" charset="2"/>
              </a:rPr>
              <a:t> ou </a:t>
            </a:r>
            <a:r>
              <a:rPr lang="pt-BR" altLang="en-US" sz="2400" i="1">
                <a:cs typeface="Arial" panose="020B0604020202020204" pitchFamily="34" charset="0"/>
              </a:rPr>
              <a:t>Φ</a:t>
            </a:r>
            <a:r>
              <a:rPr lang="pt-BR" altLang="en-US" sz="2400">
                <a:cs typeface="Arial" panose="020B0604020202020204" pitchFamily="34" charset="0"/>
              </a:rPr>
              <a:t> = 0 a normal não está definida nos pólos por esta parametrização.</a:t>
            </a: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D266D1E3-A6FE-409D-BEE7-0A39E6E16C7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0" y="2362200"/>
          <a:ext cx="5181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" imgW="3022560" imgH="1422360" progId="Equation.3">
                  <p:embed/>
                </p:oleObj>
              </mc:Choice>
              <mc:Fallback>
                <p:oleObj name="Equation" r:id="rId3" imgW="3022560" imgH="1422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51816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>
            <a:extLst>
              <a:ext uri="{FF2B5EF4-FFF2-40B4-BE49-F238E27FC236}">
                <a16:creationId xmlns:a16="http://schemas.microsoft.com/office/drawing/2014/main" id="{A56268E3-E8A3-4D70-9352-FA36D8F08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Domínio do Exemplo Anterior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CCC7E7F-7C30-4306-AD2A-E65A326C3F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altLang="en-US" sz="2800"/>
              <a:t>Toda parametrização da esfera deixa pelo menos um ponto de fora.</a:t>
            </a:r>
          </a:p>
          <a:p>
            <a:r>
              <a:rPr lang="pt-BR" altLang="en-US" sz="2800"/>
              <a:t>É impossível mapear continuamente a esfera no plano sem retirar pelo menos um ponto.</a:t>
            </a:r>
          </a:p>
        </p:txBody>
      </p:sp>
      <p:graphicFrame>
        <p:nvGraphicFramePr>
          <p:cNvPr id="28677" name="Object 5">
            <a:extLst>
              <a:ext uri="{FF2B5EF4-FFF2-40B4-BE49-F238E27FC236}">
                <a16:creationId xmlns:a16="http://schemas.microsoft.com/office/drawing/2014/main" id="{CF37A322-1848-42A6-80B9-A981B0CD08C0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5867400"/>
          <a:ext cx="571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Equation" r:id="rId3" imgW="2311200" imgH="228600" progId="Equation.3">
                  <p:embed/>
                </p:oleObj>
              </mc:Choice>
              <mc:Fallback>
                <p:oleObj name="Equation" r:id="rId3" imgW="23112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867400"/>
                        <a:ext cx="5715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4" name="Group 12">
            <a:extLst>
              <a:ext uri="{FF2B5EF4-FFF2-40B4-BE49-F238E27FC236}">
                <a16:creationId xmlns:a16="http://schemas.microsoft.com/office/drawing/2014/main" id="{00D6CFE7-4373-46CC-A542-805ADC4D48E7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371600"/>
            <a:ext cx="4267200" cy="3998913"/>
            <a:chOff x="3072" y="864"/>
            <a:chExt cx="2688" cy="2519"/>
          </a:xfrm>
        </p:grpSpPr>
        <p:graphicFrame>
          <p:nvGraphicFramePr>
            <p:cNvPr id="28680" name="Object 8">
              <a:extLst>
                <a:ext uri="{FF2B5EF4-FFF2-40B4-BE49-F238E27FC236}">
                  <a16:creationId xmlns:a16="http://schemas.microsoft.com/office/drawing/2014/main" id="{337B1F2C-3689-437D-B9F5-0956C8F99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864"/>
            <a:ext cx="2688" cy="2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4" name="Photo Editor Photo" r:id="rId5" imgW="4734586" imgH="4439270" progId="MSPhotoEd.3">
                    <p:embed/>
                  </p:oleObj>
                </mc:Choice>
                <mc:Fallback>
                  <p:oleObj name="Photo Editor Photo" r:id="rId5" imgW="4734586" imgH="4439270" progId="MSPhotoEd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864"/>
                          <a:ext cx="2688" cy="25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2" name="Text Box 10">
              <a:extLst>
                <a:ext uri="{FF2B5EF4-FFF2-40B4-BE49-F238E27FC236}">
                  <a16:creationId xmlns:a16="http://schemas.microsoft.com/office/drawing/2014/main" id="{EDDB21C7-CADE-44F3-9D0C-FD084A299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2" y="1776"/>
              <a:ext cx="15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aseline="0"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28683" name="Text Box 11">
              <a:extLst>
                <a:ext uri="{FF2B5EF4-FFF2-40B4-BE49-F238E27FC236}">
                  <a16:creationId xmlns:a16="http://schemas.microsoft.com/office/drawing/2014/main" id="{9C6F64A6-8479-48A1-AAD9-9FDCBAC87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544"/>
              <a:ext cx="9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aseline="0">
                  <a:sym typeface="Symbol" panose="05050102010706020507" pitchFamily="18" charset="2"/>
                </a:rPr>
                <a:t>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8751C90-2027-4FEC-9F7E-AB100D0BE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Parametrização do Círculo</a:t>
            </a:r>
          </a:p>
        </p:txBody>
      </p:sp>
      <p:sp>
        <p:nvSpPr>
          <p:cNvPr id="86019" name="AutoShape 3">
            <a:extLst>
              <a:ext uri="{FF2B5EF4-FFF2-40B4-BE49-F238E27FC236}">
                <a16:creationId xmlns:a16="http://schemas.microsoft.com/office/drawing/2014/main" id="{84F4FA5A-D26F-4C9A-A2D9-D93C95A52026}"/>
              </a:ext>
            </a:extLst>
          </p:cNvPr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pt-BR" altLang="en-US" sz="2800"/>
              <a:t>Forma implícita</a:t>
            </a:r>
          </a:p>
          <a:p>
            <a:pPr lvl="1"/>
            <a:r>
              <a:rPr lang="pt-BR" altLang="en-US" sz="2400"/>
              <a:t>y = tx + t</a:t>
            </a:r>
          </a:p>
          <a:p>
            <a:pPr lvl="1"/>
            <a:r>
              <a:rPr lang="pt-BR" altLang="en-US" sz="2400"/>
              <a:t>x</a:t>
            </a:r>
            <a:r>
              <a:rPr lang="pt-BR" altLang="en-US" sz="2400" baseline="30000"/>
              <a:t>2 </a:t>
            </a:r>
            <a:r>
              <a:rPr lang="pt-BR" altLang="en-US" sz="2400"/>
              <a:t>+ y</a:t>
            </a:r>
            <a:r>
              <a:rPr lang="pt-BR" altLang="en-US" sz="2400" baseline="30000"/>
              <a:t>2 </a:t>
            </a:r>
            <a:r>
              <a:rPr lang="pt-BR" altLang="en-US" sz="2400"/>
              <a:t>= 1</a:t>
            </a:r>
          </a:p>
          <a:p>
            <a:r>
              <a:rPr lang="pt-BR" altLang="en-US" sz="2800"/>
              <a:t>Resolvendo esse sistema chega-se a uma parametrização alternativa do círculo.</a:t>
            </a:r>
          </a:p>
          <a:p>
            <a:pPr>
              <a:buFontTx/>
              <a:buNone/>
            </a:pPr>
            <a:endParaRPr lang="pt-BR" altLang="en-US" sz="2800"/>
          </a:p>
        </p:txBody>
      </p:sp>
      <p:pic>
        <p:nvPicPr>
          <p:cNvPr id="86020" name="Picture 4">
            <a:extLst>
              <a:ext uri="{FF2B5EF4-FFF2-40B4-BE49-F238E27FC236}">
                <a16:creationId xmlns:a16="http://schemas.microsoft.com/office/drawing/2014/main" id="{47822888-3910-44C7-A482-AD6E41E999E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3963" y="1524000"/>
            <a:ext cx="4110037" cy="4079875"/>
          </a:xfrm>
          <a:noFill/>
          <a:ln/>
        </p:spPr>
      </p:pic>
      <p:graphicFrame>
        <p:nvGraphicFramePr>
          <p:cNvPr id="86022" name="Object 6">
            <a:extLst>
              <a:ext uri="{FF2B5EF4-FFF2-40B4-BE49-F238E27FC236}">
                <a16:creationId xmlns:a16="http://schemas.microsoft.com/office/drawing/2014/main" id="{ACDD7882-6A3C-4E8D-BCE2-DA42FC68015C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838200" y="5106988"/>
          <a:ext cx="44196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0" name="Equation" r:id="rId4" imgW="2374560" imgH="444240" progId="Equation.3">
                  <p:embed/>
                </p:oleObj>
              </mc:Choice>
              <mc:Fallback>
                <p:oleObj name="Equation" r:id="rId4" imgW="237456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06988"/>
                        <a:ext cx="441960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Text Box 8">
            <a:extLst>
              <a:ext uri="{FF2B5EF4-FFF2-40B4-BE49-F238E27FC236}">
                <a16:creationId xmlns:a16="http://schemas.microsoft.com/office/drawing/2014/main" id="{03B8907A-17FE-4513-B6C5-E60BF5470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3465513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aseline="0"/>
              <a:t>t=0</a:t>
            </a:r>
          </a:p>
        </p:txBody>
      </p:sp>
      <p:sp>
        <p:nvSpPr>
          <p:cNvPr id="86025" name="Text Box 9">
            <a:extLst>
              <a:ext uri="{FF2B5EF4-FFF2-40B4-BE49-F238E27FC236}">
                <a16:creationId xmlns:a16="http://schemas.microsoft.com/office/drawing/2014/main" id="{6A5A65A5-7182-46D5-AB1A-3D21C86B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00400"/>
            <a:ext cx="696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aseline="0"/>
              <a:t>t=</a:t>
            </a:r>
            <a:r>
              <a:rPr lang="en-US" altLang="en-US" baseline="0">
                <a:sym typeface="Symbol" panose="05050102010706020507" pitchFamily="18" charset="2"/>
              </a:rPr>
              <a:t>/2</a:t>
            </a:r>
          </a:p>
        </p:txBody>
      </p:sp>
      <p:sp>
        <p:nvSpPr>
          <p:cNvPr id="86026" name="Text Box 10">
            <a:extLst>
              <a:ext uri="{FF2B5EF4-FFF2-40B4-BE49-F238E27FC236}">
                <a16:creationId xmlns:a16="http://schemas.microsoft.com/office/drawing/2014/main" id="{6457A68F-1771-43E9-9B73-FC2DDED7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114800"/>
            <a:ext cx="77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aseline="0"/>
              <a:t>t=-</a:t>
            </a:r>
            <a:r>
              <a:rPr lang="en-US" altLang="en-US" baseline="0">
                <a:sym typeface="Symbol" panose="05050102010706020507" pitchFamily="18" charset="2"/>
              </a:rPr>
              <a:t>/2</a:t>
            </a:r>
          </a:p>
        </p:txBody>
      </p:sp>
      <p:sp>
        <p:nvSpPr>
          <p:cNvPr id="86027" name="Line 11">
            <a:extLst>
              <a:ext uri="{FF2B5EF4-FFF2-40B4-BE49-F238E27FC236}">
                <a16:creationId xmlns:a16="http://schemas.microsoft.com/office/drawing/2014/main" id="{A22695BE-530A-4BFE-BAE7-F0B97E2CD7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Line 12">
            <a:extLst>
              <a:ext uri="{FF2B5EF4-FFF2-40B4-BE49-F238E27FC236}">
                <a16:creationId xmlns:a16="http://schemas.microsoft.com/office/drawing/2014/main" id="{798DDE69-02F1-422F-AC28-6CE1A0367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572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3">
            <a:extLst>
              <a:ext uri="{FF2B5EF4-FFF2-40B4-BE49-F238E27FC236}">
                <a16:creationId xmlns:a16="http://schemas.microsoft.com/office/drawing/2014/main" id="{166E8845-8349-4FA4-830B-1D823F415B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971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4">
            <a:extLst>
              <a:ext uri="{FF2B5EF4-FFF2-40B4-BE49-F238E27FC236}">
                <a16:creationId xmlns:a16="http://schemas.microsoft.com/office/drawing/2014/main" id="{75F53D63-CC8E-40C3-97E2-96A7CC62EC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2971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9263F25-18D1-4246-BADE-C029B3AB3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Histórico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CF36124-8074-47F7-B894-F13A549F3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pt-BR" altLang="en-US"/>
              <a:t>Modelagem por arames (wireframes).</a:t>
            </a:r>
          </a:p>
          <a:p>
            <a:pPr lvl="1">
              <a:buFontTx/>
              <a:buChar char="•"/>
            </a:pPr>
            <a:r>
              <a:rPr lang="pt-BR" altLang="en-US"/>
              <a:t>Representa os objetos por arestas e pontos sobre a sua superfície.</a:t>
            </a:r>
          </a:p>
          <a:p>
            <a:pPr lvl="1">
              <a:buFontTx/>
              <a:buChar char="•"/>
            </a:pPr>
            <a:r>
              <a:rPr lang="pt-BR" altLang="en-US"/>
              <a:t>Gera modelos ambíguos.</a:t>
            </a:r>
          </a:p>
          <a:p>
            <a:r>
              <a:rPr lang="pt-BR" altLang="en-US"/>
              <a:t>Modelagem por superfícies (década de 60).</a:t>
            </a:r>
          </a:p>
          <a:p>
            <a:pPr lvl="1">
              <a:buFontTx/>
              <a:buChar char="•"/>
            </a:pPr>
            <a:r>
              <a:rPr lang="pt-BR" altLang="en-US"/>
              <a:t>Fornece a descrição matemática das superfícies que delimitam o objeto.</a:t>
            </a:r>
          </a:p>
          <a:p>
            <a:pPr lvl="1">
              <a:buFontTx/>
              <a:buChar char="•"/>
            </a:pPr>
            <a:r>
              <a:rPr lang="pt-BR" altLang="en-US"/>
              <a:t>Poucos testes de integridade do modelo.</a:t>
            </a:r>
          </a:p>
          <a:p>
            <a:pPr lvl="1">
              <a:buFontTx/>
              <a:buChar char="•"/>
            </a:pPr>
            <a:endParaRPr lang="pt-BR" altLang="en-US"/>
          </a:p>
          <a:p>
            <a:pPr lvl="1"/>
            <a:endParaRPr lang="pt-B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C6BDDB5-E6A3-4B1D-B5FE-2CD4DDF2F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/>
              <a:t>Representação Linear por Partes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A1DEB83-881A-4D82-A0AF-D68C9847C2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sz="2400"/>
              <a:t>Superfície parametrizada com geometria complexa pode ser </a:t>
            </a:r>
            <a:r>
              <a:rPr lang="pt-BR" altLang="en-US" sz="2400" u="sng"/>
              <a:t>aproximada</a:t>
            </a:r>
            <a:r>
              <a:rPr lang="pt-BR" altLang="en-US" sz="2400"/>
              <a:t> por uma superfície linear por partes.</a:t>
            </a:r>
          </a:p>
          <a:p>
            <a:pPr>
              <a:lnSpc>
                <a:spcPct val="90000"/>
              </a:lnSpc>
            </a:pPr>
            <a:r>
              <a:rPr lang="pt-BR" altLang="en-US" sz="2400"/>
              <a:t>Pode-se particionar o domínio da parametrização por um conjunto de polígonos.</a:t>
            </a:r>
          </a:p>
          <a:p>
            <a:pPr lvl="1">
              <a:lnSpc>
                <a:spcPct val="90000"/>
              </a:lnSpc>
            </a:pPr>
            <a:r>
              <a:rPr lang="pt-BR" altLang="en-US" sz="2000"/>
              <a:t>Cada vértice no domínio poligonal é levado para a superfície pela parametrização.</a:t>
            </a:r>
          </a:p>
          <a:p>
            <a:pPr lvl="1">
              <a:lnSpc>
                <a:spcPct val="90000"/>
              </a:lnSpc>
            </a:pPr>
            <a:r>
              <a:rPr lang="pt-BR" altLang="en-US" sz="2000"/>
              <a:t>Em seguida é ligado aos vértices adjacentes mantendo as conectividades do domínio.</a:t>
            </a:r>
          </a:p>
        </p:txBody>
      </p:sp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26D5DD59-DA47-4FAE-881D-E389A78D980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1828800"/>
          <a:ext cx="3733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Photo Editor Photo" r:id="rId3" imgW="4761905" imgH="4761905" progId="MSPhotoEd.3">
                  <p:embed/>
                </p:oleObj>
              </mc:Choice>
              <mc:Fallback>
                <p:oleObj name="Photo Editor Photo" r:id="rId3" imgW="4761905" imgH="476190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28800"/>
                        <a:ext cx="3733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E9732AF-8423-41E0-BB45-DFA524D48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Propriedades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4955024-D3EB-42FD-9CE3-AF63EA053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Gera uma malha poligonal, definida por um conjunto de vértices, arestas e faces.</a:t>
            </a:r>
          </a:p>
          <a:p>
            <a:pPr lvl="1"/>
            <a:r>
              <a:rPr lang="pt-BR" altLang="en-US"/>
              <a:t>Cada aresta é compartilhada por no máximo duas faces.</a:t>
            </a:r>
          </a:p>
          <a:p>
            <a:pPr lvl="1"/>
            <a:r>
              <a:rPr lang="pt-BR" altLang="en-US"/>
              <a:t>A interseção de duas faces é uma aresta, um vértice ou vazia.</a:t>
            </a:r>
          </a:p>
          <a:p>
            <a:r>
              <a:rPr lang="pt-BR" altLang="en-US"/>
              <a:t>Adjacência de vértices, arestas e faces é chamada de </a:t>
            </a:r>
            <a:r>
              <a:rPr lang="pt-BR" altLang="en-US" b="1"/>
              <a:t>topologia</a:t>
            </a:r>
            <a:r>
              <a:rPr lang="pt-BR" altLang="en-US"/>
              <a:t> da superfície.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AC09EBE-FDC9-4D0B-B8D8-DCA3B9011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Decomposição Poligonal</a:t>
            </a:r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6A02A009-0D69-4E5E-B163-510DC3008F2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76400"/>
            <a:ext cx="4876800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F623850-6F7A-4EAD-958C-F34B46F6F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/>
              <a:t>Operações sobre Malhas Poligonais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D5365DB-C353-41FF-B2EC-220DF6F51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800600"/>
          </a:xfrm>
        </p:spPr>
        <p:txBody>
          <a:bodyPr/>
          <a:lstStyle/>
          <a:p>
            <a:r>
              <a:rPr lang="pt-BR" altLang="en-US"/>
              <a:t>Achar todas as arestas que incidem em um vértice.</a:t>
            </a:r>
          </a:p>
          <a:p>
            <a:r>
              <a:rPr lang="pt-BR" altLang="en-US"/>
              <a:t>Achar as faces que incidem numa aresta ou vértice.</a:t>
            </a:r>
          </a:p>
          <a:p>
            <a:r>
              <a:rPr lang="pt-BR" altLang="en-US"/>
              <a:t>Achar as arestas na fronteira de uma face.</a:t>
            </a:r>
          </a:p>
          <a:p>
            <a:r>
              <a:rPr lang="pt-BR" altLang="en-US"/>
              <a:t>Desenhar a malha.</a:t>
            </a:r>
          </a:p>
        </p:txBody>
      </p:sp>
      <p:grpSp>
        <p:nvGrpSpPr>
          <p:cNvPr id="32784" name="Group 16">
            <a:extLst>
              <a:ext uri="{FF2B5EF4-FFF2-40B4-BE49-F238E27FC236}">
                <a16:creationId xmlns:a16="http://schemas.microsoft.com/office/drawing/2014/main" id="{B69BC4F9-1A80-4EA6-B22C-F532BEA7814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743200"/>
            <a:ext cx="2971800" cy="1981200"/>
            <a:chOff x="3216" y="2928"/>
            <a:chExt cx="1488" cy="1008"/>
          </a:xfrm>
        </p:grpSpPr>
        <p:sp>
          <p:nvSpPr>
            <p:cNvPr id="32773" name="Freeform 5">
              <a:extLst>
                <a:ext uri="{FF2B5EF4-FFF2-40B4-BE49-F238E27FC236}">
                  <a16:creationId xmlns:a16="http://schemas.microsoft.com/office/drawing/2014/main" id="{3C117E73-EEA3-4268-8F06-7BCACB081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928"/>
              <a:ext cx="1488" cy="1008"/>
            </a:xfrm>
            <a:custGeom>
              <a:avLst/>
              <a:gdLst>
                <a:gd name="T0" fmla="*/ 480 w 1488"/>
                <a:gd name="T1" fmla="*/ 0 h 1008"/>
                <a:gd name="T2" fmla="*/ 0 w 1488"/>
                <a:gd name="T3" fmla="*/ 288 h 1008"/>
                <a:gd name="T4" fmla="*/ 0 w 1488"/>
                <a:gd name="T5" fmla="*/ 720 h 1008"/>
                <a:gd name="T6" fmla="*/ 672 w 1488"/>
                <a:gd name="T7" fmla="*/ 1008 h 1008"/>
                <a:gd name="T8" fmla="*/ 1296 w 1488"/>
                <a:gd name="T9" fmla="*/ 864 h 1008"/>
                <a:gd name="T10" fmla="*/ 1488 w 1488"/>
                <a:gd name="T11" fmla="*/ 576 h 1008"/>
                <a:gd name="T12" fmla="*/ 1488 w 1488"/>
                <a:gd name="T13" fmla="*/ 144 h 1008"/>
                <a:gd name="T14" fmla="*/ 960 w 1488"/>
                <a:gd name="T15" fmla="*/ 0 h 1008"/>
                <a:gd name="T16" fmla="*/ 480 w 1488"/>
                <a:gd name="T1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8" h="1008">
                  <a:moveTo>
                    <a:pt x="480" y="0"/>
                  </a:moveTo>
                  <a:lnTo>
                    <a:pt x="0" y="288"/>
                  </a:lnTo>
                  <a:lnTo>
                    <a:pt x="0" y="720"/>
                  </a:lnTo>
                  <a:lnTo>
                    <a:pt x="672" y="1008"/>
                  </a:lnTo>
                  <a:lnTo>
                    <a:pt x="1296" y="864"/>
                  </a:lnTo>
                  <a:lnTo>
                    <a:pt x="1488" y="576"/>
                  </a:lnTo>
                  <a:lnTo>
                    <a:pt x="1488" y="144"/>
                  </a:lnTo>
                  <a:lnTo>
                    <a:pt x="96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Oval 6">
              <a:extLst>
                <a:ext uri="{FF2B5EF4-FFF2-40B4-BE49-F238E27FC236}">
                  <a16:creationId xmlns:a16="http://schemas.microsoft.com/office/drawing/2014/main" id="{D2C60E49-9841-4706-8869-7DC60B593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4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Line 8">
              <a:extLst>
                <a:ext uri="{FF2B5EF4-FFF2-40B4-BE49-F238E27FC236}">
                  <a16:creationId xmlns:a16="http://schemas.microsoft.com/office/drawing/2014/main" id="{7DE18788-785B-4AD1-A254-0352B873B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3072"/>
              <a:ext cx="6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Line 9">
              <a:extLst>
                <a:ext uri="{FF2B5EF4-FFF2-40B4-BE49-F238E27FC236}">
                  <a16:creationId xmlns:a16="http://schemas.microsoft.com/office/drawing/2014/main" id="{23885286-D752-469C-9725-B1B0852CA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" y="3456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10">
              <a:extLst>
                <a:ext uri="{FF2B5EF4-FFF2-40B4-BE49-F238E27FC236}">
                  <a16:creationId xmlns:a16="http://schemas.microsoft.com/office/drawing/2014/main" id="{D577C032-00FE-4C28-9533-B72DFE54D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456"/>
              <a:ext cx="6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11">
              <a:extLst>
                <a:ext uri="{FF2B5EF4-FFF2-40B4-BE49-F238E27FC236}">
                  <a16:creationId xmlns:a16="http://schemas.microsoft.com/office/drawing/2014/main" id="{24418B30-DE3E-440B-81A4-26E000FC6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456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2">
              <a:extLst>
                <a:ext uri="{FF2B5EF4-FFF2-40B4-BE49-F238E27FC236}">
                  <a16:creationId xmlns:a16="http://schemas.microsoft.com/office/drawing/2014/main" id="{A6273092-7FD5-4260-BFDB-7DC6BCCED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6" y="2928"/>
              <a:ext cx="33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3">
              <a:extLst>
                <a:ext uri="{FF2B5EF4-FFF2-40B4-BE49-F238E27FC236}">
                  <a16:creationId xmlns:a16="http://schemas.microsoft.com/office/drawing/2014/main" id="{54951A94-1C94-4C3A-B371-A3048E193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3216"/>
              <a:ext cx="81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4">
              <a:extLst>
                <a:ext uri="{FF2B5EF4-FFF2-40B4-BE49-F238E27FC236}">
                  <a16:creationId xmlns:a16="http://schemas.microsoft.com/office/drawing/2014/main" id="{5D25F72E-7F68-439E-B57C-A9AA977FC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3456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5">
              <a:extLst>
                <a:ext uri="{FF2B5EF4-FFF2-40B4-BE49-F238E27FC236}">
                  <a16:creationId xmlns:a16="http://schemas.microsoft.com/office/drawing/2014/main" id="{4CE5373D-3B35-4510-8BE0-5F58BC0AC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92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FA38F77-2B9E-4CB7-BF1E-A1091DF9C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Codificação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284E36C-DE51-4FF9-824A-322F9E5AF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Explícita.</a:t>
            </a:r>
          </a:p>
          <a:p>
            <a:r>
              <a:rPr lang="pt-BR" altLang="en-US"/>
              <a:t>Ponteiros para lista de vértices.</a:t>
            </a:r>
          </a:p>
          <a:p>
            <a:r>
              <a:rPr lang="pt-BR" altLang="en-US"/>
              <a:t>Ponteiros para lista de arestas.</a:t>
            </a:r>
          </a:p>
          <a:p>
            <a:r>
              <a:rPr lang="pt-BR" altLang="en-US"/>
              <a:t>Winged-Edge (</a:t>
            </a:r>
            <a:r>
              <a:rPr lang="en-US" altLang="en-US"/>
              <a:t>Half-Edge, Face-Edge</a:t>
            </a:r>
            <a:r>
              <a:rPr lang="pt-BR" altLang="en-US"/>
              <a:t>).</a:t>
            </a:r>
          </a:p>
          <a:p>
            <a:r>
              <a:rPr lang="pt-BR" altLang="en-US"/>
              <a:t>Quad-Edge (Guibas-Stolfi).</a:t>
            </a:r>
          </a:p>
          <a:p>
            <a:r>
              <a:rPr lang="pt-BR" altLang="en-US"/>
              <a:t>Radial-Edge.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A61B531-C680-4E4C-A93C-7C092A5CF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Codificação Explícita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15B69FD-C173-4606-B61A-03C8BD510C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pt-BR" altLang="en-US" sz="2800"/>
              <a:t>A mais </a:t>
            </a:r>
            <a:r>
              <a:rPr lang="pt-BR" altLang="en-US" sz="2800" u="sng"/>
              <a:t>simples</a:t>
            </a:r>
            <a:r>
              <a:rPr lang="pt-BR" altLang="en-US" sz="2800"/>
              <a:t>.</a:t>
            </a:r>
          </a:p>
          <a:p>
            <a:r>
              <a:rPr lang="pt-BR" altLang="en-US" sz="2800"/>
              <a:t>Cada face armazena explicitamente a lista ordenada das coordenadas dos seus vértices:</a:t>
            </a:r>
          </a:p>
          <a:p>
            <a:endParaRPr lang="pt-BR" altLang="en-US" sz="2800"/>
          </a:p>
          <a:p>
            <a:endParaRPr lang="pt-BR" altLang="en-US" sz="2800"/>
          </a:p>
          <a:p>
            <a:r>
              <a:rPr lang="pt-BR" altLang="en-US" sz="2800"/>
              <a:t>Muita </a:t>
            </a:r>
            <a:r>
              <a:rPr lang="pt-BR" altLang="en-US" sz="2800" u="sng"/>
              <a:t>redundância</a:t>
            </a:r>
            <a:r>
              <a:rPr lang="pt-BR" altLang="en-US" sz="2800"/>
              <a:t> de informação.</a:t>
            </a:r>
          </a:p>
          <a:p>
            <a:r>
              <a:rPr lang="pt-BR" altLang="en-US" sz="2800"/>
              <a:t>Consultas são complicadas.</a:t>
            </a:r>
          </a:p>
          <a:p>
            <a:pPr lvl="1"/>
            <a:r>
              <a:rPr lang="pt-BR" altLang="en-US" sz="2400"/>
              <a:t>Obriga a execução de algoritmos geométricos para determinar adjacências.</a:t>
            </a:r>
          </a:p>
          <a:p>
            <a:endParaRPr lang="pt-BR" altLang="en-US" sz="2800"/>
          </a:p>
          <a:p>
            <a:endParaRPr lang="pt-BR" altLang="en-US" sz="2800"/>
          </a:p>
          <a:p>
            <a:endParaRPr lang="pt-BR" altLang="en-US" sz="2800"/>
          </a:p>
        </p:txBody>
      </p:sp>
      <p:graphicFrame>
        <p:nvGraphicFramePr>
          <p:cNvPr id="34820" name="Object 4">
            <a:extLst>
              <a:ext uri="{FF2B5EF4-FFF2-40B4-BE49-F238E27FC236}">
                <a16:creationId xmlns:a16="http://schemas.microsoft.com/office/drawing/2014/main" id="{592E6923-F33B-477D-BAC5-615DBBD4F25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3276600"/>
          <a:ext cx="7924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3" imgW="2489040" imgH="228600" progId="Equation.3">
                  <p:embed/>
                </p:oleObj>
              </mc:Choice>
              <mc:Fallback>
                <p:oleObj name="Equation" r:id="rId3" imgW="24890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79248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4CD653B-10C7-4940-A74F-73AC63A64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Desenho da Malha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E84563A-2CFA-474D-98B7-63F860AD92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sz="2800"/>
              <a:t>Cada aresta é desenhada duas vezes, pelos duas faces que a compartilham.</a:t>
            </a:r>
          </a:p>
          <a:p>
            <a:pPr>
              <a:lnSpc>
                <a:spcPct val="90000"/>
              </a:lnSpc>
            </a:pPr>
            <a:r>
              <a:rPr lang="pt-BR" altLang="en-US" sz="2800"/>
              <a:t>Não é bom para plotadoras ou filmes.</a:t>
            </a:r>
          </a:p>
          <a:p>
            <a:pPr>
              <a:lnSpc>
                <a:spcPct val="90000"/>
              </a:lnSpc>
            </a:pPr>
            <a:endParaRPr lang="pt-BR" altLang="en-US" sz="2800"/>
          </a:p>
        </p:txBody>
      </p:sp>
      <p:pic>
        <p:nvPicPr>
          <p:cNvPr id="36883" name="Picture 19">
            <a:extLst>
              <a:ext uri="{FF2B5EF4-FFF2-40B4-BE49-F238E27FC236}">
                <a16:creationId xmlns:a16="http://schemas.microsoft.com/office/drawing/2014/main" id="{91555D20-64B0-4B53-B2FE-C177883316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752600"/>
            <a:ext cx="4648200" cy="3744913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C86233C-8118-4DB8-B374-2B02EDA4B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Ponteiros para Lista de Vértices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AE98F96-B82B-4872-97AE-C92A4AE15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Vértices são armazenados separadamente.</a:t>
            </a:r>
          </a:p>
          <a:p>
            <a:r>
              <a:rPr lang="pt-BR" altLang="en-US"/>
              <a:t>Há uma lista de vértices.</a:t>
            </a:r>
          </a:p>
          <a:p>
            <a:r>
              <a:rPr lang="pt-BR" altLang="en-US"/>
              <a:t>Faces referenciam seus vértices através de ponteiros.</a:t>
            </a:r>
          </a:p>
          <a:p>
            <a:r>
              <a:rPr lang="pt-BR" altLang="en-US"/>
              <a:t>Proporciona maior economia de memória.</a:t>
            </a:r>
          </a:p>
          <a:p>
            <a:r>
              <a:rPr lang="pt-BR" altLang="en-US"/>
              <a:t>Achar adjacências ainda é complicado.</a:t>
            </a:r>
          </a:p>
          <a:p>
            <a:r>
              <a:rPr lang="pt-BR" altLang="en-US"/>
              <a:t>Arestas ainda são desenhadas duas vezes.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599A1D1-F3B2-48C3-AF72-943F403CB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Exemplo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E2B7EB2F-89E6-4EC6-B5F6-176C1F90D247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0"/>
            <a:ext cx="5334000" cy="2933700"/>
          </a:xfrm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8F5C7B2F-16B4-4078-BDFB-2909151D8C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724400"/>
            <a:ext cx="8305800" cy="1462088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961F3E2-0467-4108-A7C7-2AE8B46B0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Ponteiros para Lista de Arestas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9048B76-A3B2-4E7E-B0FE-595065B87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/>
              <a:t>Há também uma lista de arestas.</a:t>
            </a:r>
          </a:p>
          <a:p>
            <a:pPr>
              <a:lnSpc>
                <a:spcPct val="90000"/>
              </a:lnSpc>
            </a:pPr>
            <a:r>
              <a:rPr lang="pt-BR" altLang="en-US"/>
              <a:t>Faces referenciam as suas arestas através de ponteiros.</a:t>
            </a:r>
          </a:p>
          <a:p>
            <a:pPr>
              <a:lnSpc>
                <a:spcPct val="90000"/>
              </a:lnSpc>
            </a:pPr>
            <a:r>
              <a:rPr lang="pt-BR" altLang="en-US"/>
              <a:t>Arestas são desenhadas percorrendo-se a lista de arestas.</a:t>
            </a:r>
          </a:p>
          <a:p>
            <a:pPr>
              <a:lnSpc>
                <a:spcPct val="90000"/>
              </a:lnSpc>
            </a:pPr>
            <a:r>
              <a:rPr lang="pt-BR" altLang="en-US"/>
              <a:t>Introduzem-se referências para as duas faces que compartilham uma aresta.</a:t>
            </a:r>
          </a:p>
          <a:p>
            <a:pPr lvl="1">
              <a:lnSpc>
                <a:spcPct val="90000"/>
              </a:lnSpc>
            </a:pPr>
            <a:r>
              <a:rPr lang="pt-BR" altLang="en-US"/>
              <a:t>Facilita a determinação das duas faces incidentes na aresta.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48CE0E8-6C7E-46B0-A3A4-421F6777A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Histórico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1FDD506-EA59-4F08-BE60-D65BD509C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Modelagem de Sólidos (década de 70).</a:t>
            </a:r>
          </a:p>
          <a:p>
            <a:pPr lvl="1"/>
            <a:r>
              <a:rPr lang="pt-BR" altLang="en-US"/>
              <a:t>Implícita ou explicitamente contém informações do fechamento e conectividade dos objetos.</a:t>
            </a:r>
          </a:p>
          <a:p>
            <a:pPr lvl="1"/>
            <a:r>
              <a:rPr lang="pt-BR" altLang="en-US"/>
              <a:t>Garante a realização física.</a:t>
            </a:r>
          </a:p>
          <a:p>
            <a:pPr lvl="1"/>
            <a:r>
              <a:rPr lang="pt-BR" altLang="en-US"/>
              <a:t>Sistemas CAD-CAM utilizados pela indústria.</a:t>
            </a:r>
          </a:p>
          <a:p>
            <a:pPr lvl="1">
              <a:buFont typeface="Arial" panose="020B0604020202020204" pitchFamily="34" charset="0"/>
              <a:buNone/>
            </a:pPr>
            <a:endParaRPr lang="pt-BR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>
            <a:extLst>
              <a:ext uri="{FF2B5EF4-FFF2-40B4-BE49-F238E27FC236}">
                <a16:creationId xmlns:a16="http://schemas.microsoft.com/office/drawing/2014/main" id="{1FF3549E-57C2-4B1A-B8B2-2ECD8289E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Exemplo</a:t>
            </a:r>
          </a:p>
        </p:txBody>
      </p:sp>
      <p:pic>
        <p:nvPicPr>
          <p:cNvPr id="41991" name="Picture 7">
            <a:extLst>
              <a:ext uri="{FF2B5EF4-FFF2-40B4-BE49-F238E27FC236}">
                <a16:creationId xmlns:a16="http://schemas.microsoft.com/office/drawing/2014/main" id="{42481427-F94F-4292-86CC-09B684420C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133600"/>
            <a:ext cx="8382000" cy="3505200"/>
          </a:xfrm>
          <a:noFill/>
          <a:ln/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379A77BE-69EB-408E-8A82-C8D68B1CC3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971800"/>
            <a:ext cx="3505200" cy="1992313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D6A669E-DBF5-4C74-8870-4A5166FA7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Winged-Edge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C4999DA1-A8E2-41EE-ABC2-92DF789DA08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00200"/>
            <a:ext cx="3505200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FE18397-F15B-47BB-9345-D384073CE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Winged-Edge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2206A6F-50E4-46BC-A640-3806AED00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 sz="2800"/>
              <a:t>Criada em 1974 por Baumgart.</a:t>
            </a:r>
          </a:p>
          <a:p>
            <a:r>
              <a:rPr lang="pt-BR" altLang="en-US" sz="2800"/>
              <a:t>Foi um marco na representação por fronteira.</a:t>
            </a:r>
          </a:p>
          <a:p>
            <a:r>
              <a:rPr lang="pt-BR" altLang="en-US" sz="2800"/>
              <a:t>Armazena informação na estrutura associada às arestas (número de campos é fixo).</a:t>
            </a:r>
          </a:p>
          <a:p>
            <a:r>
              <a:rPr lang="pt-BR" altLang="en-US" sz="2800"/>
              <a:t>Todos os 9 tipos de adjacência entre vértices, arestas e faces são determinados em tempo constante.</a:t>
            </a:r>
          </a:p>
          <a:p>
            <a:r>
              <a:rPr lang="pt-BR" altLang="en-US" sz="2800"/>
              <a:t>Atualizada com o uso de operadores de Euler, que garantem: </a:t>
            </a:r>
            <a:r>
              <a:rPr lang="pt-BR" altLang="en-US" sz="2800" i="1"/>
              <a:t>V</a:t>
            </a:r>
            <a:r>
              <a:rPr lang="pt-BR" altLang="en-US" sz="2800"/>
              <a:t> – </a:t>
            </a:r>
            <a:r>
              <a:rPr lang="pt-BR" altLang="en-US" sz="2800" i="1"/>
              <a:t>A</a:t>
            </a:r>
            <a:r>
              <a:rPr lang="pt-BR" altLang="en-US" sz="2800"/>
              <a:t> + </a:t>
            </a:r>
            <a:r>
              <a:rPr lang="pt-BR" altLang="en-US" sz="2800" i="1"/>
              <a:t>F </a:t>
            </a:r>
            <a:r>
              <a:rPr lang="pt-BR" altLang="en-US" sz="2800"/>
              <a:t>= 2.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315F57A-8955-4657-8982-BB11EAA40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/>
              <a:t>9 tipos de Relacionamentos de Adjacência </a:t>
            </a: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DEA75E11-8C1B-4D4D-B3BF-590191352C1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905000"/>
            <a:ext cx="4267200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790ED1B-5E6C-49B2-A82E-C3836AA0E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Face-Edge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6ED27E16-DA23-432C-A982-3BDC902FC6C8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4343400" cy="4525963"/>
          </a:xfrm>
        </p:spPr>
      </p:pic>
      <p:pic>
        <p:nvPicPr>
          <p:cNvPr id="50180" name="Picture 4">
            <a:extLst>
              <a:ext uri="{FF2B5EF4-FFF2-40B4-BE49-F238E27FC236}">
                <a16:creationId xmlns:a16="http://schemas.microsoft.com/office/drawing/2014/main" id="{3991CF98-7741-462C-969F-313736D22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133600"/>
            <a:ext cx="3962400" cy="2206625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>
            <a:extLst>
              <a:ext uri="{FF2B5EF4-FFF2-40B4-BE49-F238E27FC236}">
                <a16:creationId xmlns:a16="http://schemas.microsoft.com/office/drawing/2014/main" id="{3B0A4699-623E-4E6D-8720-53F39A255E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962400"/>
            <a:ext cx="4267200" cy="2489200"/>
          </a:xfrm>
          <a:noFill/>
          <a:ln/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DCD2AFD0-28E5-4D41-9807-8B8465364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Radial-Edge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4226DAC-4962-479E-81FA-7718EF540A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534400" cy="4525963"/>
          </a:xfrm>
        </p:spPr>
        <p:txBody>
          <a:bodyPr/>
          <a:lstStyle/>
          <a:p>
            <a:r>
              <a:rPr lang="pt-BR" altLang="en-US" sz="2800"/>
              <a:t>Criada em 1986 por Weiler.</a:t>
            </a:r>
          </a:p>
          <a:p>
            <a:r>
              <a:rPr lang="pt-BR" altLang="en-US" sz="2800"/>
              <a:t>Representa objetos non-manifold (não variedades).</a:t>
            </a:r>
          </a:p>
          <a:p>
            <a:r>
              <a:rPr lang="pt-BR" altLang="en-US" sz="2800"/>
              <a:t>Armazena a lista ordenada de faces incidentes em uma aresta.</a:t>
            </a:r>
          </a:p>
          <a:p>
            <a:r>
              <a:rPr lang="pt-BR" altLang="en-US" sz="2800"/>
              <a:t>Muito mais complicada que a Winged-Edge.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>
            <a:extLst>
              <a:ext uri="{FF2B5EF4-FFF2-40B4-BE49-F238E27FC236}">
                <a16:creationId xmlns:a16="http://schemas.microsoft.com/office/drawing/2014/main" id="{0A954C3A-9F51-42DA-8E2A-727BC59DC3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14400"/>
            <a:ext cx="4090988" cy="5486400"/>
          </a:xfrm>
          <a:noFill/>
          <a:ln/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7C9D08BC-0494-4B1F-8C4C-EDBEF9A72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Radial-Edge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FE8D0EDA-050C-463F-94E7-7794ADBAA25F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981200"/>
            <a:ext cx="3886200" cy="366395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FF6C318-D284-40BC-877A-2ABED929E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Representação Implícita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934173D-F848-40BA-8A60-5816AA1BD0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82000" cy="4525963"/>
          </a:xfrm>
        </p:spPr>
        <p:txBody>
          <a:bodyPr/>
          <a:lstStyle/>
          <a:p>
            <a:r>
              <a:rPr lang="pt-BR" altLang="en-US" sz="2800"/>
              <a:t>Sólido é definido por um conjunto de valores que caracterizam seus pontos.</a:t>
            </a:r>
          </a:p>
          <a:p>
            <a:r>
              <a:rPr lang="pt-BR" altLang="en-US" sz="2800"/>
              <a:t>Descreve a superfície dos objetos, implicitamente, por uma equação:</a:t>
            </a:r>
          </a:p>
          <a:p>
            <a:endParaRPr lang="pt-BR" altLang="en-US" sz="2800"/>
          </a:p>
          <a:p>
            <a:endParaRPr lang="pt-BR" altLang="en-US" sz="2800"/>
          </a:p>
          <a:p>
            <a:endParaRPr lang="pt-BR" altLang="en-US" sz="2800"/>
          </a:p>
          <a:p>
            <a:r>
              <a:rPr lang="pt-BR" altLang="en-US" sz="2800"/>
              <a:t>F é chamada de função implícita.</a:t>
            </a:r>
          </a:p>
        </p:txBody>
      </p:sp>
      <p:graphicFrame>
        <p:nvGraphicFramePr>
          <p:cNvPr id="56324" name="Object 4">
            <a:extLst>
              <a:ext uri="{FF2B5EF4-FFF2-40B4-BE49-F238E27FC236}">
                <a16:creationId xmlns:a16="http://schemas.microsoft.com/office/drawing/2014/main" id="{1F6A80CB-E396-4CAD-997C-FC2E93F16D4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905000" y="3505200"/>
          <a:ext cx="4038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Equation" r:id="rId3" imgW="1498320" imgH="457200" progId="Equation.3">
                  <p:embed/>
                </p:oleObj>
              </mc:Choice>
              <mc:Fallback>
                <p:oleObj name="Equation" r:id="rId3" imgW="14983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4038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ext Box 6">
            <a:extLst>
              <a:ext uri="{FF2B5EF4-FFF2-40B4-BE49-F238E27FC236}">
                <a16:creationId xmlns:a16="http://schemas.microsoft.com/office/drawing/2014/main" id="{26A94700-3704-4742-918A-BFFCC058F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baseline="0"/>
              <a:t>de classe</a:t>
            </a:r>
            <a:r>
              <a:rPr lang="en-US" altLang="en-US" baseline="0"/>
              <a:t> </a:t>
            </a:r>
            <a:r>
              <a:rPr lang="en-US" altLang="en-US" i="1" baseline="0"/>
              <a:t>C </a:t>
            </a:r>
            <a:r>
              <a:rPr lang="en-US" altLang="en-US"/>
              <a:t>k</a:t>
            </a:r>
            <a:r>
              <a:rPr lang="en-US" altLang="en-US" baseline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8E424F9-97E5-44AB-B393-3357CAB27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Funções Implícitas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72C1DE4-C4A4-4A11-AADD-4034553E9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Uma superfície definida de forma implícita pode apresentar </a:t>
            </a:r>
            <a:r>
              <a:rPr lang="pt-BR" altLang="en-US" u="sng"/>
              <a:t>auto-interseção</a:t>
            </a:r>
            <a:r>
              <a:rPr lang="pt-BR" altLang="en-US"/>
              <a:t>.</a:t>
            </a:r>
          </a:p>
          <a:p>
            <a:r>
              <a:rPr lang="pt-BR" altLang="en-US"/>
              <a:t>Pergunta: </a:t>
            </a:r>
            <a:r>
              <a:rPr lang="pt-BR" altLang="en-US" i="1"/>
              <a:t>F</a:t>
            </a:r>
            <a:r>
              <a:rPr lang="pt-BR" altLang="en-US"/>
              <a:t>(x,y,z) define implicitamente   z = </a:t>
            </a:r>
            <a:r>
              <a:rPr lang="pt-BR" altLang="en-US" i="1"/>
              <a:t>f</a:t>
            </a:r>
            <a:r>
              <a:rPr lang="pt-BR" altLang="en-US"/>
              <a:t>(x,y) em algum domínio razoável?</a:t>
            </a:r>
          </a:p>
          <a:p>
            <a:endParaRPr lang="pt-BR" altLang="en-US"/>
          </a:p>
        </p:txBody>
      </p:sp>
      <p:grpSp>
        <p:nvGrpSpPr>
          <p:cNvPr id="60427" name="Group 11">
            <a:extLst>
              <a:ext uri="{FF2B5EF4-FFF2-40B4-BE49-F238E27FC236}">
                <a16:creationId xmlns:a16="http://schemas.microsoft.com/office/drawing/2014/main" id="{0B324533-992C-40CF-935F-A26B220B9AB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114800"/>
            <a:ext cx="5197475" cy="2576513"/>
            <a:chOff x="336" y="2567"/>
            <a:chExt cx="3274" cy="1623"/>
          </a:xfrm>
        </p:grpSpPr>
        <p:sp>
          <p:nvSpPr>
            <p:cNvPr id="60420" name="Line 4">
              <a:extLst>
                <a:ext uri="{FF2B5EF4-FFF2-40B4-BE49-F238E27FC236}">
                  <a16:creationId xmlns:a16="http://schemas.microsoft.com/office/drawing/2014/main" id="{D0320678-012A-4376-A5F6-A9C6B0279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1" name="Line 5">
              <a:extLst>
                <a:ext uri="{FF2B5EF4-FFF2-40B4-BE49-F238E27FC236}">
                  <a16:creationId xmlns:a16="http://schemas.microsoft.com/office/drawing/2014/main" id="{48EC54FE-CD9F-4529-9CCE-B40AF3356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984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3" name="Freeform 7">
              <a:extLst>
                <a:ext uri="{FF2B5EF4-FFF2-40B4-BE49-F238E27FC236}">
                  <a16:creationId xmlns:a16="http://schemas.microsoft.com/office/drawing/2014/main" id="{8B215661-F0E4-42A3-9465-04AF50DA1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864"/>
              <a:ext cx="1584" cy="712"/>
            </a:xfrm>
            <a:custGeom>
              <a:avLst/>
              <a:gdLst>
                <a:gd name="T0" fmla="*/ 0 w 1584"/>
                <a:gd name="T1" fmla="*/ 208 h 712"/>
                <a:gd name="T2" fmla="*/ 144 w 1584"/>
                <a:gd name="T3" fmla="*/ 400 h 712"/>
                <a:gd name="T4" fmla="*/ 336 w 1584"/>
                <a:gd name="T5" fmla="*/ 448 h 712"/>
                <a:gd name="T6" fmla="*/ 768 w 1584"/>
                <a:gd name="T7" fmla="*/ 448 h 712"/>
                <a:gd name="T8" fmla="*/ 912 w 1584"/>
                <a:gd name="T9" fmla="*/ 304 h 712"/>
                <a:gd name="T10" fmla="*/ 960 w 1584"/>
                <a:gd name="T11" fmla="*/ 160 h 712"/>
                <a:gd name="T12" fmla="*/ 768 w 1584"/>
                <a:gd name="T13" fmla="*/ 16 h 712"/>
                <a:gd name="T14" fmla="*/ 528 w 1584"/>
                <a:gd name="T15" fmla="*/ 256 h 712"/>
                <a:gd name="T16" fmla="*/ 864 w 1584"/>
                <a:gd name="T17" fmla="*/ 592 h 712"/>
                <a:gd name="T18" fmla="*/ 1200 w 1584"/>
                <a:gd name="T19" fmla="*/ 688 h 712"/>
                <a:gd name="T20" fmla="*/ 1584 w 1584"/>
                <a:gd name="T21" fmla="*/ 68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4" h="712">
                  <a:moveTo>
                    <a:pt x="0" y="208"/>
                  </a:moveTo>
                  <a:cubicBezTo>
                    <a:pt x="44" y="284"/>
                    <a:pt x="88" y="360"/>
                    <a:pt x="144" y="400"/>
                  </a:cubicBezTo>
                  <a:cubicBezTo>
                    <a:pt x="200" y="440"/>
                    <a:pt x="232" y="440"/>
                    <a:pt x="336" y="448"/>
                  </a:cubicBezTo>
                  <a:cubicBezTo>
                    <a:pt x="440" y="456"/>
                    <a:pt x="672" y="472"/>
                    <a:pt x="768" y="448"/>
                  </a:cubicBezTo>
                  <a:cubicBezTo>
                    <a:pt x="864" y="424"/>
                    <a:pt x="880" y="352"/>
                    <a:pt x="912" y="304"/>
                  </a:cubicBezTo>
                  <a:cubicBezTo>
                    <a:pt x="944" y="256"/>
                    <a:pt x="984" y="208"/>
                    <a:pt x="960" y="160"/>
                  </a:cubicBezTo>
                  <a:cubicBezTo>
                    <a:pt x="936" y="112"/>
                    <a:pt x="840" y="0"/>
                    <a:pt x="768" y="16"/>
                  </a:cubicBezTo>
                  <a:cubicBezTo>
                    <a:pt x="696" y="32"/>
                    <a:pt x="512" y="160"/>
                    <a:pt x="528" y="256"/>
                  </a:cubicBezTo>
                  <a:cubicBezTo>
                    <a:pt x="544" y="352"/>
                    <a:pt x="752" y="520"/>
                    <a:pt x="864" y="592"/>
                  </a:cubicBezTo>
                  <a:cubicBezTo>
                    <a:pt x="976" y="664"/>
                    <a:pt x="1080" y="672"/>
                    <a:pt x="1200" y="688"/>
                  </a:cubicBezTo>
                  <a:cubicBezTo>
                    <a:pt x="1320" y="704"/>
                    <a:pt x="1440" y="712"/>
                    <a:pt x="1584" y="6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Text Box 8">
              <a:extLst>
                <a:ext uri="{FF2B5EF4-FFF2-40B4-BE49-F238E27FC236}">
                  <a16:creationId xmlns:a16="http://schemas.microsoft.com/office/drawing/2014/main" id="{B5D21592-99F7-495B-8CA6-361003E0B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" y="2807"/>
              <a:ext cx="13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0"/>
                <a:t>x = f(y) </a:t>
              </a:r>
              <a:r>
                <a:rPr lang="pt-BR" altLang="en-US" baseline="0"/>
                <a:t>ou</a:t>
              </a:r>
              <a:r>
                <a:rPr lang="en-US" altLang="en-US" baseline="0"/>
                <a:t> y = f(x) ?</a:t>
              </a:r>
            </a:p>
          </p:txBody>
        </p:sp>
        <p:sp>
          <p:nvSpPr>
            <p:cNvPr id="60425" name="Text Box 9">
              <a:extLst>
                <a:ext uri="{FF2B5EF4-FFF2-40B4-BE49-F238E27FC236}">
                  <a16:creationId xmlns:a16="http://schemas.microsoft.com/office/drawing/2014/main" id="{3304B499-6404-45F5-BF4D-653D8E90E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" y="3959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0"/>
                <a:t>x</a:t>
              </a:r>
            </a:p>
          </p:txBody>
        </p:sp>
        <p:sp>
          <p:nvSpPr>
            <p:cNvPr id="60426" name="Text Box 10">
              <a:extLst>
                <a:ext uri="{FF2B5EF4-FFF2-40B4-BE49-F238E27FC236}">
                  <a16:creationId xmlns:a16="http://schemas.microsoft.com/office/drawing/2014/main" id="{73DA1C39-C36F-4C33-896A-B85F6E818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256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0"/>
                <a:t>y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739EFC2-D0BB-4BE7-B0A4-CF1A0AC8A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Teorema da Função Implícita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AAE932E-0DFC-426A-9E0B-EABF207C9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Seja </a:t>
            </a:r>
            <a:r>
              <a:rPr lang="pt-BR" altLang="en-US" i="1"/>
              <a:t>F</a:t>
            </a:r>
            <a:r>
              <a:rPr lang="pt-BR" altLang="en-US"/>
              <a:t> : </a:t>
            </a:r>
            <a:r>
              <a:rPr lang="pt-BR" altLang="en-US">
                <a:sym typeface="Symbol" panose="05050102010706020507" pitchFamily="18" charset="2"/>
              </a:rPr>
              <a:t></a:t>
            </a:r>
            <a:r>
              <a:rPr lang="pt-BR" altLang="en-US" i="1" baseline="30000">
                <a:sym typeface="Symbol" panose="05050102010706020507" pitchFamily="18" charset="2"/>
              </a:rPr>
              <a:t>n</a:t>
            </a:r>
            <a:r>
              <a:rPr lang="pt-BR" altLang="en-US" baseline="30000">
                <a:sym typeface="Symbol" panose="05050102010706020507" pitchFamily="18" charset="2"/>
              </a:rPr>
              <a:t> </a:t>
            </a:r>
            <a:r>
              <a:rPr lang="pt-BR" altLang="en-US">
                <a:sym typeface="Symbol" panose="05050102010706020507" pitchFamily="18" charset="2"/>
              </a:rPr>
              <a:t>   definida num conjunto aberto </a:t>
            </a:r>
            <a:r>
              <a:rPr lang="pt-BR" altLang="en-US" i="1">
                <a:sym typeface="Symbol" panose="05050102010706020507" pitchFamily="18" charset="2"/>
              </a:rPr>
              <a:t>U</a:t>
            </a:r>
            <a:r>
              <a:rPr lang="pt-BR" altLang="en-US">
                <a:sym typeface="Symbol" panose="05050102010706020507" pitchFamily="18" charset="2"/>
              </a:rPr>
              <a:t>.</a:t>
            </a:r>
          </a:p>
          <a:p>
            <a:r>
              <a:rPr lang="pt-BR" altLang="en-US">
                <a:sym typeface="Symbol" panose="05050102010706020507" pitchFamily="18" charset="2"/>
              </a:rPr>
              <a:t>Se </a:t>
            </a:r>
            <a:r>
              <a:rPr lang="pt-BR" altLang="en-US" i="1">
                <a:sym typeface="Symbol" panose="05050102010706020507" pitchFamily="18" charset="2"/>
              </a:rPr>
              <a:t>F</a:t>
            </a:r>
            <a:r>
              <a:rPr lang="pt-BR" altLang="en-US">
                <a:sym typeface="Symbol" panose="05050102010706020507" pitchFamily="18" charset="2"/>
              </a:rPr>
              <a:t> possui derivadas parciais contínuas em </a:t>
            </a:r>
            <a:r>
              <a:rPr lang="pt-BR" altLang="en-US" i="1">
                <a:sym typeface="Symbol" panose="05050102010706020507" pitchFamily="18" charset="2"/>
              </a:rPr>
              <a:t>U</a:t>
            </a:r>
            <a:r>
              <a:rPr lang="pt-BR" altLang="en-US">
                <a:sym typeface="Symbol" panose="05050102010706020507" pitchFamily="18" charset="2"/>
              </a:rPr>
              <a:t> e </a:t>
            </a:r>
            <a:r>
              <a:rPr lang="pt-BR" altLang="en-US" i="1">
                <a:sym typeface="Symbol" panose="05050102010706020507" pitchFamily="18" charset="2"/>
              </a:rPr>
              <a:t>F</a:t>
            </a:r>
            <a:r>
              <a:rPr lang="pt-BR" altLang="en-US">
                <a:sym typeface="Symbol" panose="05050102010706020507" pitchFamily="18" charset="2"/>
              </a:rPr>
              <a:t>  0 em </a:t>
            </a:r>
            <a:r>
              <a:rPr lang="pt-BR" altLang="en-US" i="1">
                <a:sym typeface="Symbol" panose="05050102010706020507" pitchFamily="18" charset="2"/>
              </a:rPr>
              <a:t>U</a:t>
            </a:r>
            <a:r>
              <a:rPr lang="pt-BR" altLang="en-US">
                <a:sym typeface="Symbol" panose="05050102010706020507" pitchFamily="18" charset="2"/>
              </a:rPr>
              <a:t>, então F é uma </a:t>
            </a:r>
            <a:r>
              <a:rPr lang="pt-BR" altLang="en-US" u="sng">
                <a:sym typeface="Symbol" panose="05050102010706020507" pitchFamily="18" charset="2"/>
              </a:rPr>
              <a:t>subvariedade</a:t>
            </a:r>
            <a:r>
              <a:rPr lang="pt-BR" altLang="en-US">
                <a:sym typeface="Symbol" panose="05050102010706020507" pitchFamily="18" charset="2"/>
              </a:rPr>
              <a:t> de dimensão </a:t>
            </a:r>
            <a:r>
              <a:rPr lang="pt-BR" altLang="en-US" i="1">
                <a:sym typeface="Symbol" panose="05050102010706020507" pitchFamily="18" charset="2"/>
              </a:rPr>
              <a:t>n </a:t>
            </a:r>
            <a:r>
              <a:rPr lang="pt-BR" altLang="en-US">
                <a:sym typeface="Symbol" panose="05050102010706020507" pitchFamily="18" charset="2"/>
              </a:rPr>
              <a:t>- 1 do </a:t>
            </a:r>
            <a:r>
              <a:rPr lang="pt-BR" altLang="en-US" i="1" baseline="30000">
                <a:sym typeface="Symbol" panose="05050102010706020507" pitchFamily="18" charset="2"/>
              </a:rPr>
              <a:t>n</a:t>
            </a:r>
            <a:r>
              <a:rPr lang="pt-BR" altLang="en-US">
                <a:sym typeface="Symbol" panose="05050102010706020507" pitchFamily="18" charset="2"/>
              </a:rPr>
              <a:t>.</a:t>
            </a:r>
          </a:p>
          <a:p>
            <a:pPr lvl="1"/>
            <a:r>
              <a:rPr lang="pt-BR" altLang="en-US">
                <a:sym typeface="Symbol" panose="05050102010706020507" pitchFamily="18" charset="2"/>
              </a:rPr>
              <a:t>Superfície sem auto-interseção.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2BB0251-4B9F-4197-8F8C-226177659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Estado da Arte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4C4B076-21AB-4B44-ABC7-2E888D1F1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Modelagem de dimensão mista ou non-manifold (década de 80).</a:t>
            </a:r>
          </a:p>
          <a:p>
            <a:pPr lvl="1"/>
            <a:r>
              <a:rPr lang="pt-BR" altLang="en-US"/>
              <a:t>Permite representar objetos com estruturas internas ou com elementos pendentes de dimensão inferior.</a:t>
            </a:r>
          </a:p>
          <a:p>
            <a:pPr lvl="1"/>
            <a:r>
              <a:rPr lang="pt-BR" altLang="en-US"/>
              <a:t>Sólido delimitado por superfícies não necessariamente planas localmente.</a:t>
            </a:r>
          </a:p>
          <a:p>
            <a:pPr lvl="1"/>
            <a:r>
              <a:rPr lang="pt-BR" altLang="en-US"/>
              <a:t>Ex.: ACIS (</a:t>
            </a:r>
            <a:r>
              <a:rPr lang="en-US" altLang="en-US"/>
              <a:t>Spatial Technology</a:t>
            </a:r>
            <a:r>
              <a:rPr lang="pt-BR" altLang="en-US"/>
              <a:t>) – AutoCad.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51D82B4-A00E-44FE-BCA7-BA1595035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Valores Regulares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206EE59-8284-4502-9A97-491E87983D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pt-BR" altLang="en-US" sz="2800"/>
              <a:t>Um valor </a:t>
            </a:r>
            <a:r>
              <a:rPr lang="pt-BR" altLang="en-US" sz="2800" i="1"/>
              <a:t>c</a:t>
            </a:r>
            <a:r>
              <a:rPr lang="pt-BR" altLang="en-US" sz="2800"/>
              <a:t> é dito </a:t>
            </a:r>
            <a:r>
              <a:rPr lang="pt-BR" altLang="en-US" sz="2800" b="1"/>
              <a:t>regular</a:t>
            </a:r>
            <a:r>
              <a:rPr lang="pt-BR" altLang="en-US" sz="2800"/>
              <a:t> se </a:t>
            </a:r>
            <a:r>
              <a:rPr lang="pt-BR" altLang="en-US" sz="2800" i="1"/>
              <a:t>F</a:t>
            </a:r>
            <a:r>
              <a:rPr lang="pt-BR" altLang="en-US" sz="2800" i="1" baseline="30000"/>
              <a:t>-</a:t>
            </a:r>
            <a:r>
              <a:rPr lang="pt-BR" altLang="en-US" sz="2800" baseline="30000"/>
              <a:t>1</a:t>
            </a:r>
            <a:r>
              <a:rPr lang="pt-BR" altLang="en-US" sz="2800"/>
              <a:t>(</a:t>
            </a:r>
            <a:r>
              <a:rPr lang="pt-BR" altLang="en-US" sz="2800" i="1"/>
              <a:t>c</a:t>
            </a:r>
            <a:r>
              <a:rPr lang="pt-BR" altLang="en-US" sz="2800"/>
              <a:t>) não contém pontos onde </a:t>
            </a:r>
            <a:r>
              <a:rPr lang="pt-BR" altLang="en-US" sz="2800">
                <a:sym typeface="Symbol" panose="05050102010706020507" pitchFamily="18" charset="2"/>
              </a:rPr>
              <a:t></a:t>
            </a:r>
            <a:r>
              <a:rPr lang="pt-BR" altLang="en-US" sz="2800" i="1">
                <a:sym typeface="Symbol" panose="05050102010706020507" pitchFamily="18" charset="2"/>
              </a:rPr>
              <a:t>F</a:t>
            </a:r>
            <a:r>
              <a:rPr lang="pt-BR" altLang="en-US" sz="2800">
                <a:sym typeface="Symbol" panose="05050102010706020507" pitchFamily="18" charset="2"/>
              </a:rPr>
              <a:t> = 0 (pontos singulares).</a:t>
            </a:r>
          </a:p>
          <a:p>
            <a:endParaRPr lang="pt-BR" altLang="en-US" sz="2800">
              <a:sym typeface="Symbol" panose="05050102010706020507" pitchFamily="18" charset="2"/>
            </a:endParaRPr>
          </a:p>
          <a:p>
            <a:endParaRPr lang="pt-BR" altLang="en-US" sz="2800">
              <a:sym typeface="Symbol" panose="05050102010706020507" pitchFamily="18" charset="2"/>
            </a:endParaRPr>
          </a:p>
          <a:p>
            <a:endParaRPr lang="pt-BR" altLang="en-US" sz="2800">
              <a:sym typeface="Symbol" panose="05050102010706020507" pitchFamily="18" charset="2"/>
            </a:endParaRPr>
          </a:p>
          <a:p>
            <a:r>
              <a:rPr lang="pt-BR" altLang="en-US" sz="2800">
                <a:sym typeface="Symbol" panose="05050102010706020507" pitchFamily="18" charset="2"/>
              </a:rPr>
              <a:t>Neste curso interessam apenas os casos em que   </a:t>
            </a:r>
            <a:r>
              <a:rPr lang="pt-BR" altLang="en-US" sz="2800" i="1">
                <a:sym typeface="Symbol" panose="05050102010706020507" pitchFamily="18" charset="2"/>
              </a:rPr>
              <a:t>n</a:t>
            </a:r>
            <a:r>
              <a:rPr lang="pt-BR" altLang="en-US" sz="2800">
                <a:sym typeface="Symbol" panose="05050102010706020507" pitchFamily="18" charset="2"/>
              </a:rPr>
              <a:t> = 2 ou 3 (curvas e superfícies implícitas).</a:t>
            </a:r>
          </a:p>
          <a:p>
            <a:endParaRPr lang="pt-BR" altLang="en-US" sz="2800">
              <a:sym typeface="Symbol" panose="05050102010706020507" pitchFamily="18" charset="2"/>
            </a:endParaRPr>
          </a:p>
        </p:txBody>
      </p:sp>
      <p:graphicFrame>
        <p:nvGraphicFramePr>
          <p:cNvPr id="62468" name="Object 4">
            <a:extLst>
              <a:ext uri="{FF2B5EF4-FFF2-40B4-BE49-F238E27FC236}">
                <a16:creationId xmlns:a16="http://schemas.microsoft.com/office/drawing/2014/main" id="{A239EC47-3B9B-40A7-8719-00217CEF124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219200" y="2743200"/>
          <a:ext cx="68580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3" imgW="2666880" imgH="457200" progId="Equation.3">
                  <p:embed/>
                </p:oleObj>
              </mc:Choice>
              <mc:Fallback>
                <p:oleObj name="Equation" r:id="rId3" imgW="26668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68580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5227764-C1A6-498D-AA3A-E93F9BDA9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Exemplo 1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EF45FD6-FE93-4C2E-B3EF-89ABD181AC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altLang="en-US" sz="2400"/>
              <a:t>Seja </a:t>
            </a:r>
            <a:r>
              <a:rPr lang="pt-BR" altLang="en-US" sz="2400" i="1"/>
              <a:t>F</a:t>
            </a:r>
            <a:r>
              <a:rPr lang="pt-BR" altLang="en-US" sz="2400"/>
              <a:t>(x,y) = x</a:t>
            </a:r>
            <a:r>
              <a:rPr lang="pt-BR" altLang="en-US" sz="2400" baseline="30000"/>
              <a:t>2 </a:t>
            </a:r>
            <a:r>
              <a:rPr lang="pt-BR" altLang="en-US" sz="2400"/>
              <a:t>+ y</a:t>
            </a:r>
            <a:r>
              <a:rPr lang="pt-BR" altLang="en-US" sz="2400" baseline="30000"/>
              <a:t>2</a:t>
            </a:r>
            <a:r>
              <a:rPr lang="pt-BR" altLang="en-US" sz="2400"/>
              <a:t> que define um parabolóide no </a:t>
            </a:r>
            <a:r>
              <a:rPr lang="pt-BR" altLang="en-US" sz="2400">
                <a:sym typeface="Symbol" panose="05050102010706020507" pitchFamily="18" charset="2"/>
              </a:rPr>
              <a:t></a:t>
            </a:r>
            <a:r>
              <a:rPr lang="pt-BR" altLang="en-US" sz="2400" baseline="30000">
                <a:sym typeface="Symbol" panose="05050102010706020507" pitchFamily="18" charset="2"/>
              </a:rPr>
              <a:t>3</a:t>
            </a:r>
            <a:r>
              <a:rPr lang="pt-BR" altLang="en-US" sz="2400">
                <a:sym typeface="Symbol" panose="05050102010706020507" pitchFamily="18" charset="2"/>
              </a:rPr>
              <a:t>.</a:t>
            </a:r>
          </a:p>
          <a:p>
            <a:r>
              <a:rPr lang="pt-BR" altLang="en-US" sz="2400">
                <a:sym typeface="Symbol" panose="05050102010706020507" pitchFamily="18" charset="2"/>
              </a:rPr>
              <a:t>Curvas de nível são círculos.</a:t>
            </a:r>
          </a:p>
          <a:p>
            <a:r>
              <a:rPr lang="pt-BR" altLang="en-US" sz="2400">
                <a:sym typeface="Symbol" panose="05050102010706020507" pitchFamily="18" charset="2"/>
              </a:rPr>
              <a:t></a:t>
            </a:r>
            <a:r>
              <a:rPr lang="pt-BR" altLang="en-US" sz="2400" i="1">
                <a:sym typeface="Symbol" panose="05050102010706020507" pitchFamily="18" charset="2"/>
              </a:rPr>
              <a:t>F</a:t>
            </a:r>
            <a:r>
              <a:rPr lang="pt-BR" altLang="en-US" sz="2400">
                <a:sym typeface="Symbol" panose="05050102010706020507" pitchFamily="18" charset="2"/>
              </a:rPr>
              <a:t> = (2x, 2y) se anula na origem.</a:t>
            </a:r>
          </a:p>
          <a:p>
            <a:r>
              <a:rPr lang="pt-BR" altLang="en-US" sz="2400">
                <a:sym typeface="Symbol" panose="05050102010706020507" pitchFamily="18" charset="2"/>
              </a:rPr>
              <a:t>0 não é valor regular de </a:t>
            </a:r>
            <a:r>
              <a:rPr lang="pt-BR" altLang="en-US" sz="2400" i="1">
                <a:sym typeface="Symbol" panose="05050102010706020507" pitchFamily="18" charset="2"/>
              </a:rPr>
              <a:t>F</a:t>
            </a:r>
            <a:r>
              <a:rPr lang="pt-BR" altLang="en-US" sz="2400">
                <a:sym typeface="Symbol" panose="05050102010706020507" pitchFamily="18" charset="2"/>
              </a:rPr>
              <a:t>. Logo </a:t>
            </a:r>
            <a:r>
              <a:rPr lang="pt-BR" altLang="en-US" sz="2400" i="1">
                <a:sym typeface="Symbol" panose="05050102010706020507" pitchFamily="18" charset="2"/>
              </a:rPr>
              <a:t>F</a:t>
            </a:r>
            <a:r>
              <a:rPr lang="pt-BR" altLang="en-US" sz="2400">
                <a:sym typeface="Symbol" panose="05050102010706020507" pitchFamily="18" charset="2"/>
              </a:rPr>
              <a:t>(x,y) = 0 não define uma função implícita.</a:t>
            </a: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BE936F79-680B-4B6B-A988-9B73250F170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386138" cy="2870200"/>
          </a:xfrm>
          <a:noFill/>
          <a:ln/>
        </p:spPr>
      </p:pic>
      <p:pic>
        <p:nvPicPr>
          <p:cNvPr id="64518" name="Picture 6" descr="Paraboloid_of_Revolution">
            <a:extLst>
              <a:ext uri="{FF2B5EF4-FFF2-40B4-BE49-F238E27FC236}">
                <a16:creationId xmlns:a16="http://schemas.microsoft.com/office/drawing/2014/main" id="{CBDF1CF6-737F-476E-9563-7259C0BEF60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495800"/>
            <a:ext cx="262890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B96051A-20EA-468D-BF00-024170F63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Exemplo 2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0C27F88-C9C0-492E-AF4C-94585A42E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 dirty="0"/>
              <a:t>Cascas esféricas: </a:t>
            </a:r>
            <a:r>
              <a:rPr lang="pt-BR" altLang="en-US" i="1" dirty="0"/>
              <a:t>F </a:t>
            </a:r>
            <a:r>
              <a:rPr lang="pt-BR" altLang="en-US" dirty="0"/>
              <a:t>(x, y, z) = x</a:t>
            </a:r>
            <a:r>
              <a:rPr lang="pt-BR" altLang="en-US" baseline="30000" dirty="0"/>
              <a:t>2 </a:t>
            </a:r>
            <a:r>
              <a:rPr lang="pt-BR" altLang="en-US" dirty="0"/>
              <a:t>+ y</a:t>
            </a:r>
            <a:r>
              <a:rPr lang="pt-BR" altLang="en-US" baseline="30000" dirty="0"/>
              <a:t>2</a:t>
            </a:r>
            <a:r>
              <a:rPr lang="pt-BR" altLang="en-US" dirty="0"/>
              <a:t> + z</a:t>
            </a:r>
            <a:r>
              <a:rPr lang="pt-BR" altLang="en-US" baseline="30000" dirty="0"/>
              <a:t>2</a:t>
            </a:r>
            <a:r>
              <a:rPr lang="pt-BR" altLang="en-US" dirty="0"/>
              <a:t>.</a:t>
            </a:r>
          </a:p>
          <a:p>
            <a:r>
              <a:rPr lang="pt-BR" altLang="en-US" dirty="0"/>
              <a:t>Para todo </a:t>
            </a:r>
            <a:r>
              <a:rPr lang="pt-BR" altLang="en-US" i="1" dirty="0"/>
              <a:t>k</a:t>
            </a:r>
            <a:r>
              <a:rPr lang="pt-BR" altLang="en-US" dirty="0"/>
              <a:t> &gt; 0, </a:t>
            </a:r>
            <a:r>
              <a:rPr lang="pt-BR" altLang="en-US" i="1" dirty="0"/>
              <a:t>F</a:t>
            </a:r>
            <a:r>
              <a:rPr lang="pt-BR" altLang="en-US" baseline="30000" dirty="0"/>
              <a:t>-1</a:t>
            </a:r>
            <a:r>
              <a:rPr lang="pt-BR" altLang="en-US" dirty="0"/>
              <a:t> (</a:t>
            </a:r>
            <a:r>
              <a:rPr lang="pt-BR" altLang="en-US" i="1" dirty="0"/>
              <a:t>k</a:t>
            </a:r>
            <a:r>
              <a:rPr lang="pt-BR" altLang="en-US" dirty="0"/>
              <a:t>) representa a superfície de uma esfera no </a:t>
            </a:r>
            <a:r>
              <a:rPr lang="pt-BR" altLang="en-US" dirty="0">
                <a:sym typeface="Symbol" panose="05050102010706020507" pitchFamily="18" charset="2"/>
              </a:rPr>
              <a:t></a:t>
            </a:r>
            <a:r>
              <a:rPr lang="pt-BR" altLang="en-US" baseline="30000" dirty="0">
                <a:sym typeface="Symbol" panose="05050102010706020507" pitchFamily="18" charset="2"/>
              </a:rPr>
              <a:t>3</a:t>
            </a:r>
            <a:r>
              <a:rPr lang="pt-BR" altLang="en-US" dirty="0">
                <a:sym typeface="Symbol" panose="05050102010706020507" pitchFamily="18" charset="2"/>
              </a:rPr>
              <a:t>.</a:t>
            </a:r>
            <a:endParaRPr lang="pt-BR" altLang="en-US" dirty="0"/>
          </a:p>
          <a:p>
            <a:r>
              <a:rPr lang="pt-BR" altLang="en-US" dirty="0">
                <a:sym typeface="Symbol" panose="05050102010706020507" pitchFamily="18" charset="2"/>
              </a:rPr>
              <a:t>0 não é valor regular de </a:t>
            </a:r>
            <a:r>
              <a:rPr lang="pt-BR" altLang="en-US" i="1" dirty="0">
                <a:sym typeface="Symbol" panose="05050102010706020507" pitchFamily="18" charset="2"/>
              </a:rPr>
              <a:t>F</a:t>
            </a:r>
            <a:r>
              <a:rPr lang="pt-BR" altLang="en-US" dirty="0">
                <a:sym typeface="Symbol" panose="05050102010706020507" pitchFamily="18" charset="2"/>
              </a:rPr>
              <a:t>.</a:t>
            </a:r>
            <a:endParaRPr lang="pt-BR" altLang="en-US" dirty="0"/>
          </a:p>
          <a:p>
            <a:pPr lvl="1"/>
            <a:r>
              <a:rPr lang="pt-BR" altLang="en-US" i="1" dirty="0">
                <a:sym typeface="Symbol" panose="05050102010706020507" pitchFamily="18" charset="2"/>
              </a:rPr>
              <a:t>F</a:t>
            </a:r>
            <a:r>
              <a:rPr lang="pt-BR" altLang="en-US" baseline="30000" dirty="0">
                <a:sym typeface="Symbol" panose="05050102010706020507" pitchFamily="18" charset="2"/>
              </a:rPr>
              <a:t>-1</a:t>
            </a:r>
            <a:r>
              <a:rPr lang="pt-BR" altLang="en-US" dirty="0">
                <a:sym typeface="Symbol" panose="05050102010706020507" pitchFamily="18" charset="2"/>
              </a:rPr>
              <a:t>(0) = (0,0,0) e </a:t>
            </a:r>
            <a:r>
              <a:rPr lang="pt-BR" altLang="en-US" i="1" dirty="0">
                <a:sym typeface="Symbol" panose="05050102010706020507" pitchFamily="18" charset="2"/>
              </a:rPr>
              <a:t>F </a:t>
            </a:r>
            <a:r>
              <a:rPr lang="pt-BR" altLang="en-US" dirty="0">
                <a:sym typeface="Symbol" panose="05050102010706020507" pitchFamily="18" charset="2"/>
              </a:rPr>
              <a:t>= (2x, 2y, 2z) se anula na origem.</a:t>
            </a:r>
            <a:endParaRPr lang="pt-BR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7FA2E26-FF4B-411A-BC4E-3AD03DA98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Exemplo 3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8BB5E85-D050-4758-8DEA-AE4D6A4C0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 i="1"/>
              <a:t>F</a:t>
            </a:r>
            <a:r>
              <a:rPr lang="pt-BR" altLang="en-US"/>
              <a:t>(x,y) = y</a:t>
            </a:r>
            <a:r>
              <a:rPr lang="pt-BR" altLang="en-US" baseline="30000"/>
              <a:t>2</a:t>
            </a:r>
            <a:r>
              <a:rPr lang="pt-BR" altLang="en-US"/>
              <a:t> – x</a:t>
            </a:r>
            <a:r>
              <a:rPr lang="pt-BR" altLang="en-US" baseline="30000"/>
              <a:t>2 </a:t>
            </a:r>
            <a:r>
              <a:rPr lang="pt-BR" altLang="en-US"/>
              <a:t>– x</a:t>
            </a:r>
            <a:r>
              <a:rPr lang="pt-BR" altLang="en-US" baseline="30000"/>
              <a:t>3</a:t>
            </a:r>
            <a:r>
              <a:rPr lang="pt-BR" altLang="en-US"/>
              <a:t>,  </a:t>
            </a:r>
            <a:r>
              <a:rPr lang="pt-BR" altLang="en-US">
                <a:sym typeface="Symbol" panose="05050102010706020507" pitchFamily="18" charset="2"/>
              </a:rPr>
              <a:t></a:t>
            </a:r>
            <a:r>
              <a:rPr lang="pt-BR" altLang="en-US" i="1">
                <a:sym typeface="Symbol" panose="05050102010706020507" pitchFamily="18" charset="2"/>
              </a:rPr>
              <a:t>F</a:t>
            </a:r>
            <a:r>
              <a:rPr lang="pt-BR" altLang="en-US">
                <a:sym typeface="Symbol" panose="05050102010706020507" pitchFamily="18" charset="2"/>
              </a:rPr>
              <a:t> = (2y, -3x</a:t>
            </a:r>
            <a:r>
              <a:rPr lang="pt-BR" altLang="en-US" baseline="30000">
                <a:sym typeface="Symbol" panose="05050102010706020507" pitchFamily="18" charset="2"/>
              </a:rPr>
              <a:t>2</a:t>
            </a:r>
            <a:r>
              <a:rPr lang="pt-BR" altLang="en-US">
                <a:sym typeface="Symbol" panose="05050102010706020507" pitchFamily="18" charset="2"/>
              </a:rPr>
              <a:t> – 2x).</a:t>
            </a:r>
          </a:p>
          <a:p>
            <a:r>
              <a:rPr lang="pt-BR" altLang="en-US">
                <a:sym typeface="Symbol" panose="05050102010706020507" pitchFamily="18" charset="2"/>
              </a:rPr>
              <a:t>Na forma paramétrica:</a:t>
            </a:r>
          </a:p>
          <a:p>
            <a:pPr lvl="1"/>
            <a:r>
              <a:rPr lang="pt-BR" altLang="en-US">
                <a:sym typeface="Symbol" panose="05050102010706020507" pitchFamily="18" charset="2"/>
              </a:rPr>
              <a:t>x(t) = t</a:t>
            </a:r>
            <a:r>
              <a:rPr lang="pt-BR" altLang="en-US" baseline="30000">
                <a:sym typeface="Symbol" panose="05050102010706020507" pitchFamily="18" charset="2"/>
              </a:rPr>
              <a:t>2 </a:t>
            </a:r>
            <a:r>
              <a:rPr lang="pt-BR" altLang="en-US">
                <a:sym typeface="Symbol" panose="05050102010706020507" pitchFamily="18" charset="2"/>
              </a:rPr>
              <a:t>- 1 e y(t) = t (t</a:t>
            </a:r>
            <a:r>
              <a:rPr lang="pt-BR" altLang="en-US" baseline="30000">
                <a:sym typeface="Symbol" panose="05050102010706020507" pitchFamily="18" charset="2"/>
              </a:rPr>
              <a:t>2 </a:t>
            </a:r>
            <a:r>
              <a:rPr lang="pt-BR" altLang="en-US">
                <a:sym typeface="Symbol" panose="05050102010706020507" pitchFamily="18" charset="2"/>
              </a:rPr>
              <a:t>- 1).</a:t>
            </a:r>
          </a:p>
          <a:p>
            <a:r>
              <a:rPr lang="pt-BR" altLang="en-US">
                <a:sym typeface="Symbol" panose="05050102010706020507" pitchFamily="18" charset="2"/>
              </a:rPr>
              <a:t>Curva de nível 0 é um laço, com uma singularidade na origem:                                      		z = </a:t>
            </a:r>
            <a:r>
              <a:rPr lang="pt-BR" altLang="en-US" i="1">
                <a:sym typeface="Symbol" panose="05050102010706020507" pitchFamily="18" charset="2"/>
              </a:rPr>
              <a:t>F</a:t>
            </a:r>
            <a:r>
              <a:rPr lang="pt-BR" altLang="en-US">
                <a:sym typeface="Symbol" panose="05050102010706020507" pitchFamily="18" charset="2"/>
              </a:rPr>
              <a:t>(x,y) = </a:t>
            </a:r>
            <a:r>
              <a:rPr lang="pt-BR" altLang="en-US"/>
              <a:t>y</a:t>
            </a:r>
            <a:r>
              <a:rPr lang="pt-BR" altLang="en-US" baseline="30000"/>
              <a:t>2 </a:t>
            </a:r>
            <a:r>
              <a:rPr lang="pt-BR" altLang="en-US"/>
              <a:t>- x</a:t>
            </a:r>
            <a:r>
              <a:rPr lang="pt-BR" altLang="en-US" baseline="30000"/>
              <a:t>2 </a:t>
            </a:r>
            <a:r>
              <a:rPr lang="pt-BR" altLang="en-US"/>
              <a:t>– x</a:t>
            </a:r>
            <a:r>
              <a:rPr lang="pt-BR" altLang="en-US" baseline="30000"/>
              <a:t>3 </a:t>
            </a:r>
            <a:r>
              <a:rPr lang="pt-BR" altLang="en-US"/>
              <a:t>= 0 </a:t>
            </a:r>
            <a:endParaRPr lang="pt-BR" altLang="en-US">
              <a:sym typeface="Symbol" panose="05050102010706020507" pitchFamily="18" charset="2"/>
            </a:endParaRPr>
          </a:p>
          <a:p>
            <a:endParaRPr lang="pt-BR" altLang="en-US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B224A4B-AEA6-4DF0-9808-73ADBCB35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Gráfico do Exemplo 3</a:t>
            </a:r>
          </a:p>
        </p:txBody>
      </p:sp>
      <p:pic>
        <p:nvPicPr>
          <p:cNvPr id="68611" name="Picture 3">
            <a:extLst>
              <a:ext uri="{FF2B5EF4-FFF2-40B4-BE49-F238E27FC236}">
                <a16:creationId xmlns:a16="http://schemas.microsoft.com/office/drawing/2014/main" id="{8FEA9730-E582-44FC-8ED5-E10366C8FFC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0"/>
            <a:ext cx="6248400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>
            <a:extLst>
              <a:ext uri="{FF2B5EF4-FFF2-40B4-BE49-F238E27FC236}">
                <a16:creationId xmlns:a16="http://schemas.microsoft.com/office/drawing/2014/main" id="{7733A222-4DE3-4700-97E5-43B3617C03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828800"/>
            <a:ext cx="3962400" cy="3135313"/>
          </a:xfrm>
          <a:noFill/>
          <a:ln/>
        </p:spPr>
      </p:pic>
      <p:sp>
        <p:nvSpPr>
          <p:cNvPr id="69634" name="Rectangle 2">
            <a:extLst>
              <a:ext uri="{FF2B5EF4-FFF2-40B4-BE49-F238E27FC236}">
                <a16:creationId xmlns:a16="http://schemas.microsoft.com/office/drawing/2014/main" id="{BDCC70E2-9E63-469E-9E83-6C64FFAD6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Observação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2963221-A9F6-409A-839C-2850F6093F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pt-BR" altLang="en-US" sz="2400"/>
              <a:t>Olhando </a:t>
            </a:r>
            <a:r>
              <a:rPr lang="pt-BR" altLang="en-US" sz="2400" i="1"/>
              <a:t>F</a:t>
            </a:r>
            <a:r>
              <a:rPr lang="pt-BR" altLang="en-US" sz="2400"/>
              <a:t>(x,y) como superfície de nível 0 da função </a:t>
            </a:r>
            <a:r>
              <a:rPr lang="pt-BR" altLang="en-US" sz="2400" i="1"/>
              <a:t>H</a:t>
            </a:r>
            <a:r>
              <a:rPr lang="pt-BR" altLang="en-US" sz="2400"/>
              <a:t> : </a:t>
            </a:r>
            <a:r>
              <a:rPr lang="pt-BR" altLang="en-US" sz="2400">
                <a:sym typeface="Symbol" panose="05050102010706020507" pitchFamily="18" charset="2"/>
              </a:rPr>
              <a:t></a:t>
            </a:r>
            <a:r>
              <a:rPr lang="pt-BR" altLang="en-US" sz="2400" baseline="30000">
                <a:sym typeface="Symbol" panose="05050102010706020507" pitchFamily="18" charset="2"/>
              </a:rPr>
              <a:t>3</a:t>
            </a:r>
            <a:r>
              <a:rPr lang="pt-BR" altLang="en-US" sz="2400">
                <a:sym typeface="Symbol" panose="05050102010706020507" pitchFamily="18" charset="2"/>
              </a:rPr>
              <a:t>  , </a:t>
            </a:r>
          </a:p>
          <a:p>
            <a:pPr>
              <a:buFontTx/>
              <a:buNone/>
            </a:pPr>
            <a:r>
              <a:rPr lang="pt-BR" altLang="en-US" sz="2400" i="1">
                <a:sym typeface="Symbol" panose="05050102010706020507" pitchFamily="18" charset="2"/>
              </a:rPr>
              <a:t>   H</a:t>
            </a:r>
            <a:r>
              <a:rPr lang="pt-BR" altLang="en-US" sz="2400">
                <a:sym typeface="Symbol" panose="05050102010706020507" pitchFamily="18" charset="2"/>
              </a:rPr>
              <a:t>(x,y,z) = -z + </a:t>
            </a:r>
            <a:r>
              <a:rPr lang="pt-BR" altLang="en-US" sz="2400"/>
              <a:t>y</a:t>
            </a:r>
            <a:r>
              <a:rPr lang="pt-BR" altLang="en-US" sz="2400" baseline="30000"/>
              <a:t>2 </a:t>
            </a:r>
            <a:r>
              <a:rPr lang="pt-BR" altLang="en-US" sz="2400"/>
              <a:t>- x</a:t>
            </a:r>
            <a:r>
              <a:rPr lang="pt-BR" altLang="en-US" sz="2400" baseline="30000"/>
              <a:t>2 </a:t>
            </a:r>
            <a:r>
              <a:rPr lang="pt-BR" altLang="en-US" sz="2400"/>
              <a:t>– x</a:t>
            </a:r>
            <a:r>
              <a:rPr lang="pt-BR" altLang="en-US" sz="2400" baseline="30000"/>
              <a:t>3 </a:t>
            </a:r>
            <a:r>
              <a:rPr lang="pt-BR" altLang="en-US" sz="2400"/>
              <a:t>,</a:t>
            </a:r>
            <a:endParaRPr lang="pt-BR" altLang="en-US" sz="2400" baseline="30000"/>
          </a:p>
          <a:p>
            <a:pPr>
              <a:buFontTx/>
              <a:buNone/>
            </a:pPr>
            <a:r>
              <a:rPr lang="pt-BR" altLang="en-US" sz="2400"/>
              <a:t>   </a:t>
            </a:r>
            <a:r>
              <a:rPr lang="pt-BR" altLang="en-US" sz="2400">
                <a:sym typeface="Symbol" panose="05050102010706020507" pitchFamily="18" charset="2"/>
              </a:rPr>
              <a:t></a:t>
            </a:r>
            <a:r>
              <a:rPr lang="pt-BR" altLang="en-US" sz="2400" i="1">
                <a:sym typeface="Symbol" panose="05050102010706020507" pitchFamily="18" charset="2"/>
              </a:rPr>
              <a:t>H</a:t>
            </a:r>
            <a:r>
              <a:rPr lang="pt-BR" altLang="en-US" sz="2400">
                <a:sym typeface="Symbol" panose="05050102010706020507" pitchFamily="18" charset="2"/>
              </a:rPr>
              <a:t> = (-3 </a:t>
            </a:r>
            <a:r>
              <a:rPr lang="pt-BR" altLang="en-US" sz="2400"/>
              <a:t>x</a:t>
            </a:r>
            <a:r>
              <a:rPr lang="pt-BR" altLang="en-US" sz="2400" baseline="30000"/>
              <a:t>2 </a:t>
            </a:r>
            <a:r>
              <a:rPr lang="pt-BR" altLang="en-US" sz="2400"/>
              <a:t>- 2x, 2y, -1);</a:t>
            </a:r>
          </a:p>
          <a:p>
            <a:pPr>
              <a:buFontTx/>
              <a:buNone/>
            </a:pPr>
            <a:r>
              <a:rPr lang="pt-BR" altLang="en-US" sz="2400"/>
              <a:t>   </a:t>
            </a:r>
            <a:r>
              <a:rPr lang="pt-BR" altLang="en-US" sz="2400">
                <a:sym typeface="Symbol" panose="05050102010706020507" pitchFamily="18" charset="2"/>
              </a:rPr>
              <a:t></a:t>
            </a:r>
            <a:r>
              <a:rPr lang="pt-BR" altLang="en-US" sz="2400" i="1"/>
              <a:t>H</a:t>
            </a:r>
            <a:r>
              <a:rPr lang="pt-BR" altLang="en-US" sz="2400"/>
              <a:t>(0,0,0) = (0,0,-1).</a:t>
            </a:r>
          </a:p>
          <a:p>
            <a:r>
              <a:rPr lang="pt-BR" altLang="en-US" sz="2400"/>
              <a:t>Todos os pontos são regulares.</a:t>
            </a:r>
          </a:p>
          <a:p>
            <a:r>
              <a:rPr lang="pt-BR" altLang="en-US" sz="2400"/>
              <a:t>Gráfico de </a:t>
            </a:r>
            <a:r>
              <a:rPr lang="pt-BR" altLang="en-US" sz="2400" i="1"/>
              <a:t>F</a:t>
            </a:r>
            <a:r>
              <a:rPr lang="pt-BR" altLang="en-US" sz="2400"/>
              <a:t> no </a:t>
            </a:r>
            <a:r>
              <a:rPr lang="pt-BR" altLang="en-US" sz="2400">
                <a:sym typeface="Symbol" panose="05050102010706020507" pitchFamily="18" charset="2"/>
              </a:rPr>
              <a:t></a:t>
            </a:r>
            <a:r>
              <a:rPr lang="pt-BR" altLang="en-US" sz="2400" baseline="30000">
                <a:sym typeface="Symbol" panose="05050102010706020507" pitchFamily="18" charset="2"/>
              </a:rPr>
              <a:t>3</a:t>
            </a:r>
            <a:r>
              <a:rPr lang="pt-BR" altLang="en-US" sz="2400">
                <a:sym typeface="Symbol" panose="05050102010706020507" pitchFamily="18" charset="2"/>
              </a:rPr>
              <a:t> é realmente o gráfico de uma função!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4C02131-1F4E-4D8E-B34A-A710A3750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Objeto Implícito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A9D8C55-DE46-4EC7-8B33-94C485B815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pt-BR" altLang="en-US" sz="2400"/>
              <a:t>Um subconjunto </a:t>
            </a:r>
            <a:r>
              <a:rPr lang="pt-BR" altLang="en-US" sz="2400" i="1"/>
              <a:t>O</a:t>
            </a:r>
            <a:r>
              <a:rPr lang="pt-BR" altLang="en-US" sz="2400"/>
              <a:t> </a:t>
            </a:r>
            <a:r>
              <a:rPr lang="pt-BR" altLang="en-US" sz="2400">
                <a:sym typeface="Symbol" panose="05050102010706020507" pitchFamily="18" charset="2"/>
              </a:rPr>
              <a:t> </a:t>
            </a:r>
            <a:r>
              <a:rPr lang="pt-BR" altLang="en-US" sz="2400" i="1" baseline="30000">
                <a:sym typeface="Symbol" panose="05050102010706020507" pitchFamily="18" charset="2"/>
              </a:rPr>
              <a:t>n</a:t>
            </a:r>
            <a:r>
              <a:rPr lang="pt-BR" altLang="en-US" sz="2400">
                <a:sym typeface="Symbol" panose="05050102010706020507" pitchFamily="18" charset="2"/>
              </a:rPr>
              <a:t> é chamado de </a:t>
            </a:r>
            <a:r>
              <a:rPr lang="pt-BR" altLang="en-US" sz="2400" b="1">
                <a:sym typeface="Symbol" panose="05050102010706020507" pitchFamily="18" charset="2"/>
              </a:rPr>
              <a:t>objeto implícito</a:t>
            </a:r>
            <a:r>
              <a:rPr lang="pt-BR" altLang="en-US" sz="2400">
                <a:sym typeface="Symbol" panose="05050102010706020507" pitchFamily="18" charset="2"/>
              </a:rPr>
              <a:t> se existe </a:t>
            </a:r>
            <a:r>
              <a:rPr lang="pt-BR" altLang="en-US" sz="2400" i="1">
                <a:sym typeface="Symbol" panose="05050102010706020507" pitchFamily="18" charset="2"/>
              </a:rPr>
              <a:t>F </a:t>
            </a:r>
            <a:r>
              <a:rPr lang="pt-BR" altLang="en-US" sz="2400">
                <a:sym typeface="Symbol" panose="05050102010706020507" pitchFamily="18" charset="2"/>
              </a:rPr>
              <a:t>: </a:t>
            </a:r>
            <a:r>
              <a:rPr lang="pt-BR" altLang="en-US" sz="2400" i="1">
                <a:sym typeface="Symbol" panose="05050102010706020507" pitchFamily="18" charset="2"/>
              </a:rPr>
              <a:t>U</a:t>
            </a:r>
            <a:r>
              <a:rPr lang="pt-BR" altLang="en-US" sz="2400">
                <a:sym typeface="Symbol" panose="05050102010706020507" pitchFamily="18" charset="2"/>
              </a:rPr>
              <a:t> , </a:t>
            </a:r>
            <a:r>
              <a:rPr lang="pt-BR" altLang="en-US" sz="2400" i="1"/>
              <a:t>O</a:t>
            </a:r>
            <a:r>
              <a:rPr lang="pt-BR" altLang="en-US" sz="2400"/>
              <a:t> </a:t>
            </a:r>
            <a:r>
              <a:rPr lang="pt-BR" altLang="en-US" sz="2400">
                <a:sym typeface="Symbol" panose="05050102010706020507" pitchFamily="18" charset="2"/>
              </a:rPr>
              <a:t> </a:t>
            </a:r>
            <a:r>
              <a:rPr lang="pt-BR" altLang="en-US" sz="2400" i="1">
                <a:sym typeface="Symbol" panose="05050102010706020507" pitchFamily="18" charset="2"/>
              </a:rPr>
              <a:t>U, </a:t>
            </a:r>
            <a:r>
              <a:rPr lang="pt-BR" altLang="en-US" sz="2400">
                <a:sym typeface="Symbol" panose="05050102010706020507" pitchFamily="18" charset="2"/>
              </a:rPr>
              <a:t>e existe   um subconjunto  </a:t>
            </a:r>
            <a:r>
              <a:rPr lang="pt-BR" altLang="en-US" sz="2400" i="1">
                <a:sym typeface="Symbol" panose="05050102010706020507" pitchFamily="18" charset="2"/>
              </a:rPr>
              <a:t>V</a:t>
            </a:r>
            <a:r>
              <a:rPr lang="pt-BR" altLang="en-US" sz="2400">
                <a:sym typeface="Symbol" panose="05050102010706020507" pitchFamily="18" charset="2"/>
              </a:rPr>
              <a:t>   /                     </a:t>
            </a:r>
            <a:r>
              <a:rPr lang="pt-BR" altLang="en-US" sz="2400" i="1">
                <a:sym typeface="Symbol" panose="05050102010706020507" pitchFamily="18" charset="2"/>
              </a:rPr>
              <a:t>O</a:t>
            </a:r>
            <a:r>
              <a:rPr lang="pt-BR" altLang="en-US" sz="2400">
                <a:sym typeface="Symbol" panose="05050102010706020507" pitchFamily="18" charset="2"/>
              </a:rPr>
              <a:t> = </a:t>
            </a:r>
            <a:r>
              <a:rPr lang="pt-BR" altLang="en-US" sz="2400" i="1">
                <a:sym typeface="Symbol" panose="05050102010706020507" pitchFamily="18" charset="2"/>
              </a:rPr>
              <a:t>F</a:t>
            </a:r>
            <a:r>
              <a:rPr lang="pt-BR" altLang="en-US" sz="2400" baseline="30000">
                <a:sym typeface="Symbol" panose="05050102010706020507" pitchFamily="18" charset="2"/>
              </a:rPr>
              <a:t>-1</a:t>
            </a:r>
            <a:r>
              <a:rPr lang="pt-BR" altLang="en-US" sz="2400">
                <a:sym typeface="Symbol" panose="05050102010706020507" pitchFamily="18" charset="2"/>
              </a:rPr>
              <a:t>(</a:t>
            </a:r>
            <a:r>
              <a:rPr lang="pt-BR" altLang="en-US" sz="2400" i="1">
                <a:sym typeface="Symbol" panose="05050102010706020507" pitchFamily="18" charset="2"/>
              </a:rPr>
              <a:t>V</a:t>
            </a:r>
            <a:r>
              <a:rPr lang="pt-BR" altLang="en-US" sz="2400">
                <a:sym typeface="Symbol" panose="05050102010706020507" pitchFamily="18" charset="2"/>
              </a:rPr>
              <a:t>) ou </a:t>
            </a:r>
            <a:r>
              <a:rPr lang="pt-BR" altLang="en-US" sz="2400" i="1">
                <a:sym typeface="Symbol" panose="05050102010706020507" pitchFamily="18" charset="2"/>
              </a:rPr>
              <a:t>O</a:t>
            </a:r>
            <a:r>
              <a:rPr lang="pt-BR" altLang="en-US" sz="2400">
                <a:sym typeface="Symbol" panose="05050102010706020507" pitchFamily="18" charset="2"/>
              </a:rPr>
              <a:t> = {</a:t>
            </a:r>
            <a:r>
              <a:rPr lang="pt-BR" altLang="en-US" sz="2400" i="1">
                <a:sym typeface="Symbol" panose="05050102010706020507" pitchFamily="18" charset="2"/>
              </a:rPr>
              <a:t>p</a:t>
            </a:r>
            <a:r>
              <a:rPr lang="pt-BR" altLang="en-US" sz="2400">
                <a:sym typeface="Symbol" panose="05050102010706020507" pitchFamily="18" charset="2"/>
              </a:rPr>
              <a:t>  </a:t>
            </a:r>
            <a:r>
              <a:rPr lang="pt-BR" altLang="en-US" sz="2400" i="1">
                <a:sym typeface="Symbol" panose="05050102010706020507" pitchFamily="18" charset="2"/>
              </a:rPr>
              <a:t>U</a:t>
            </a:r>
            <a:r>
              <a:rPr lang="pt-BR" altLang="en-US" sz="2400">
                <a:sym typeface="Symbol" panose="05050102010706020507" pitchFamily="18" charset="2"/>
              </a:rPr>
              <a:t>, </a:t>
            </a:r>
            <a:r>
              <a:rPr lang="pt-BR" altLang="en-US" sz="2400" i="1">
                <a:sym typeface="Symbol" panose="05050102010706020507" pitchFamily="18" charset="2"/>
              </a:rPr>
              <a:t>F</a:t>
            </a:r>
            <a:r>
              <a:rPr lang="pt-BR" altLang="en-US" sz="2400">
                <a:sym typeface="Symbol" panose="05050102010706020507" pitchFamily="18" charset="2"/>
              </a:rPr>
              <a:t>(</a:t>
            </a:r>
            <a:r>
              <a:rPr lang="pt-BR" altLang="en-US" sz="2400" i="1">
                <a:sym typeface="Symbol" panose="05050102010706020507" pitchFamily="18" charset="2"/>
              </a:rPr>
              <a:t>p</a:t>
            </a:r>
            <a:r>
              <a:rPr lang="pt-BR" altLang="en-US" sz="2400">
                <a:sym typeface="Symbol" panose="05050102010706020507" pitchFamily="18" charset="2"/>
              </a:rPr>
              <a:t>)  </a:t>
            </a:r>
            <a:r>
              <a:rPr lang="pt-BR" altLang="en-US" sz="2400" i="1">
                <a:sym typeface="Symbol" panose="05050102010706020507" pitchFamily="18" charset="2"/>
              </a:rPr>
              <a:t>V</a:t>
            </a:r>
            <a:r>
              <a:rPr lang="pt-BR" altLang="en-US" sz="2400">
                <a:sym typeface="Symbol" panose="05050102010706020507" pitchFamily="18" charset="2"/>
              </a:rPr>
              <a:t>}.</a:t>
            </a:r>
          </a:p>
          <a:p>
            <a:r>
              <a:rPr lang="pt-BR" altLang="en-US" sz="2400">
                <a:sym typeface="Symbol" panose="05050102010706020507" pitchFamily="18" charset="2"/>
              </a:rPr>
              <a:t>Um objeto implícito é dito </a:t>
            </a:r>
            <a:r>
              <a:rPr lang="pt-BR" altLang="en-US" sz="2400" b="1">
                <a:sym typeface="Symbol" panose="05050102010706020507" pitchFamily="18" charset="2"/>
              </a:rPr>
              <a:t>regular</a:t>
            </a:r>
            <a:r>
              <a:rPr lang="pt-BR" altLang="en-US" sz="2400">
                <a:sym typeface="Symbol" panose="05050102010706020507" pitchFamily="18" charset="2"/>
              </a:rPr>
              <a:t> se </a:t>
            </a:r>
            <a:r>
              <a:rPr lang="pt-BR" altLang="en-US" sz="2400" i="1">
                <a:sym typeface="Symbol" panose="05050102010706020507" pitchFamily="18" charset="2"/>
              </a:rPr>
              <a:t>F</a:t>
            </a:r>
            <a:r>
              <a:rPr lang="pt-BR" altLang="en-US" sz="2400">
                <a:sym typeface="Symbol" panose="05050102010706020507" pitchFamily="18" charset="2"/>
              </a:rPr>
              <a:t> satisfaz a condição de regularidade.</a:t>
            </a:r>
          </a:p>
          <a:p>
            <a:r>
              <a:rPr lang="pt-BR" altLang="en-US" sz="2400">
                <a:sym typeface="Symbol" panose="05050102010706020507" pitchFamily="18" charset="2"/>
              </a:rPr>
              <a:t>Um objeto implícito é </a:t>
            </a:r>
            <a:r>
              <a:rPr lang="pt-BR" altLang="en-US" sz="2400" u="sng">
                <a:sym typeface="Symbol" panose="05050102010706020507" pitchFamily="18" charset="2"/>
              </a:rPr>
              <a:t>válido</a:t>
            </a:r>
            <a:r>
              <a:rPr lang="pt-BR" altLang="en-US" sz="2400">
                <a:sym typeface="Symbol" panose="05050102010706020507" pitchFamily="18" charset="2"/>
              </a:rPr>
              <a:t> se define uma superfície no </a:t>
            </a:r>
            <a:r>
              <a:rPr lang="pt-BR" altLang="en-US" sz="2400" i="1" baseline="30000">
                <a:sym typeface="Symbol" panose="05050102010706020507" pitchFamily="18" charset="2"/>
              </a:rPr>
              <a:t>n</a:t>
            </a:r>
            <a:r>
              <a:rPr lang="pt-BR" altLang="en-US" sz="2400"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5F67F000-2CC4-46C6-8930-3F77BE849D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743200"/>
            <a:ext cx="3038475" cy="2047875"/>
          </a:xfrm>
          <a:noFill/>
          <a:ln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FAC3A25-4A38-4750-9382-DF181221F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Interior x Exterior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85DFDDD-F705-4523-836B-23DA192C6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A função </a:t>
            </a:r>
            <a:r>
              <a:rPr lang="pt-BR" altLang="en-US" i="1"/>
              <a:t>F</a:t>
            </a:r>
            <a:r>
              <a:rPr lang="pt-BR" altLang="en-US"/>
              <a:t> faz a classificação dos pontos do espaço.</a:t>
            </a:r>
          </a:p>
          <a:p>
            <a:r>
              <a:rPr lang="pt-BR" altLang="en-US"/>
              <a:t>Permite decidir se o ponto está no interior, na fronteira ou no exterior.</a:t>
            </a:r>
          </a:p>
          <a:p>
            <a:pPr lvl="1"/>
            <a:r>
              <a:rPr lang="pt-BR" altLang="en-US" i="1"/>
              <a:t>F</a:t>
            </a:r>
            <a:r>
              <a:rPr lang="pt-BR" altLang="en-US"/>
              <a:t> &gt; 0 </a:t>
            </a:r>
            <a:r>
              <a:rPr lang="pt-BR" altLang="en-US">
                <a:sym typeface="Symbol" panose="05050102010706020507" pitchFamily="18" charset="2"/>
              </a:rPr>
              <a:t> p  exterior de O.</a:t>
            </a:r>
          </a:p>
          <a:p>
            <a:pPr lvl="1"/>
            <a:r>
              <a:rPr lang="pt-BR" altLang="en-US" i="1"/>
              <a:t>F</a:t>
            </a:r>
            <a:r>
              <a:rPr lang="pt-BR" altLang="en-US"/>
              <a:t> = 0 </a:t>
            </a:r>
            <a:r>
              <a:rPr lang="pt-BR" altLang="en-US">
                <a:sym typeface="Symbol" panose="05050102010706020507" pitchFamily="18" charset="2"/>
              </a:rPr>
              <a:t> p  fronteira de O.</a:t>
            </a:r>
          </a:p>
          <a:p>
            <a:pPr lvl="1"/>
            <a:r>
              <a:rPr lang="pt-BR" altLang="en-US" i="1"/>
              <a:t>F</a:t>
            </a:r>
            <a:r>
              <a:rPr lang="pt-BR" altLang="en-US"/>
              <a:t> &lt; 0 </a:t>
            </a:r>
            <a:r>
              <a:rPr lang="pt-BR" altLang="en-US">
                <a:sym typeface="Symbol" panose="05050102010706020507" pitchFamily="18" charset="2"/>
              </a:rPr>
              <a:t> p  interior de O.</a:t>
            </a:r>
          </a:p>
          <a:p>
            <a:endParaRPr lang="pt-BR" altLang="en-US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FE338B5-14EA-4275-829C-6700B9775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/>
              <a:t>Esquema de Representação CSG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73DF6E9-BAD6-4655-93D9-88A109BC5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Operações CSG definem objetos através de operações </a:t>
            </a:r>
            <a:r>
              <a:rPr lang="pt-BR" altLang="en-US" b="1"/>
              <a:t>regularizadas</a:t>
            </a:r>
            <a:r>
              <a:rPr lang="pt-BR" altLang="en-US"/>
              <a:t> de conjuntos de pontos.</a:t>
            </a:r>
          </a:p>
          <a:p>
            <a:pPr lvl="1"/>
            <a:r>
              <a:rPr lang="pt-BR" altLang="en-US"/>
              <a:t>União, Interseção e Diferença.</a:t>
            </a:r>
          </a:p>
          <a:p>
            <a:r>
              <a:rPr lang="pt-BR" altLang="en-US"/>
              <a:t>Um objeto é </a:t>
            </a:r>
            <a:r>
              <a:rPr lang="pt-BR" altLang="en-US" b="1"/>
              <a:t>regular</a:t>
            </a:r>
            <a:r>
              <a:rPr lang="pt-BR" altLang="en-US"/>
              <a:t> se o </a:t>
            </a:r>
            <a:r>
              <a:rPr lang="pt-BR" altLang="en-US" u="sng"/>
              <a:t>fecho</a:t>
            </a:r>
            <a:r>
              <a:rPr lang="pt-BR" altLang="en-US"/>
              <a:t> do </a:t>
            </a:r>
            <a:r>
              <a:rPr lang="pt-BR" altLang="en-US" u="sng"/>
              <a:t>interior</a:t>
            </a:r>
            <a:r>
              <a:rPr lang="pt-BR" altLang="en-US"/>
              <a:t> do seu conjunto de pontos é igual ao próprio conjunto de pontos.</a:t>
            </a:r>
          </a:p>
        </p:txBody>
      </p:sp>
      <p:sp>
        <p:nvSpPr>
          <p:cNvPr id="75780" name="Oval 4">
            <a:extLst>
              <a:ext uri="{FF2B5EF4-FFF2-40B4-BE49-F238E27FC236}">
                <a16:creationId xmlns:a16="http://schemas.microsoft.com/office/drawing/2014/main" id="{56A13678-72BF-4ABD-A3F9-540BACEAC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562600"/>
            <a:ext cx="1143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Line 5">
            <a:extLst>
              <a:ext uri="{FF2B5EF4-FFF2-40B4-BE49-F238E27FC236}">
                <a16:creationId xmlns:a16="http://schemas.microsoft.com/office/drawing/2014/main" id="{E62AB765-16B9-4DD7-B3B1-B6E5896ACF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5791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2" name="Line 6">
            <a:extLst>
              <a:ext uri="{FF2B5EF4-FFF2-40B4-BE49-F238E27FC236}">
                <a16:creationId xmlns:a16="http://schemas.microsoft.com/office/drawing/2014/main" id="{4F49C4DC-A77A-4325-A409-16B6C30B6A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58674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67C327C7-58D6-4A6F-95BB-13ED441E6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Operações Booleanas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27CBC6F-5A54-43CA-8DEC-390C70C79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8001000" cy="6096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en-US"/>
              <a:t> União		  Interseção 	    Diferença</a:t>
            </a:r>
          </a:p>
        </p:txBody>
      </p:sp>
      <p:pic>
        <p:nvPicPr>
          <p:cNvPr id="108551" name="Picture 7" descr="Boolean_union">
            <a:extLst>
              <a:ext uri="{FF2B5EF4-FFF2-40B4-BE49-F238E27FC236}">
                <a16:creationId xmlns:a16="http://schemas.microsoft.com/office/drawing/2014/main" id="{09E221D6-204C-481E-8801-31DEA519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5527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2" name="Picture 8" descr="Boolean_difference">
            <a:extLst>
              <a:ext uri="{FF2B5EF4-FFF2-40B4-BE49-F238E27FC236}">
                <a16:creationId xmlns:a16="http://schemas.microsoft.com/office/drawing/2014/main" id="{2A69BEF6-19D5-4D96-B685-F733180A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1145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3" name="Picture 9" descr="Boolean_intersect">
            <a:extLst>
              <a:ext uri="{FF2B5EF4-FFF2-40B4-BE49-F238E27FC236}">
                <a16:creationId xmlns:a16="http://schemas.microsoft.com/office/drawing/2014/main" id="{BA950345-2537-4909-83E9-988FF85C7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141922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D2D89D2-90AA-4AB2-94E8-854242C1F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Paradigmas de Abstração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1C0F057-5B1E-4247-903B-631B4C0F6C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altLang="en-US" sz="2800"/>
              <a:t>A necessidade de paradigmas (Ari Requicha).</a:t>
            </a:r>
          </a:p>
          <a:p>
            <a:endParaRPr lang="pt-BR" altLang="en-US" sz="2800"/>
          </a:p>
          <a:p>
            <a:endParaRPr lang="pt-BR" altLang="en-US" sz="2800"/>
          </a:p>
          <a:p>
            <a:r>
              <a:rPr lang="pt-BR" altLang="en-US" sz="2800"/>
              <a:t>Paradigma dos universos.</a:t>
            </a:r>
          </a:p>
          <a:p>
            <a:pPr lvl="1"/>
            <a:r>
              <a:rPr lang="pt-BR" altLang="en-US" sz="2400"/>
              <a:t>Físico </a:t>
            </a:r>
            <a:r>
              <a:rPr lang="pt-BR" altLang="en-US" sz="2400" i="1"/>
              <a:t>F</a:t>
            </a:r>
            <a:r>
              <a:rPr lang="pt-BR" altLang="en-US" sz="2400"/>
              <a:t>.</a:t>
            </a:r>
          </a:p>
          <a:p>
            <a:pPr lvl="1"/>
            <a:r>
              <a:rPr lang="pt-BR" altLang="en-US" sz="2400"/>
              <a:t>Matemático </a:t>
            </a:r>
            <a:r>
              <a:rPr lang="pt-BR" altLang="en-US" sz="2400" i="1"/>
              <a:t>M.</a:t>
            </a:r>
          </a:p>
          <a:p>
            <a:pPr lvl="1"/>
            <a:r>
              <a:rPr lang="pt-BR" altLang="en-US" sz="2400"/>
              <a:t>Representação</a:t>
            </a:r>
            <a:r>
              <a:rPr lang="pt-BR" altLang="en-US" sz="2400" i="1"/>
              <a:t> R.</a:t>
            </a:r>
          </a:p>
          <a:p>
            <a:pPr lvl="1"/>
            <a:r>
              <a:rPr lang="pt-BR" altLang="en-US" sz="2400"/>
              <a:t>Implementação </a:t>
            </a:r>
            <a:r>
              <a:rPr lang="pt-BR" altLang="en-US" sz="2400" i="1"/>
              <a:t>I</a:t>
            </a:r>
            <a:r>
              <a:rPr lang="pt-BR" altLang="en-US" sz="2400"/>
              <a:t>.</a:t>
            </a:r>
          </a:p>
          <a:p>
            <a:endParaRPr lang="pt-BR" altLang="en-US" sz="280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2C012A8-D2E4-4CF8-949F-DC8CF0EB14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09800"/>
            <a:ext cx="7848600" cy="1042988"/>
          </a:xfrm>
          <a:noFill/>
          <a:ln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79C3FB5A-B2D1-4368-A3A2-8B5D1C4C3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Árvore CSG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4C1DE05-BC3B-4369-AC46-204830D8D2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pt-BR" altLang="en-US" sz="2800"/>
              <a:t>Um modelo CSG é codificado por uma </a:t>
            </a:r>
            <a:r>
              <a:rPr lang="pt-BR" altLang="en-US" sz="2800" u="sng"/>
              <a:t>árvore</a:t>
            </a:r>
            <a:r>
              <a:rPr lang="pt-BR" altLang="en-US" sz="2800"/>
              <a:t>.</a:t>
            </a:r>
          </a:p>
          <a:p>
            <a:pPr lvl="1"/>
            <a:r>
              <a:rPr lang="pt-BR" altLang="en-US" sz="2400"/>
              <a:t>Os nós internos contêm operações de conjunto ou transformações lineares afim.</a:t>
            </a:r>
          </a:p>
          <a:p>
            <a:pPr lvl="1"/>
            <a:r>
              <a:rPr lang="pt-BR" altLang="en-US" sz="2400"/>
              <a:t>Folhas contêm objetos primitivos (tipicamente, quádricas).</a:t>
            </a:r>
          </a:p>
        </p:txBody>
      </p:sp>
      <p:pic>
        <p:nvPicPr>
          <p:cNvPr id="76807" name="Picture 7" descr="Csg_tree">
            <a:extLst>
              <a:ext uri="{FF2B5EF4-FFF2-40B4-BE49-F238E27FC236}">
                <a16:creationId xmlns:a16="http://schemas.microsoft.com/office/drawing/2014/main" id="{8DA23987-A886-428D-B371-48DE2264D4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495800" cy="398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71091FC2-3D9E-4391-A103-4B7613475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CSG com Objetos Implícitos</a:t>
            </a:r>
          </a:p>
        </p:txBody>
      </p:sp>
      <p:sp>
        <p:nvSpPr>
          <p:cNvPr id="77827" name="AutoShape 3">
            <a:extLst>
              <a:ext uri="{FF2B5EF4-FFF2-40B4-BE49-F238E27FC236}">
                <a16:creationId xmlns:a16="http://schemas.microsoft.com/office/drawing/2014/main" id="{39C4BE6D-3935-41C6-9C19-4EEA5375DE1B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Primitivas CSG são definidas por </a:t>
            </a:r>
            <a:r>
              <a:rPr lang="pt-BR" altLang="en-US" i="1"/>
              <a:t>F</a:t>
            </a:r>
            <a:r>
              <a:rPr lang="pt-BR" altLang="en-US" i="1" baseline="-25000"/>
              <a:t>i</a:t>
            </a:r>
            <a:r>
              <a:rPr lang="pt-BR" altLang="en-US"/>
              <a:t>(</a:t>
            </a:r>
            <a:r>
              <a:rPr lang="pt-BR" altLang="en-US" i="1"/>
              <a:t>X</a:t>
            </a:r>
            <a:r>
              <a:rPr lang="pt-BR" altLang="en-US"/>
              <a:t>) </a:t>
            </a:r>
            <a:r>
              <a:rPr lang="pt-BR" altLang="en-US">
                <a:sym typeface="Symbol" panose="05050102010706020507" pitchFamily="18" charset="2"/>
              </a:rPr>
              <a:t> 0.</a:t>
            </a:r>
          </a:p>
          <a:p>
            <a:r>
              <a:rPr lang="pt-BR" altLang="en-US"/>
              <a:t>Operações </a:t>
            </a:r>
            <a:r>
              <a:rPr lang="pt-BR" altLang="en-US" i="1"/>
              <a:t>booleanas </a:t>
            </a:r>
            <a:r>
              <a:rPr lang="pt-BR" altLang="en-US"/>
              <a:t>são</a:t>
            </a:r>
            <a:r>
              <a:rPr lang="pt-BR" altLang="en-US" i="1"/>
              <a:t> </a:t>
            </a:r>
            <a:r>
              <a:rPr lang="pt-BR" altLang="en-US"/>
              <a:t>definidas nesse caso por:</a:t>
            </a:r>
          </a:p>
          <a:p>
            <a:pPr lvl="1"/>
            <a:r>
              <a:rPr lang="pt-BR" altLang="en-US" i="1"/>
              <a:t>F</a:t>
            </a:r>
            <a:r>
              <a:rPr lang="pt-BR" altLang="en-US" i="1" baseline="-25000"/>
              <a:t>1</a:t>
            </a:r>
            <a:r>
              <a:rPr lang="pt-BR" altLang="en-US" i="1"/>
              <a:t> </a:t>
            </a:r>
            <a:r>
              <a:rPr lang="pt-BR" altLang="en-US">
                <a:sym typeface="Symbol" panose="05050102010706020507" pitchFamily="18" charset="2"/>
              </a:rPr>
              <a:t> </a:t>
            </a:r>
            <a:r>
              <a:rPr lang="pt-BR" altLang="en-US" i="1"/>
              <a:t>F</a:t>
            </a:r>
            <a:r>
              <a:rPr lang="pt-BR" altLang="en-US" i="1" baseline="-25000"/>
              <a:t>2 </a:t>
            </a:r>
            <a:r>
              <a:rPr lang="pt-BR" altLang="en-US" i="1"/>
              <a:t> = </a:t>
            </a:r>
            <a:r>
              <a:rPr lang="pt-BR" altLang="en-US"/>
              <a:t>min (</a:t>
            </a:r>
            <a:r>
              <a:rPr lang="pt-BR" altLang="en-US" i="1"/>
              <a:t>F</a:t>
            </a:r>
            <a:r>
              <a:rPr lang="pt-BR" altLang="en-US" i="1" baseline="-25000"/>
              <a:t>1</a:t>
            </a:r>
            <a:r>
              <a:rPr lang="pt-BR" altLang="en-US">
                <a:sym typeface="Symbol" panose="05050102010706020507" pitchFamily="18" charset="2"/>
              </a:rPr>
              <a:t>, </a:t>
            </a:r>
            <a:r>
              <a:rPr lang="pt-BR" altLang="en-US" i="1"/>
              <a:t>F</a:t>
            </a:r>
            <a:r>
              <a:rPr lang="pt-BR" altLang="en-US" i="1" baseline="-25000"/>
              <a:t>2 </a:t>
            </a:r>
            <a:r>
              <a:rPr lang="pt-BR" altLang="en-US"/>
              <a:t>)</a:t>
            </a:r>
            <a:r>
              <a:rPr lang="pt-BR" altLang="en-US" i="1"/>
              <a:t>.</a:t>
            </a:r>
          </a:p>
          <a:p>
            <a:pPr lvl="1"/>
            <a:r>
              <a:rPr lang="pt-BR" altLang="en-US" i="1"/>
              <a:t>F</a:t>
            </a:r>
            <a:r>
              <a:rPr lang="pt-BR" altLang="en-US" i="1" baseline="-25000"/>
              <a:t>1</a:t>
            </a:r>
            <a:r>
              <a:rPr lang="pt-BR" altLang="en-US" i="1"/>
              <a:t> ∩</a:t>
            </a:r>
            <a:r>
              <a:rPr lang="pt-BR" altLang="en-US">
                <a:sym typeface="Symbol" panose="05050102010706020507" pitchFamily="18" charset="2"/>
              </a:rPr>
              <a:t> </a:t>
            </a:r>
            <a:r>
              <a:rPr lang="pt-BR" altLang="en-US" i="1"/>
              <a:t>F</a:t>
            </a:r>
            <a:r>
              <a:rPr lang="pt-BR" altLang="en-US" i="1" baseline="-25000"/>
              <a:t>2 </a:t>
            </a:r>
            <a:r>
              <a:rPr lang="pt-BR" altLang="en-US" i="1"/>
              <a:t> = </a:t>
            </a:r>
            <a:r>
              <a:rPr lang="pt-BR" altLang="en-US"/>
              <a:t>max (</a:t>
            </a:r>
            <a:r>
              <a:rPr lang="pt-BR" altLang="en-US" i="1"/>
              <a:t>F</a:t>
            </a:r>
            <a:r>
              <a:rPr lang="pt-BR" altLang="en-US" i="1" baseline="-25000"/>
              <a:t>1</a:t>
            </a:r>
            <a:r>
              <a:rPr lang="pt-BR" altLang="en-US">
                <a:sym typeface="Symbol" panose="05050102010706020507" pitchFamily="18" charset="2"/>
              </a:rPr>
              <a:t>, </a:t>
            </a:r>
            <a:r>
              <a:rPr lang="pt-BR" altLang="en-US" i="1"/>
              <a:t>F</a:t>
            </a:r>
            <a:r>
              <a:rPr lang="pt-BR" altLang="en-US" i="1" baseline="-25000"/>
              <a:t>2 </a:t>
            </a:r>
            <a:r>
              <a:rPr lang="pt-BR" altLang="en-US"/>
              <a:t>)</a:t>
            </a:r>
            <a:r>
              <a:rPr lang="pt-BR" altLang="en-US" i="1"/>
              <a:t>.</a:t>
            </a:r>
          </a:p>
          <a:p>
            <a:pPr lvl="1"/>
            <a:r>
              <a:rPr lang="pt-BR" altLang="en-US" i="1"/>
              <a:t>F</a:t>
            </a:r>
            <a:r>
              <a:rPr lang="pt-BR" altLang="en-US" i="1" baseline="-25000"/>
              <a:t>1</a:t>
            </a:r>
            <a:r>
              <a:rPr lang="pt-BR" altLang="en-US" i="1"/>
              <a:t> </a:t>
            </a:r>
            <a:r>
              <a:rPr lang="pt-BR" altLang="en-US">
                <a:sym typeface="Symbol" panose="05050102010706020507" pitchFamily="18" charset="2"/>
              </a:rPr>
              <a:t>/ </a:t>
            </a:r>
            <a:r>
              <a:rPr lang="pt-BR" altLang="en-US" i="1"/>
              <a:t>F</a:t>
            </a:r>
            <a:r>
              <a:rPr lang="pt-BR" altLang="en-US" i="1" baseline="-25000"/>
              <a:t>2 </a:t>
            </a:r>
            <a:r>
              <a:rPr lang="pt-BR" altLang="en-US" i="1"/>
              <a:t> = F</a:t>
            </a:r>
            <a:r>
              <a:rPr lang="pt-BR" altLang="en-US" i="1" baseline="-25000"/>
              <a:t>1</a:t>
            </a:r>
            <a:r>
              <a:rPr lang="pt-BR" altLang="en-US" i="1"/>
              <a:t> ∩</a:t>
            </a:r>
            <a:r>
              <a:rPr lang="pt-BR" altLang="en-US">
                <a:sym typeface="Symbol" panose="05050102010706020507" pitchFamily="18" charset="2"/>
              </a:rPr>
              <a:t> </a:t>
            </a:r>
            <a:r>
              <a:rPr lang="pt-BR" altLang="en-US" i="1"/>
              <a:t>F</a:t>
            </a:r>
            <a:r>
              <a:rPr lang="pt-BR" altLang="en-US" i="1" baseline="-25000"/>
              <a:t>2  </a:t>
            </a:r>
            <a:r>
              <a:rPr lang="pt-BR" altLang="en-US" i="1"/>
              <a:t>= </a:t>
            </a:r>
            <a:r>
              <a:rPr lang="pt-BR" altLang="en-US"/>
              <a:t>max (</a:t>
            </a:r>
            <a:r>
              <a:rPr lang="pt-BR" altLang="en-US" i="1"/>
              <a:t>F</a:t>
            </a:r>
            <a:r>
              <a:rPr lang="pt-BR" altLang="en-US" i="1" baseline="-25000"/>
              <a:t>1</a:t>
            </a:r>
            <a:r>
              <a:rPr lang="pt-BR" altLang="en-US">
                <a:sym typeface="Symbol" panose="05050102010706020507" pitchFamily="18" charset="2"/>
              </a:rPr>
              <a:t>, -</a:t>
            </a:r>
            <a:r>
              <a:rPr lang="pt-BR" altLang="en-US" i="1"/>
              <a:t>F</a:t>
            </a:r>
            <a:r>
              <a:rPr lang="pt-BR" altLang="en-US" i="1" baseline="-25000"/>
              <a:t>2 </a:t>
            </a:r>
            <a:r>
              <a:rPr lang="pt-BR" altLang="en-US"/>
              <a:t>)</a:t>
            </a:r>
            <a:r>
              <a:rPr lang="pt-BR" altLang="en-US" i="1"/>
              <a:t>.</a:t>
            </a:r>
          </a:p>
        </p:txBody>
      </p:sp>
      <p:sp>
        <p:nvSpPr>
          <p:cNvPr id="77829" name="Line 5">
            <a:extLst>
              <a:ext uri="{FF2B5EF4-FFF2-40B4-BE49-F238E27FC236}">
                <a16:creationId xmlns:a16="http://schemas.microsoft.com/office/drawing/2014/main" id="{C8151CF9-191A-4223-BE3F-07FA44A23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1C8F43E-2ECC-45DD-B354-9DD2D1D29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/>
              <a:t>Prós e Contras de Representações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22EC01E-DADD-4890-AA97-6E231A48D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pt-BR" altLang="en-US" sz="2800"/>
              <a:t>Representações por fronteira e por campos escalares apresentam vantagens e desvantagens.</a:t>
            </a:r>
          </a:p>
          <a:p>
            <a:r>
              <a:rPr lang="pt-BR" altLang="en-US" sz="2800"/>
              <a:t>Numa B-rep as interseções estão representadas </a:t>
            </a:r>
            <a:r>
              <a:rPr lang="pt-BR" altLang="en-US" sz="2800" u="sng"/>
              <a:t>explicitamente</a:t>
            </a:r>
            <a:r>
              <a:rPr lang="pt-BR" altLang="en-US" sz="2800"/>
              <a:t> e é mais fácil exibir um ponto sobre a superfície do objeto.</a:t>
            </a:r>
          </a:p>
          <a:p>
            <a:r>
              <a:rPr lang="pt-BR" altLang="en-US" sz="2800"/>
              <a:t>Porém é difícil determinar, dado um ponto, se ele está no interior, fronteira ou exterior do objeto.</a:t>
            </a:r>
          </a:p>
          <a:p>
            <a:r>
              <a:rPr lang="pt-BR" altLang="en-US" sz="2800"/>
              <a:t>Operações </a:t>
            </a:r>
            <a:r>
              <a:rPr lang="pt-BR" altLang="en-US" sz="2800" i="1"/>
              <a:t>booleanas</a:t>
            </a:r>
            <a:r>
              <a:rPr lang="pt-BR" altLang="en-US" sz="2800"/>
              <a:t> são complicadas.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6FFAA955-1132-492B-B240-FDEA97F5A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/>
              <a:t>Representações por Campos Escalares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E8BF616-EF95-4EBC-81D5-ADD655EA7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Em tais representações a classificação de um ponto é imediata, bastando avaliar o sinal do valor do campo no ponto.</a:t>
            </a:r>
          </a:p>
          <a:p>
            <a:r>
              <a:rPr lang="pt-BR" altLang="en-US"/>
              <a:t>Exibir um ponto sobre a superfície do objeto requer a solução de uma equação, que pode ser complicada.</a:t>
            </a:r>
          </a:p>
          <a:p>
            <a:r>
              <a:rPr lang="pt-BR" altLang="en-US"/>
              <a:t>Operações </a:t>
            </a:r>
            <a:r>
              <a:rPr lang="pt-BR" altLang="en-US" i="1"/>
              <a:t>booleanas</a:t>
            </a:r>
            <a:r>
              <a:rPr lang="pt-BR" altLang="en-US"/>
              <a:t> são avaliadas facilmente.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EE9F84C-B4CA-4802-92DC-29DC8524F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Representações por Células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9B3F6C3F-E8CC-463C-8398-228EF89BA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sz="2800"/>
              <a:t>Dividem o espaço em sub-regiões convexas.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Grades: Cubos de tamanho igual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Octrees: Cubos cujos lados são potências de 2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BSP-trees: Poliedros convexos</a:t>
            </a:r>
          </a:p>
          <a:p>
            <a:pPr>
              <a:lnSpc>
                <a:spcPct val="90000"/>
              </a:lnSpc>
            </a:pPr>
            <a:r>
              <a:rPr lang="pt-BR" altLang="en-US" sz="2800"/>
              <a:t>Às células são atribuídas valores de um campo escalar </a:t>
            </a:r>
            <a:r>
              <a:rPr lang="pt-BR" altLang="en-US" sz="2800" i="1"/>
              <a:t>F</a:t>
            </a:r>
            <a:r>
              <a:rPr lang="pt-BR" altLang="en-US" sz="2800"/>
              <a:t>(</a:t>
            </a:r>
            <a:r>
              <a:rPr lang="pt-BR" altLang="en-US" sz="2800" i="1"/>
              <a:t>x, y, z</a:t>
            </a:r>
            <a:r>
              <a:rPr lang="pt-BR" altLang="en-US" sz="2800"/>
              <a:t>).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Campo é assumido constante dentro de cada célula.</a:t>
            </a:r>
          </a:p>
          <a:p>
            <a:pPr>
              <a:lnSpc>
                <a:spcPct val="90000"/>
              </a:lnSpc>
            </a:pPr>
            <a:r>
              <a:rPr lang="pt-BR" altLang="en-US" sz="2800"/>
              <a:t>Sólido é definido como o conjunto de pontos tais que </a:t>
            </a:r>
            <a:r>
              <a:rPr lang="pt-BR" altLang="en-US" sz="2800" i="1"/>
              <a:t>A &lt;</a:t>
            </a:r>
            <a:r>
              <a:rPr lang="pt-BR" altLang="en-US" sz="2800"/>
              <a:t> </a:t>
            </a:r>
            <a:r>
              <a:rPr lang="pt-BR" altLang="en-US" sz="2800" i="1"/>
              <a:t>F</a:t>
            </a:r>
            <a:r>
              <a:rPr lang="pt-BR" altLang="en-US" sz="2800"/>
              <a:t>(</a:t>
            </a:r>
            <a:r>
              <a:rPr lang="pt-BR" altLang="en-US" sz="2800" i="1"/>
              <a:t>x, y, z</a:t>
            </a:r>
            <a:r>
              <a:rPr lang="pt-BR" altLang="en-US" sz="2800"/>
              <a:t>) &lt; </a:t>
            </a:r>
            <a:r>
              <a:rPr lang="pt-BR" altLang="en-US" sz="2800" i="1"/>
              <a:t>B </a:t>
            </a:r>
            <a:r>
              <a:rPr lang="pt-BR" altLang="en-US" sz="2800"/>
              <a:t>para valores</a:t>
            </a:r>
            <a:r>
              <a:rPr lang="pt-BR" altLang="en-US" sz="2800" i="1"/>
              <a:t> A</a:t>
            </a:r>
            <a:r>
              <a:rPr lang="pt-BR" altLang="en-US" sz="2800"/>
              <a:t> e </a:t>
            </a:r>
            <a:r>
              <a:rPr lang="pt-BR" altLang="en-US" sz="2800" i="1"/>
              <a:t>B</a:t>
            </a:r>
            <a:r>
              <a:rPr lang="pt-BR" altLang="en-US" sz="2800"/>
              <a:t> estipulados.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D249A4A-FBDC-4D69-94C5-4F0C6E4C1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Octrees</a:t>
            </a:r>
          </a:p>
        </p:txBody>
      </p:sp>
      <p:pic>
        <p:nvPicPr>
          <p:cNvPr id="96259" name="Picture 3" descr="oct1">
            <a:extLst>
              <a:ext uri="{FF2B5EF4-FFF2-40B4-BE49-F238E27FC236}">
                <a16:creationId xmlns:a16="http://schemas.microsoft.com/office/drawing/2014/main" id="{2B9D85E5-B4CA-45E4-B694-F6D284F3A6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182688"/>
            <a:ext cx="6705600" cy="5180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5DCB35F1-CB23-43E4-AE29-C0B91A2B7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BSP-Trees</a:t>
            </a:r>
          </a:p>
        </p:txBody>
      </p:sp>
      <p:pic>
        <p:nvPicPr>
          <p:cNvPr id="97283" name="Picture 3">
            <a:extLst>
              <a:ext uri="{FF2B5EF4-FFF2-40B4-BE49-F238E27FC236}">
                <a16:creationId xmlns:a16="http://schemas.microsoft.com/office/drawing/2014/main" id="{01DDC873-6288-4EFB-B935-79E53FF253E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0"/>
            <a:ext cx="8382000" cy="36576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C145991-541C-42E1-B904-865C24F09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Ambiguidade e Unicidade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8D976D4-4000-4AC6-B147-2005FA9CF3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pt-BR" altLang="en-US" sz="2400"/>
              <a:t>Uma representação é única quando o modelo associado possui uma única representação.</a:t>
            </a:r>
          </a:p>
          <a:p>
            <a:r>
              <a:rPr lang="pt-BR" altLang="en-US" sz="2400"/>
              <a:t>Uma representação é ambígua quando pode representar mais de um modelo.</a:t>
            </a:r>
          </a:p>
          <a:p>
            <a:r>
              <a:rPr lang="pt-BR" altLang="en-US" sz="2400"/>
              <a:t>Representação ambígua é catastrófica (</a:t>
            </a:r>
            <a:r>
              <a:rPr lang="en-US" altLang="en-US" sz="2400"/>
              <a:t>wireframe</a:t>
            </a:r>
            <a:r>
              <a:rPr lang="pt-BR" altLang="en-US" sz="2400"/>
              <a:t>).</a:t>
            </a:r>
          </a:p>
          <a:p>
            <a:pPr lvl="1"/>
            <a:r>
              <a:rPr lang="pt-BR" altLang="en-US" sz="2000"/>
              <a:t>Inviabiliza máquinas de controle numérico.</a:t>
            </a:r>
          </a:p>
        </p:txBody>
      </p:sp>
      <p:pic>
        <p:nvPicPr>
          <p:cNvPr id="81926" name="Picture 6">
            <a:extLst>
              <a:ext uri="{FF2B5EF4-FFF2-40B4-BE49-F238E27FC236}">
                <a16:creationId xmlns:a16="http://schemas.microsoft.com/office/drawing/2014/main" id="{7F0099C8-F6DC-4833-A4BB-F44EB8E699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133600"/>
            <a:ext cx="3200400" cy="2967038"/>
          </a:xfrm>
          <a:noFill/>
          <a:ln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8E88B3D-0C55-4FD2-9C1B-95B1AB04C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/>
              <a:t>Conversão entre Representações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2452F35-CDBE-4DD1-A93E-22F2409B0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/>
              <a:t>Conversão CSG </a:t>
            </a:r>
            <a:r>
              <a:rPr lang="pt-BR" altLang="en-US">
                <a:sym typeface="Symbol" panose="05050102010706020507" pitchFamily="18" charset="2"/>
              </a:rPr>
              <a:t> B-rep é denominada </a:t>
            </a:r>
            <a:r>
              <a:rPr lang="pt-BR" altLang="en-US" b="1">
                <a:sym typeface="Symbol" panose="05050102010706020507" pitchFamily="18" charset="2"/>
              </a:rPr>
              <a:t>avaliação do bordo</a:t>
            </a:r>
            <a:r>
              <a:rPr lang="pt-BR" altLang="en-US">
                <a:sym typeface="Symbol" panose="05050102010706020507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t-BR" altLang="en-US">
                <a:sym typeface="Symbol" panose="05050102010706020507" pitchFamily="18" charset="2"/>
              </a:rPr>
              <a:t>Conversão B-rep  </a:t>
            </a:r>
            <a:r>
              <a:rPr lang="pt-BR" altLang="en-US"/>
              <a:t>CSG é muito mais complicada.</a:t>
            </a:r>
          </a:p>
          <a:p>
            <a:pPr>
              <a:lnSpc>
                <a:spcPct val="90000"/>
              </a:lnSpc>
            </a:pPr>
            <a:r>
              <a:rPr lang="pt-BR" altLang="en-US"/>
              <a:t>Conversão B-rep </a:t>
            </a:r>
            <a:r>
              <a:rPr lang="pt-BR" altLang="en-US">
                <a:sym typeface="Symbol" panose="05050102010706020507" pitchFamily="18" charset="2"/>
              </a:rPr>
              <a:t> Células é simples.</a:t>
            </a:r>
          </a:p>
          <a:p>
            <a:pPr>
              <a:lnSpc>
                <a:spcPct val="90000"/>
              </a:lnSpc>
            </a:pPr>
            <a:r>
              <a:rPr lang="pt-BR" altLang="en-US">
                <a:sym typeface="Symbol" panose="05050102010706020507" pitchFamily="18" charset="2"/>
              </a:rPr>
              <a:t>Conversão Células  B-rep é relativamente simples (</a:t>
            </a:r>
            <a:r>
              <a:rPr lang="en-US" altLang="en-US">
                <a:sym typeface="Symbol" panose="05050102010706020507" pitchFamily="18" charset="2"/>
              </a:rPr>
              <a:t>marching</a:t>
            </a:r>
            <a:r>
              <a:rPr lang="pt-BR" altLang="en-US">
                <a:sym typeface="Symbol" panose="05050102010706020507" pitchFamily="18" charset="2"/>
              </a:rPr>
              <a:t> cubes).</a:t>
            </a:r>
          </a:p>
          <a:p>
            <a:pPr>
              <a:lnSpc>
                <a:spcPct val="90000"/>
              </a:lnSpc>
            </a:pPr>
            <a:r>
              <a:rPr lang="pt-BR" altLang="en-US">
                <a:sym typeface="Symbol" panose="05050102010706020507" pitchFamily="18" charset="2"/>
              </a:rPr>
              <a:t>Conversão CSG  Células é simples.</a:t>
            </a:r>
          </a:p>
          <a:p>
            <a:pPr>
              <a:lnSpc>
                <a:spcPct val="90000"/>
              </a:lnSpc>
            </a:pPr>
            <a:r>
              <a:rPr lang="pt-BR" altLang="en-US">
                <a:sym typeface="Symbol" panose="05050102010706020507" pitchFamily="18" charset="2"/>
              </a:rPr>
              <a:t>Conversão Células  CSG é complicado.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1E0B69F-7AC3-43BE-9C38-20C227A82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Problemas da Área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B0731D7-C66D-4D63-9F2B-496401434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Estudar fenômenos em </a:t>
            </a:r>
            <a:r>
              <a:rPr lang="pt-BR" altLang="en-US" i="1"/>
              <a:t>F</a:t>
            </a:r>
            <a:r>
              <a:rPr lang="pt-BR" altLang="en-US"/>
              <a:t>.</a:t>
            </a:r>
          </a:p>
          <a:p>
            <a:r>
              <a:rPr lang="pt-BR" altLang="en-US"/>
              <a:t>Definir os modelos.</a:t>
            </a:r>
          </a:p>
          <a:p>
            <a:r>
              <a:rPr lang="pt-BR" altLang="en-US"/>
              <a:t>Estudar as relações entre </a:t>
            </a:r>
            <a:r>
              <a:rPr lang="pt-BR" altLang="en-US" i="1"/>
              <a:t>R</a:t>
            </a:r>
            <a:r>
              <a:rPr lang="pt-BR" altLang="en-US"/>
              <a:t> e </a:t>
            </a:r>
            <a:r>
              <a:rPr lang="pt-BR" altLang="en-US" i="1"/>
              <a:t>M</a:t>
            </a:r>
            <a:r>
              <a:rPr lang="pt-BR" altLang="en-US"/>
              <a:t>.</a:t>
            </a:r>
          </a:p>
          <a:p>
            <a:r>
              <a:rPr lang="pt-BR" altLang="en-US"/>
              <a:t>Definir representações de modelos em </a:t>
            </a:r>
            <a:r>
              <a:rPr lang="pt-BR" altLang="en-US" i="1"/>
              <a:t>M</a:t>
            </a:r>
            <a:r>
              <a:rPr lang="pt-BR" altLang="en-US"/>
              <a:t>.</a:t>
            </a:r>
          </a:p>
          <a:p>
            <a:r>
              <a:rPr lang="pt-BR" altLang="en-US"/>
              <a:t>Estudar conversões entre representações.</a:t>
            </a:r>
          </a:p>
          <a:p>
            <a:r>
              <a:rPr lang="pt-BR" altLang="en-US"/>
              <a:t>Definir métodos de implementação.</a:t>
            </a:r>
          </a:p>
          <a:p>
            <a:r>
              <a:rPr lang="pt-BR" altLang="en-US"/>
              <a:t>Comparar estratégias em </a:t>
            </a:r>
            <a:r>
              <a:rPr lang="pt-BR" altLang="en-US" i="1"/>
              <a:t>I</a:t>
            </a:r>
            <a:r>
              <a:rPr lang="pt-BR" altLang="en-US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D8C70AF-04CD-4C0D-A2ED-2916D3678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Esquemas de Representação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1C64452-8C8A-4D44-897C-C7C4FE6AE0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pt-BR" altLang="en-US" sz="2800"/>
              <a:t>Objetos do universo físico: “sólidos”</a:t>
            </a:r>
          </a:p>
          <a:p>
            <a:pPr lvl="1"/>
            <a:r>
              <a:rPr lang="pt-BR" altLang="en-US" sz="2400"/>
              <a:t>O que é um sólido?</a:t>
            </a:r>
          </a:p>
          <a:p>
            <a:r>
              <a:rPr lang="pt-BR" altLang="en-US" sz="2800"/>
              <a:t>Objetos do universo matemático vêm da:</a:t>
            </a:r>
          </a:p>
          <a:p>
            <a:pPr lvl="1"/>
            <a:r>
              <a:rPr lang="pt-BR" altLang="en-US" sz="2400"/>
              <a:t>Geometria diferencial</a:t>
            </a:r>
          </a:p>
          <a:p>
            <a:pPr lvl="1"/>
            <a:r>
              <a:rPr lang="pt-BR" altLang="en-US" sz="2400"/>
              <a:t>Topologia diferencial</a:t>
            </a:r>
          </a:p>
          <a:p>
            <a:endParaRPr lang="pt-BR" altLang="en-US" sz="280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882DCD67-0A1F-4033-A404-C83AEF185C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648200"/>
            <a:ext cx="8153400" cy="1023938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>
            <a:extLst>
              <a:ext uri="{FF2B5EF4-FFF2-40B4-BE49-F238E27FC236}">
                <a16:creationId xmlns:a16="http://schemas.microsoft.com/office/drawing/2014/main" id="{D809012B-CEE9-4EA2-A539-F152722D63B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05000"/>
            <a:ext cx="7162800" cy="4038600"/>
          </a:xfrm>
        </p:spPr>
      </p:pic>
      <p:sp>
        <p:nvSpPr>
          <p:cNvPr id="71682" name="Rectangle 2">
            <a:extLst>
              <a:ext uri="{FF2B5EF4-FFF2-40B4-BE49-F238E27FC236}">
                <a16:creationId xmlns:a16="http://schemas.microsoft.com/office/drawing/2014/main" id="{DDA5E6F3-83D8-444B-8569-AC5275D87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sz="4000"/>
              <a:t>Geometria pode Ser Complicada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0CCCC803-665A-498A-9CE6-1D26CD8A0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248400"/>
            <a:ext cx="488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baseline="-25000"/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1339C853-9E98-480A-920F-B62A611AA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4478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aseline="-25000"/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146C0EFF-CA9A-4B2F-A5C2-25E1082F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574833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aseline="-25000"/>
          </a:p>
        </p:txBody>
      </p:sp>
      <p:sp>
        <p:nvSpPr>
          <p:cNvPr id="71688" name="Text Box 8">
            <a:extLst>
              <a:ext uri="{FF2B5EF4-FFF2-40B4-BE49-F238E27FC236}">
                <a16:creationId xmlns:a16="http://schemas.microsoft.com/office/drawing/2014/main" id="{8F3C7D53-6C2B-4409-880E-59ED8D447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38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en-US" baseline="0"/>
              <a:t>Garrafa de Klein (não orientável</a:t>
            </a:r>
            <a:r>
              <a:rPr lang="en-US" altLang="en-US" baseline="0"/>
              <a:t>)</a:t>
            </a:r>
          </a:p>
        </p:txBody>
      </p:sp>
      <p:sp>
        <p:nvSpPr>
          <p:cNvPr id="71689" name="Text Box 9">
            <a:extLst>
              <a:ext uri="{FF2B5EF4-FFF2-40B4-BE49-F238E27FC236}">
                <a16:creationId xmlns:a16="http://schemas.microsoft.com/office/drawing/2014/main" id="{00E8A645-8BCF-49E5-A37C-6DC6F738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9436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en-US" baseline="0"/>
              <a:t>Nó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Rectangle 8">
            <a:extLst>
              <a:ext uri="{FF2B5EF4-FFF2-40B4-BE49-F238E27FC236}">
                <a16:creationId xmlns:a16="http://schemas.microsoft.com/office/drawing/2014/main" id="{2FBF6A6D-964E-4B24-A027-AC67AB444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Toro x Garrafa de Klein</a:t>
            </a:r>
            <a:endParaRPr lang="en-US" altLang="en-US"/>
          </a:p>
        </p:txBody>
      </p:sp>
      <p:pic>
        <p:nvPicPr>
          <p:cNvPr id="98308" name="Picture 4" descr="Torus">
            <a:extLst>
              <a:ext uri="{FF2B5EF4-FFF2-40B4-BE49-F238E27FC236}">
                <a16:creationId xmlns:a16="http://schemas.microsoft.com/office/drawing/2014/main" id="{255249E7-021A-4870-94D3-C5F53CB82D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70163"/>
            <a:ext cx="4038600" cy="2586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1" name="Picture 7" descr="250px-Klein_bottle">
            <a:extLst>
              <a:ext uri="{FF2B5EF4-FFF2-40B4-BE49-F238E27FC236}">
                <a16:creationId xmlns:a16="http://schemas.microsoft.com/office/drawing/2014/main" id="{9848EDBB-2A71-444B-9114-5C3A3E780A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988" y="1600200"/>
            <a:ext cx="23574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1635</Words>
  <Application>Microsoft Office PowerPoint</Application>
  <PresentationFormat>On-screen Show (4:3)</PresentationFormat>
  <Paragraphs>273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Default Design</vt:lpstr>
      <vt:lpstr>Introdução à Computação Gráfica Modelagem</vt:lpstr>
      <vt:lpstr>Histórico</vt:lpstr>
      <vt:lpstr>Histórico</vt:lpstr>
      <vt:lpstr>Estado da Arte</vt:lpstr>
      <vt:lpstr>Paradigmas de Abstração</vt:lpstr>
      <vt:lpstr>Problemas da Área</vt:lpstr>
      <vt:lpstr>Esquemas de Representação</vt:lpstr>
      <vt:lpstr>Geometria pode Ser Complicada</vt:lpstr>
      <vt:lpstr>Toro x Garrafa de Klein</vt:lpstr>
      <vt:lpstr>Superfícies Não Orientáveis</vt:lpstr>
      <vt:lpstr>Descrição de Sólidos</vt:lpstr>
      <vt:lpstr>Representação de Sólidos</vt:lpstr>
      <vt:lpstr>Representação por Bordo</vt:lpstr>
      <vt:lpstr>Parametrização</vt:lpstr>
      <vt:lpstr>Parametrização de uma Superfície</vt:lpstr>
      <vt:lpstr>Parametrizações Válidas</vt:lpstr>
      <vt:lpstr>Exemplo</vt:lpstr>
      <vt:lpstr>Domínio do Exemplo Anterior</vt:lpstr>
      <vt:lpstr>Parametrização do Círculo</vt:lpstr>
      <vt:lpstr>Representação Linear por Partes</vt:lpstr>
      <vt:lpstr>Propriedades</vt:lpstr>
      <vt:lpstr>Decomposição Poligonal</vt:lpstr>
      <vt:lpstr>Operações sobre Malhas Poligonais</vt:lpstr>
      <vt:lpstr>Codificação</vt:lpstr>
      <vt:lpstr>Codificação Explícita</vt:lpstr>
      <vt:lpstr>Desenho da Malha</vt:lpstr>
      <vt:lpstr>Ponteiros para Lista de Vértices</vt:lpstr>
      <vt:lpstr>Exemplo</vt:lpstr>
      <vt:lpstr>Ponteiros para Lista de Arestas</vt:lpstr>
      <vt:lpstr>Exemplo</vt:lpstr>
      <vt:lpstr>Winged-Edge</vt:lpstr>
      <vt:lpstr>Winged-Edge</vt:lpstr>
      <vt:lpstr>9 tipos de Relacionamentos de Adjacência </vt:lpstr>
      <vt:lpstr>Face-Edge</vt:lpstr>
      <vt:lpstr>Radial-Edge</vt:lpstr>
      <vt:lpstr>Radial-Edge</vt:lpstr>
      <vt:lpstr>Representação Implícita</vt:lpstr>
      <vt:lpstr>Funções Implícitas</vt:lpstr>
      <vt:lpstr>Teorema da Função Implícita</vt:lpstr>
      <vt:lpstr>Valores Regulares</vt:lpstr>
      <vt:lpstr>Exemplo 1</vt:lpstr>
      <vt:lpstr>Exemplo 2</vt:lpstr>
      <vt:lpstr>Exemplo 3</vt:lpstr>
      <vt:lpstr>Gráfico do Exemplo 3</vt:lpstr>
      <vt:lpstr>Observação</vt:lpstr>
      <vt:lpstr>Objeto Implícito</vt:lpstr>
      <vt:lpstr>Interior x Exterior</vt:lpstr>
      <vt:lpstr>Esquema de Representação CSG</vt:lpstr>
      <vt:lpstr>Operações Booleanas</vt:lpstr>
      <vt:lpstr>Árvore CSG</vt:lpstr>
      <vt:lpstr>CSG com Objetos Implícitos</vt:lpstr>
      <vt:lpstr>Prós e Contras de Representações</vt:lpstr>
      <vt:lpstr>Representações por Campos Escalares</vt:lpstr>
      <vt:lpstr>Representações por Células</vt:lpstr>
      <vt:lpstr>Octrees</vt:lpstr>
      <vt:lpstr>BSP-Trees</vt:lpstr>
      <vt:lpstr>Ambiguidade e Unicidade</vt:lpstr>
      <vt:lpstr>Conversão entre Representações</vt:lpstr>
    </vt:vector>
  </TitlesOfParts>
  <Company>LCG/COPPE/UFRJ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Computação Gráfica Modelagem</dc:title>
  <dc:creator>Paulo Roma Cavalcanti</dc:creator>
  <cp:lastModifiedBy>Paulo Roma Cavalcanti </cp:lastModifiedBy>
  <cp:revision>112</cp:revision>
  <dcterms:created xsi:type="dcterms:W3CDTF">2002-05-07T16:51:07Z</dcterms:created>
  <dcterms:modified xsi:type="dcterms:W3CDTF">2019-10-20T19:38:09Z</dcterms:modified>
</cp:coreProperties>
</file>