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289" r:id="rId4"/>
    <p:sldId id="297" r:id="rId5"/>
    <p:sldId id="257" r:id="rId6"/>
    <p:sldId id="290" r:id="rId7"/>
    <p:sldId id="291" r:id="rId8"/>
    <p:sldId id="292" r:id="rId9"/>
    <p:sldId id="293" r:id="rId10"/>
    <p:sldId id="295" r:id="rId11"/>
    <p:sldId id="300" r:id="rId12"/>
    <p:sldId id="298" r:id="rId13"/>
    <p:sldId id="299" r:id="rId14"/>
    <p:sldId id="294" r:id="rId15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7" autoAdjust="0"/>
  </p:normalViewPr>
  <p:slideViewPr>
    <p:cSldViewPr>
      <p:cViewPr varScale="1">
        <p:scale>
          <a:sx n="92" d="100"/>
          <a:sy n="92" d="100"/>
        </p:scale>
        <p:origin x="-4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CF10BE2-A4FE-4FF8-B75B-9FA35AFF45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D4DF97C-54F5-4107-A3FF-20AF548621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72E067D8-30F3-499E-8F30-E27EE51FE9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D8036829-2CAD-472B-BD7E-D22186FC2F1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937152CB-DF54-4E37-B5BF-9AEACB614B29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59F13CC-08CF-4460-B1E1-9A65AC38CA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A4CDFB3-2CE1-44AE-8AB3-AE57E32E6D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D833CA8-15F7-4660-BD82-72DF6CD9299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44CFB980-058C-45F9-AE02-F6C21D17F8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6A1738A5-1D23-41DE-A5C7-9EC6781621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9FDD6CC0-0028-41B4-A2CF-63BC4C8D93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232A0DA0-956B-4D8D-A557-92BA63DAC184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AFAC8E-8AEE-4C78-AD44-7434EB8A51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47714-813B-4410-9CBB-1BC832C4A43E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36F6875B-E239-489C-8E6D-899CB09736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06BF82DF-AF23-4273-93DE-051CDF63F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E52A4C-D8FF-4F4F-9768-B123F9064E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0E125-5FE7-4B71-8094-66DC6A3E12BC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77E73B7-4F7E-4608-8A38-0FB4E82339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CEC0113-07C9-4ECE-A336-CE6B6907F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CA49C4-396D-487A-BFD8-DB70BD48EB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AFF83-8857-4E16-88C5-44B9D1BF2008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C02F361-A62E-4E3D-8427-3AD89EFA8E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3916462-8453-47B0-B5C2-86B0F8514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07E90-33A3-4C0C-BFAA-006F28A0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23144-FC4C-4C36-8994-9196598F0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EC859-B945-4C7E-87E4-4C6F4AF2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F0D86-C27B-464C-912D-506FDDCE8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07B80-4D15-4440-8960-7B68AF2C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1EA66-22A4-47B7-85C2-4B7B8195A53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8440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0C870-0D06-43A6-A183-EA4FEF13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8FF1B-3BEC-43D7-B5B2-32EE0D295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B0AE4-9E71-42EC-8171-428A539A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0DC1B-4F42-4B66-81C1-9EB9E8CC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4A7-A5C9-4D04-BE49-4C321648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870DA-9073-4352-BB76-F2E1633E4F5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1082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52A243-4AB8-4B99-81C3-774794884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3725-95A6-4CB2-AC4D-7C3F67297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8CC2D-98F0-4B84-9C92-C9F60052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0B7FB-2B0D-4452-B2FB-94DAB9D7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F0D88-3D94-4817-A16E-B9FC4082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D692D-361C-4CE1-A544-4BB288F06EE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3484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98E02-1C77-4123-B4C5-DBBD69A2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862CA-8AE1-4FA1-83AC-57583C7FA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FE9C6-9F90-4ED6-AD37-4F625710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4FEAD-A909-4EB2-BE82-228B661A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2BD7-BE17-4659-A552-A68A7A34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101F9-54C5-4DCF-91C1-10281EAC9F1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8666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900A-855E-4160-9393-346FA051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3BF39-DD08-4970-A0AB-3362A1B93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20D0-DD74-419B-81AC-5441FAD7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6565-3A9A-4831-9677-CDEFE52F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500A0-F7E7-4891-88DA-21599807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94439-FE76-44D0-8D01-B0C1A2BF5B7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7429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2E5A-B667-4135-871B-A0D9A894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B524E-BA65-496C-AF33-F0613270F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07737-3107-4716-9CE0-DAD57CB8D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A2B7D-1869-43CA-8108-CEF6DD4D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62ED7-C01E-4CA9-A15E-54F5E83D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7CBA5-E34E-40D0-8A7D-BB677AE7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5E35E-3BB8-4F68-A30E-9281E2FBDC5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3096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FD6E-45F9-4276-BC0E-FE87630DA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B0AEF-65C0-47E8-8712-86F6403C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9BB9E-32F0-4DF8-88AE-75FC2955B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E0F366-B2DA-4C63-86AF-9A6F310C9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C18261-0A6E-4422-B486-1682C0AC5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1E0F57-2167-4816-9DC2-60E51086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5060E-CA29-4AC0-8E8C-A3B1975E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78FA89-213A-46DB-8FA3-AE816A6C1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CB82E-94E4-4541-9A7A-FC089EF876D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688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23AB-B113-48AA-9053-CF2F5F3B3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75FB8D-71D9-446E-9913-908FD0AA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60F38D-7BE8-4679-ACE7-9A4C30F9A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3A6F0-F28D-439F-8A84-CB2ED4272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79AC9-0CB4-4DBD-8DE1-1EC8C011F19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3555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750B54-565A-495B-9847-22F4EDF3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4C717-FA9D-4C5B-A0D6-9C40E447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3F519-755A-4447-8602-940CB701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E6684-47FF-45C2-9BF7-92757421EAC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1281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2C002-3988-4F35-B68E-15C571769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C7239-EA9D-4F9B-9389-1B38B666E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49825-F93B-4A4E-9DC1-070061C78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1BD6A-C026-4926-B07D-973D58AA4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5E771-8C7F-4C35-800D-B54BB9C0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47C55-BE37-4C8D-A328-DF79E380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2702F-E6AB-4D21-B9C5-4093AF72C9F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534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DF5EA-C61B-4E26-A9B6-5727CF4C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40A18-66F7-458A-8BF5-FCB5226E1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03440-5D38-4A94-B7B3-32A5B6285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F53D7-1DB8-4A5D-B6DA-922BBFAB4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AB53C-F2AD-41C0-8772-92C07F99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AA97A-10C2-4E0E-A516-F396374C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63DBD-4679-41D0-8CCD-31EEB2ACF44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4047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511B14-F3B4-4FA2-9431-C63E45D25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FFB3E2-E844-4A81-9369-3D5C9654D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440755-6C45-426C-AF91-7F406FC061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D3AD60-E412-4063-99B1-0E080DA956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F25A33-4A80-41CE-A906-0F49BD2C2F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j-lt"/>
              </a:defRPr>
            </a:lvl1pPr>
          </a:lstStyle>
          <a:p>
            <a:fld id="{1118750F-90F6-4A96-8C0D-DC9BB9D3A9D7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mpicsu.upt.ro/zat/Stanciulescu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d.ge.com/esl/cgsp/projects/v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Visible_Human_Proje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2E363F5-3D60-4C44-882F-E091612F3C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4000"/>
              <a:t>Visualização Volumétrica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A74F856-D5D7-43CE-AEA4-099104B677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1" name="Rectangle 5">
            <a:extLst>
              <a:ext uri="{FF2B5EF4-FFF2-40B4-BE49-F238E27FC236}">
                <a16:creationId xmlns:a16="http://schemas.microsoft.com/office/drawing/2014/main" id="{4F66B362-69C7-4F7F-AC93-05FE3F550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Imagem SPECT do Coração</a:t>
            </a:r>
            <a:endParaRPr lang="en-US" altLang="en-US"/>
          </a:p>
        </p:txBody>
      </p:sp>
      <p:pic>
        <p:nvPicPr>
          <p:cNvPr id="260100" name="Picture 4" descr="579px-heart_spect_imaging">
            <a:extLst>
              <a:ext uri="{FF2B5EF4-FFF2-40B4-BE49-F238E27FC236}">
                <a16:creationId xmlns:a16="http://schemas.microsoft.com/office/drawing/2014/main" id="{3746609A-33B1-4B87-896F-FF7CE58EF42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828800"/>
            <a:ext cx="4467225" cy="4622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7" name="Rectangle 5">
            <a:extLst>
              <a:ext uri="{FF2B5EF4-FFF2-40B4-BE49-F238E27FC236}">
                <a16:creationId xmlns:a16="http://schemas.microsoft.com/office/drawing/2014/main" id="{168C7E0D-9909-4240-9770-B81E4F680B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Alien</a:t>
            </a:r>
            <a:r>
              <a:rPr lang="pt-BR" altLang="en-US"/>
              <a:t>?</a:t>
            </a:r>
            <a:endParaRPr lang="en-US" altLang="en-US"/>
          </a:p>
        </p:txBody>
      </p:sp>
      <p:pic>
        <p:nvPicPr>
          <p:cNvPr id="269316" name="Picture 4" descr="251234965_adfddeadb0">
            <a:extLst>
              <a:ext uri="{FF2B5EF4-FFF2-40B4-BE49-F238E27FC236}">
                <a16:creationId xmlns:a16="http://schemas.microsoft.com/office/drawing/2014/main" id="{B892FCC7-65AC-414F-B2AB-A2C11688E53E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490663"/>
            <a:ext cx="5257800" cy="4767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5" name="Rectangle 5">
            <a:extLst>
              <a:ext uri="{FF2B5EF4-FFF2-40B4-BE49-F238E27FC236}">
                <a16:creationId xmlns:a16="http://schemas.microsoft.com/office/drawing/2014/main" id="{D43A3BE6-6357-4AF2-A64E-D42DE6469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Conversão Implícita-BRep</a:t>
            </a:r>
            <a:endParaRPr lang="en-US" altLang="en-US"/>
          </a:p>
        </p:txBody>
      </p:sp>
      <p:pic>
        <p:nvPicPr>
          <p:cNvPr id="266244" name="Picture 4" descr="Screenshot-decompose">
            <a:extLst>
              <a:ext uri="{FF2B5EF4-FFF2-40B4-BE49-F238E27FC236}">
                <a16:creationId xmlns:a16="http://schemas.microsoft.com/office/drawing/2014/main" id="{7FD78D37-285A-435D-84FC-46AAB914F5EF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5538" y="1600200"/>
            <a:ext cx="435133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F884D255-CECD-42FF-AF69-23443384C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Encontrando Zeros</a:t>
            </a:r>
            <a:endParaRPr lang="en-US" altLang="en-US"/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3A2BE7E5-2AD8-4AEB-BB31-30B9445E4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Segmentos cruzam arestas com vértices de sinais opostos.</a:t>
            </a:r>
          </a:p>
          <a:p>
            <a:pPr>
              <a:lnSpc>
                <a:spcPct val="90000"/>
              </a:lnSpc>
            </a:pPr>
            <a:r>
              <a:rPr lang="pt-BR" altLang="en-US"/>
              <a:t>Usa-se interpolação linear para estimar a curva de nível zero da função.</a:t>
            </a:r>
          </a:p>
          <a:p>
            <a:pPr>
              <a:lnSpc>
                <a:spcPct val="90000"/>
              </a:lnSpc>
            </a:pPr>
            <a:r>
              <a:rPr lang="pt-BR" altLang="en-US"/>
              <a:t>Generaliza para 3D (</a:t>
            </a:r>
            <a:r>
              <a:rPr lang="en-US" altLang="en-US"/>
              <a:t>marching cubes</a:t>
            </a:r>
            <a:r>
              <a:rPr lang="pt-BR" altLang="en-US"/>
              <a:t>).</a:t>
            </a:r>
          </a:p>
          <a:p>
            <a:pPr>
              <a:lnSpc>
                <a:spcPct val="90000"/>
              </a:lnSpc>
            </a:pPr>
            <a:r>
              <a:rPr lang="pt-BR" altLang="en-US"/>
              <a:t>Problemas: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Qual a resolução da partição?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Há várias componentes conexas?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Onde posicionar a janela?</a:t>
            </a:r>
          </a:p>
          <a:p>
            <a:pPr lvl="1">
              <a:lnSpc>
                <a:spcPct val="90000"/>
              </a:lnSpc>
            </a:pPr>
            <a:endParaRPr lang="pt-BR" altLang="en-US"/>
          </a:p>
          <a:p>
            <a:pPr lvl="1">
              <a:lnSpc>
                <a:spcPct val="90000"/>
              </a:lnSpc>
            </a:pPr>
            <a:endParaRPr lang="pt-BR" altLang="en-US"/>
          </a:p>
          <a:p>
            <a:pPr>
              <a:lnSpc>
                <a:spcPct val="90000"/>
              </a:lnSpc>
            </a:pPr>
            <a:endParaRPr lang="pt-BR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BC369D7E-6711-45D6-942E-6C8417950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Marching Cubes</a:t>
            </a:r>
          </a:p>
        </p:txBody>
      </p:sp>
      <p:pic>
        <p:nvPicPr>
          <p:cNvPr id="258052" name="Picture 4" descr="cube">
            <a:extLst>
              <a:ext uri="{FF2B5EF4-FFF2-40B4-BE49-F238E27FC236}">
                <a16:creationId xmlns:a16="http://schemas.microsoft.com/office/drawing/2014/main" id="{F912029E-7BA6-4C7E-B858-D0725C001F61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447800"/>
            <a:ext cx="4724400" cy="472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C3328B0B-0D57-4AE1-BFE5-9F636D0E9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Tomografia</a:t>
            </a:r>
            <a:endParaRPr lang="en-US" altLang="en-US"/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ABC1469C-CA4A-417E-A75B-FB7339456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Imagem por seções.</a:t>
            </a:r>
          </a:p>
          <a:p>
            <a:r>
              <a:rPr lang="pt-BR" altLang="en-US"/>
              <a:t>Usada em várias áreas: medicina, arqueologia, biologia, geofísica, astrofísica.</a:t>
            </a:r>
          </a:p>
          <a:p>
            <a:r>
              <a:rPr lang="pt-BR" altLang="en-US"/>
              <a:t>Atualmente utiliza algum </a:t>
            </a:r>
            <a:r>
              <a:rPr lang="pt-BR" altLang="en-US">
                <a:hlinkClick r:id="rId2"/>
              </a:rPr>
              <a:t>algoritmo de reconstrução</a:t>
            </a:r>
            <a:r>
              <a:rPr lang="pt-BR" altLang="en-US"/>
              <a:t>.</a:t>
            </a:r>
          </a:p>
          <a:p>
            <a:r>
              <a:rPr lang="pt-BR" altLang="en-US"/>
              <a:t>Após a leitura das seções, um volume 3D composto por voxels é criado.</a:t>
            </a:r>
          </a:p>
          <a:p>
            <a:pPr lvl="1"/>
            <a:r>
              <a:rPr lang="pt-BR" altLang="en-US"/>
              <a:t> O banco de dados fornece um valor de densidade para cada vértice.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7453414C-9328-42A5-B744-0E6BB55F0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Tomografia Computadorizada</a:t>
            </a:r>
          </a:p>
        </p:txBody>
      </p:sp>
      <p:pic>
        <p:nvPicPr>
          <p:cNvPr id="76807" name="Picture 7" descr="1088">
            <a:extLst>
              <a:ext uri="{FF2B5EF4-FFF2-40B4-BE49-F238E27FC236}">
                <a16:creationId xmlns:a16="http://schemas.microsoft.com/office/drawing/2014/main" id="{02D48A1D-C6D4-4465-A314-0DC9FCC2430E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600200"/>
            <a:ext cx="5943600" cy="4756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9A62A719-CFFF-43E6-8771-AB9F80D34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Vários Tipos de Tomógrafos</a:t>
            </a:r>
            <a:endParaRPr lang="en-US" altLang="en-US"/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6974AB3C-7B39-42A1-AE9F-D4267AFB8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Raio X – CT</a:t>
            </a:r>
          </a:p>
          <a:p>
            <a:r>
              <a:rPr lang="pt-BR" altLang="en-US"/>
              <a:t>Raios Gama – </a:t>
            </a:r>
            <a:r>
              <a:rPr lang="en-US" altLang="en-US" b="1"/>
              <a:t>S</a:t>
            </a:r>
            <a:r>
              <a:rPr lang="en-US" altLang="en-US"/>
              <a:t>ingle </a:t>
            </a:r>
            <a:r>
              <a:rPr lang="en-US" altLang="en-US" b="1"/>
              <a:t>P</a:t>
            </a:r>
            <a:r>
              <a:rPr lang="en-US" altLang="en-US"/>
              <a:t>hoton </a:t>
            </a:r>
            <a:r>
              <a:rPr lang="en-US" altLang="en-US" b="1"/>
              <a:t>E</a:t>
            </a:r>
            <a:r>
              <a:rPr lang="en-US" altLang="en-US"/>
              <a:t>mission </a:t>
            </a:r>
            <a:r>
              <a:rPr lang="en-US" altLang="en-US" b="1"/>
              <a:t>C</a:t>
            </a:r>
            <a:r>
              <a:rPr lang="en-US" altLang="en-US"/>
              <a:t>omputed </a:t>
            </a:r>
            <a:r>
              <a:rPr lang="en-US" altLang="en-US" b="1"/>
              <a:t>T</a:t>
            </a:r>
            <a:r>
              <a:rPr lang="en-US" altLang="en-US"/>
              <a:t>omography</a:t>
            </a:r>
          </a:p>
          <a:p>
            <a:r>
              <a:rPr lang="pt-BR" altLang="en-US"/>
              <a:t>Ressonância Magnética Nuclear – MRI</a:t>
            </a:r>
          </a:p>
          <a:p>
            <a:r>
              <a:rPr lang="pt-BR" altLang="en-US"/>
              <a:t>Ultra-som – Ultrassonografia</a:t>
            </a:r>
          </a:p>
          <a:p>
            <a:r>
              <a:rPr lang="pt-BR" altLang="en-US"/>
              <a:t>Par de fótons de aniquilação - PET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6C12E3-2502-4799-A3C7-E2A34431F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Projeto </a:t>
            </a:r>
            <a:r>
              <a:rPr lang="pt-BR" altLang="en-US">
                <a:hlinkClick r:id="rId3"/>
              </a:rPr>
              <a:t>Homem Visível</a:t>
            </a:r>
            <a:endParaRPr lang="pt-BR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7FADC97-CAA9-40C7-B985-001F7B8C4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0" y="1600200"/>
            <a:ext cx="2590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1900"/>
              <a:t>De 1989-1994 foi criado um atlas do corpo humano. </a:t>
            </a:r>
          </a:p>
          <a:p>
            <a:pPr>
              <a:lnSpc>
                <a:spcPct val="80000"/>
              </a:lnSpc>
            </a:pPr>
            <a:r>
              <a:rPr lang="pt-BR" altLang="en-US" sz="1900"/>
              <a:t>Usado o corpo de um condenado à morte, em 1993, de 38 anos.</a:t>
            </a:r>
          </a:p>
          <a:p>
            <a:pPr>
              <a:lnSpc>
                <a:spcPct val="80000"/>
              </a:lnSpc>
            </a:pPr>
            <a:r>
              <a:rPr lang="pt-BR" altLang="en-US" sz="1900"/>
              <a:t>1871 fatias separadas de 1mm.</a:t>
            </a:r>
          </a:p>
          <a:p>
            <a:pPr>
              <a:lnSpc>
                <a:spcPct val="80000"/>
              </a:lnSpc>
            </a:pPr>
            <a:r>
              <a:rPr lang="pt-BR" altLang="en-US" sz="1900"/>
              <a:t>Fotografadas digitalmente (15 GB).</a:t>
            </a:r>
          </a:p>
          <a:p>
            <a:pPr>
              <a:lnSpc>
                <a:spcPct val="80000"/>
              </a:lnSpc>
            </a:pPr>
            <a:r>
              <a:rPr lang="pt-BR" altLang="en-US" sz="1900"/>
              <a:t>Refotografadas em 2000 (+ 65 GB).</a:t>
            </a:r>
            <a:endParaRPr lang="en-US" altLang="en-US" sz="1900"/>
          </a:p>
        </p:txBody>
      </p:sp>
      <p:pic>
        <p:nvPicPr>
          <p:cNvPr id="3076" name="Picture 4" descr="vw_12">
            <a:extLst>
              <a:ext uri="{FF2B5EF4-FFF2-40B4-BE49-F238E27FC236}">
                <a16:creationId xmlns:a16="http://schemas.microsoft.com/office/drawing/2014/main" id="{FE46D4CF-345B-42D7-A768-51EE4F21A9A3}"/>
              </a:ext>
            </a:extLst>
          </p:cNvPr>
          <p:cNvPicPr>
            <a:picLocks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00200"/>
            <a:ext cx="6034088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DDB4388A-00A8-4A24-B74C-6437C530D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Projeto </a:t>
            </a:r>
            <a:r>
              <a:rPr lang="pt-BR" altLang="en-US">
                <a:hlinkClick r:id="rId2"/>
              </a:rPr>
              <a:t>Mulher Visível</a:t>
            </a:r>
            <a:endParaRPr lang="en-US" altLang="en-US"/>
          </a:p>
        </p:txBody>
      </p:sp>
      <p:sp>
        <p:nvSpPr>
          <p:cNvPr id="247816" name="Rectangle 8">
            <a:extLst>
              <a:ext uri="{FF2B5EF4-FFF2-40B4-BE49-F238E27FC236}">
                <a16:creationId xmlns:a16="http://schemas.microsoft.com/office/drawing/2014/main" id="{402FA186-D92D-4643-8D6A-B6174468D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pt-BR" altLang="en-US"/>
              <a:t>Em 1995 uma mulher de 59 anos doou seu corpo à ciência. </a:t>
            </a:r>
          </a:p>
          <a:p>
            <a:r>
              <a:rPr lang="pt-BR" altLang="en-US"/>
              <a:t>O corpo foi congelado e fatiado (seções separadas por apenas 0.3 mm – 40 GB).</a:t>
            </a:r>
            <a:endParaRPr lang="en-US" altLang="en-US"/>
          </a:p>
        </p:txBody>
      </p:sp>
      <p:pic>
        <p:nvPicPr>
          <p:cNvPr id="247812" name="Picture 4" descr="vwex5">
            <a:extLst>
              <a:ext uri="{FF2B5EF4-FFF2-40B4-BE49-F238E27FC236}">
                <a16:creationId xmlns:a16="http://schemas.microsoft.com/office/drawing/2014/main" id="{BBCFA6B5-EBE2-4BAB-89B7-F640A0A0B4D5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962400"/>
            <a:ext cx="4038600" cy="2660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7814" name="Picture 6" descr="vwex17">
            <a:extLst>
              <a:ext uri="{FF2B5EF4-FFF2-40B4-BE49-F238E27FC236}">
                <a16:creationId xmlns:a16="http://schemas.microsoft.com/office/drawing/2014/main" id="{74C68276-4B1E-4912-B165-AED40819A260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962400"/>
            <a:ext cx="4038600" cy="2660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9" name="Rectangle 5">
            <a:extLst>
              <a:ext uri="{FF2B5EF4-FFF2-40B4-BE49-F238E27FC236}">
                <a16:creationId xmlns:a16="http://schemas.microsoft.com/office/drawing/2014/main" id="{CF501A8F-54D1-42A2-9029-8B6A9DD2CD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Philips Brilliance ICT</a:t>
            </a:r>
          </a:p>
        </p:txBody>
      </p:sp>
      <p:pic>
        <p:nvPicPr>
          <p:cNvPr id="251908" name="Picture 4" descr="philips_brilliance_ict_cardiac">
            <a:extLst>
              <a:ext uri="{FF2B5EF4-FFF2-40B4-BE49-F238E27FC236}">
                <a16:creationId xmlns:a16="http://schemas.microsoft.com/office/drawing/2014/main" id="{72453BE6-D647-44B5-AE60-1F4BC3EF69A8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6925" y="1600200"/>
            <a:ext cx="50101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7" name="Rectangle 5">
            <a:extLst>
              <a:ext uri="{FF2B5EF4-FFF2-40B4-BE49-F238E27FC236}">
                <a16:creationId xmlns:a16="http://schemas.microsoft.com/office/drawing/2014/main" id="{27A75B10-30A3-4888-8D33-C03F78592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MRI x CT x Nuclear SPECT</a:t>
            </a:r>
            <a:endParaRPr lang="en-US" altLang="en-US"/>
          </a:p>
        </p:txBody>
      </p:sp>
      <p:pic>
        <p:nvPicPr>
          <p:cNvPr id="253956" name="Picture 4" descr="tomographic_imaging">
            <a:extLst>
              <a:ext uri="{FF2B5EF4-FFF2-40B4-BE49-F238E27FC236}">
                <a16:creationId xmlns:a16="http://schemas.microsoft.com/office/drawing/2014/main" id="{C3B93E1E-449A-4F77-8A07-655521F7C442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6858000" cy="4411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5" name="Rectangle 5">
            <a:extLst>
              <a:ext uri="{FF2B5EF4-FFF2-40B4-BE49-F238E27FC236}">
                <a16:creationId xmlns:a16="http://schemas.microsoft.com/office/drawing/2014/main" id="{0A079C0D-9B29-48AD-90F9-04734370E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Magnetic Resonance Image</a:t>
            </a:r>
          </a:p>
        </p:txBody>
      </p:sp>
      <p:pic>
        <p:nvPicPr>
          <p:cNvPr id="256004" name="Picture 4" descr="2Techniques2">
            <a:extLst>
              <a:ext uri="{FF2B5EF4-FFF2-40B4-BE49-F238E27FC236}">
                <a16:creationId xmlns:a16="http://schemas.microsoft.com/office/drawing/2014/main" id="{135116ED-CAC9-4FA2-8456-2DCBED83AAED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905000"/>
            <a:ext cx="44196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209</Words>
  <Application>Microsoft Office PowerPoint</Application>
  <PresentationFormat>On-screen Show (4:3)</PresentationFormat>
  <Paragraphs>42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Design padrão</vt:lpstr>
      <vt:lpstr>Visualização Volumétrica</vt:lpstr>
      <vt:lpstr>Tomografia</vt:lpstr>
      <vt:lpstr>Tomografia Computadorizada</vt:lpstr>
      <vt:lpstr>Vários Tipos de Tomógrafos</vt:lpstr>
      <vt:lpstr>Projeto Homem Visível</vt:lpstr>
      <vt:lpstr>Projeto Mulher Visível</vt:lpstr>
      <vt:lpstr>Philips Brilliance ICT</vt:lpstr>
      <vt:lpstr>MRI x CT x Nuclear SPECT</vt:lpstr>
      <vt:lpstr>Magnetic Resonance Image</vt:lpstr>
      <vt:lpstr>Imagem SPECT do Coração</vt:lpstr>
      <vt:lpstr>Alien?</vt:lpstr>
      <vt:lpstr>Conversão Implícita-BRep</vt:lpstr>
      <vt:lpstr>Encontrando Zeros</vt:lpstr>
      <vt:lpstr>Marching Cubes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Paulo Roma Cavalcanti </cp:lastModifiedBy>
  <cp:revision>50</cp:revision>
  <dcterms:created xsi:type="dcterms:W3CDTF">2002-04-02T20:11:36Z</dcterms:created>
  <dcterms:modified xsi:type="dcterms:W3CDTF">2019-10-20T14:09:04Z</dcterms:modified>
</cp:coreProperties>
</file>