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81" r:id="rId23"/>
    <p:sldId id="277" r:id="rId24"/>
    <p:sldId id="278" r:id="rId25"/>
    <p:sldId id="279" r:id="rId26"/>
    <p:sldId id="280" r:id="rId27"/>
    <p:sldId id="282" r:id="rId28"/>
    <p:sldId id="283" r:id="rId29"/>
    <p:sldId id="284" r:id="rId30"/>
    <p:sldId id="285" r:id="rId31"/>
    <p:sldId id="287" r:id="rId32"/>
    <p:sldId id="288" r:id="rId33"/>
    <p:sldId id="286" r:id="rId34"/>
    <p:sldId id="291" r:id="rId35"/>
    <p:sldId id="289" r:id="rId36"/>
    <p:sldId id="293" r:id="rId37"/>
    <p:sldId id="294" r:id="rId38"/>
    <p:sldId id="296" r:id="rId39"/>
    <p:sldId id="297" r:id="rId40"/>
    <p:sldId id="299" r:id="rId41"/>
    <p:sldId id="298" r:id="rId42"/>
    <p:sldId id="300" r:id="rId43"/>
    <p:sldId id="301" r:id="rId44"/>
    <p:sldId id="303" r:id="rId45"/>
  </p:sldIdLst>
  <p:sldSz cx="9144000" cy="6858000" type="screen4x3"/>
  <p:notesSz cx="6858000" cy="9144000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FF6600"/>
    <a:srgbClr val="A9D7DB"/>
    <a:srgbClr val="88C9CE"/>
    <a:srgbClr val="377F85"/>
    <a:srgbClr val="53B0B7"/>
    <a:srgbClr val="3A888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B217A6-F076-BE5F-578D-DDE8A3F0FD60}" v="7" dt="2019-10-19T07:22:44.363"/>
    <p1510:client id="{A8FEC92D-F5AC-45BB-3521-87F7C0C304EA}" v="8" dt="2019-10-19T08:46:09.468"/>
    <p1510:client id="{C990BFCD-1DD9-44DE-9C12-5387E24A7088}" v="15" dt="2019-10-21T03:54:05.1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683" autoAdjust="0"/>
  </p:normalViewPr>
  <p:slideViewPr>
    <p:cSldViewPr>
      <p:cViewPr varScale="1">
        <p:scale>
          <a:sx n="71" d="100"/>
          <a:sy n="71" d="100"/>
        </p:scale>
        <p:origin x="-4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1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0C2E5202-6256-4AFD-930C-DDAB0EAA231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EFDF3B55-2B32-4C14-A851-596E313708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21CAAF26-386F-487A-956C-BC2C838DCA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96D61B99-CA29-4121-A239-265E8599E9F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F7E743E3-52E9-4619-B2C9-96C38965D737}" type="slidenum">
              <a:rPr lang="pt-BR" altLang="en-US"/>
              <a:pPr/>
              <a:t>‹#›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68A482F6-425C-458C-B8A5-315FEB47403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25DB513F-BF1B-46CF-842C-9A61C62DEDE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04D99AD7-1E3D-4007-9B12-FEC38A7BDD0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90400B60-61D7-4932-8425-43111CEE1C9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37894" name="Rectangle 6">
            <a:extLst>
              <a:ext uri="{FF2B5EF4-FFF2-40B4-BE49-F238E27FC236}">
                <a16:creationId xmlns:a16="http://schemas.microsoft.com/office/drawing/2014/main" id="{BAA3B2D6-FF14-48D9-9C5B-833EBBE2BCC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7895" name="Rectangle 7">
            <a:extLst>
              <a:ext uri="{FF2B5EF4-FFF2-40B4-BE49-F238E27FC236}">
                <a16:creationId xmlns:a16="http://schemas.microsoft.com/office/drawing/2014/main" id="{0B250595-9E7C-4B6C-BA15-8A535D4BF6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FCD90598-7737-4559-B059-A1CE3B1D1A16}" type="slidenum">
              <a:rPr lang="pt-BR" altLang="en-US"/>
              <a:pPr/>
              <a:t>‹#›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43CCDE4-7E66-48ED-AEDE-79FF2C73ED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16420B-73D1-4F3C-8FE5-D62008042998}" type="slidenum">
              <a:rPr lang="pt-BR" altLang="en-US"/>
              <a:pPr/>
              <a:t>1</a:t>
            </a:fld>
            <a:endParaRPr lang="pt-BR" altLang="en-US"/>
          </a:p>
        </p:txBody>
      </p:sp>
      <p:sp>
        <p:nvSpPr>
          <p:cNvPr id="38914" name="Rectangle 1026">
            <a:extLst>
              <a:ext uri="{FF2B5EF4-FFF2-40B4-BE49-F238E27FC236}">
                <a16:creationId xmlns:a16="http://schemas.microsoft.com/office/drawing/2014/main" id="{10464971-76BD-48A9-B24C-436A3CB8A3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1027">
            <a:extLst>
              <a:ext uri="{FF2B5EF4-FFF2-40B4-BE49-F238E27FC236}">
                <a16:creationId xmlns:a16="http://schemas.microsoft.com/office/drawing/2014/main" id="{036EDDC8-566A-4977-B456-F35F92F30B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E7AF2-F444-4616-8698-285D9291A0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E430C5-A507-4FFE-9F92-CA6D4F7E41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2C829C-8354-4BA3-AB04-75034AB95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88A01-885F-428B-A4AD-DF513D74E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EF6D1E-CFCB-4EA9-A67E-B60A9F705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1BAF81-8A6D-43BD-BE2F-65BE5A4F1A6C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155362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BA82C-7C9E-4DA0-9CF3-6DF9C2920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B4BD8A-24F5-4DDB-8A88-2B3859237C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D571D4-25E9-4379-A42B-5A101E612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70280D-9D13-4A67-B94D-9BDD51EBD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E9E8F0-A9BE-42A4-BC97-3F88F38EA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32274-4D77-4E7B-99BB-7CAD23392451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93612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CA4282-4C38-46EE-AF0C-6B3BAE84C3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AF49A9-F231-43F7-AE99-7228E57FA0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CC6C3-27E5-420A-94B5-EA515B360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9A07E9-A0D5-4EC6-A1AB-BE54C4E6C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A6744-E32A-4686-8007-B9C548C05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2B5A8E-663E-4D38-9542-C65F7104478F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628573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A4A75-9AAF-47BD-8788-4A0270F81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1630DF-DA20-4553-8207-37E7E07B48EA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270912-94AF-431E-8350-70B71E1E84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C74744-BFAD-4BEC-AFC9-F623165220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5E3C68-C168-4737-93D5-A6C1B6732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2C6B4C-A618-4CD6-A4EE-6DD34AE25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8662163-4CF6-4830-97F1-953BBB5CEF72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1300184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8626C-08D3-4FAC-B5F9-B4F2E0A67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506CBE-17AD-4BE0-80DD-F302018C0F9F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9E10D2-DCD3-42B1-BE36-EDBF28AE0C8B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F1233B9-B357-41E2-BD28-263B8D7D0A65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0B447F0-CE4E-4524-989D-C7C6F2AC94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CC4A9AC-7445-4FA4-A3FD-0D32A8265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8AFF5C9-BA17-4146-9CF5-945C15A75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7DF44DF-02A5-4D4B-A425-818930AD78E7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463602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0FCD4-C1F8-4BEC-8DCF-14C099786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DA6B6-1700-4940-B0C2-6C80BB3F3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C9E9C0-BE68-49C9-AAE0-4AC142C9F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DDCCD0-D0B1-4AFB-B18E-59C3CE258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177913-0057-4415-B19E-501C2B902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D22F9-A68C-4519-A130-5D99D2244F9F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939285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B6B77-5011-4F01-ACE5-54A14ECB4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55E1AE-16C5-4614-98CB-ABC3E8F0E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1C715D-1149-4177-96FC-5B7383D12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A353AF-28A8-4445-A7CC-30D017A28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C5DB07-1914-46D5-AD3E-D18CE0D59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B12A51-0642-4587-9417-15E983943D80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936651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EFBCD-ADDB-45CE-B347-A1F8B0F5C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23F99-46B5-478E-895C-B7B8616BAC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DFDC88-BD8E-4796-8170-7C19FBE833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6E446B-BBCA-40F5-AD46-9FEF515D6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6BFF01-DEEB-440F-84A7-BC27F9167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4CA60C-9853-41C7-81FE-CDA0CBD09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AF530C-C9E7-47DF-92FD-4638F867B5FB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563761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DEE7F-F485-4E25-A411-5747B9385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790ED-A383-459F-B4D6-7CF3B7AB5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DD315E-4E12-4EBD-B095-430D47AE49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7F1E75-2009-4491-ACB5-55C0B75A6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A4CC2D-66AF-4967-9EAD-07D250B9F6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10A05E-FB88-4F92-B22A-20B14AA55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1776DA-588C-48E0-87C5-3B55EFCFE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AE425A-8E0C-4D5E-8B2E-7F0713444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E60401-8634-4069-85C2-893E57154936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208408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A9E72-32B7-4A4E-9CBF-90ED91E7C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CC3FC9-1326-430C-93B9-DA97D4816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7BFCF1-B1D7-46AF-8250-01B38F5A7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985CDB-D92F-4D45-9E30-909BE7C9C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5DD361-4E3A-4A9D-9ADE-DFBB43E0A12E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061092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51B05C-E1B4-4FAF-A8B6-91AF1B34B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1B7C62-E5E7-42B6-B059-68459D514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C82C85-82B8-4919-B421-99124D03A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A3B865-8B27-40A7-8894-4F088C79BA8C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5025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9E2DA-8ACA-42B2-9A77-6D38ABA1C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09CF06-3266-46BF-B4E9-17250534E4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8DA7B2-3758-4DBE-81C8-EA1D33FCEA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E80671-B2E0-4C9A-A9A7-754995035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7B04C-0B78-4C9F-B817-56FC9D40A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05EF21-135E-41B5-B7D4-F55D7A722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60C255-B387-4821-BCDD-DEE125FBB34A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196619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2871E-141B-4B91-96DC-2D911FF82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8A1AFC-265B-4801-92A5-0353CD9B04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DF2162-5965-438D-AF13-177121BD4F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EB5819-13E5-4E30-A4F3-559238DA9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1E3351-814E-49D9-AE74-ACE25B651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B0E367-94BA-4592-9878-E498E8B1E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E3FAD2-3757-4084-924D-177DE3DF2A1C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882342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35A6724-1E97-4647-8CDB-85BDF0F0C4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F7714D7-9FF5-44D2-BF62-5CA570A9DD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072C38B-F1AF-49A0-8755-177A9512B9C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j-lt"/>
              </a:defRPr>
            </a:lvl1pPr>
          </a:lstStyle>
          <a:p>
            <a:endParaRPr lang="pt-BR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4B2F07D-1BBA-46D1-8A9A-20EA98CF1DA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j-lt"/>
              </a:defRPr>
            </a:lvl1pPr>
          </a:lstStyle>
          <a:p>
            <a:endParaRPr lang="pt-BR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8A48DA6-9DC6-47F5-B2F2-B12F0382304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j-lt"/>
              </a:defRPr>
            </a:lvl1pPr>
          </a:lstStyle>
          <a:p>
            <a:fld id="{6898E8F8-DB66-4C94-8E43-8DB4C6584E25}" type="slidenum">
              <a:rPr lang="pt-BR" altLang="en-US"/>
              <a:pPr/>
              <a:t>‹#›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34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w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8.w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8.w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8.w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2.w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3.wmf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73FD0F8-19A2-43DD-AB3B-9EB0B5A084C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57200" y="2209800"/>
            <a:ext cx="7772400" cy="1470025"/>
          </a:xfrm>
        </p:spPr>
        <p:txBody>
          <a:bodyPr anchor="ctr"/>
          <a:lstStyle/>
          <a:p>
            <a:r>
              <a:rPr lang="pt-BR" altLang="en-US" sz="3400"/>
              <a:t>Introdução à Computação Gráfica</a:t>
            </a:r>
            <a:br>
              <a:rPr lang="pt-BR" altLang="en-US" sz="3400"/>
            </a:br>
            <a:r>
              <a:rPr lang="pt-BR" altLang="en-US" sz="3400"/>
              <a:t>Curvas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DDEF0FFB-FFB4-43D2-BEE7-04C688A81C6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95400" y="4648200"/>
            <a:ext cx="6400800" cy="1752600"/>
          </a:xfrm>
        </p:spPr>
        <p:txBody>
          <a:bodyPr/>
          <a:lstStyle/>
          <a:p>
            <a:pPr algn="r"/>
            <a:r>
              <a:rPr lang="pt-BR" altLang="en-US" sz="3000"/>
              <a:t>Claudio Esperança</a:t>
            </a:r>
          </a:p>
          <a:p>
            <a:pPr algn="r"/>
            <a:r>
              <a:rPr lang="pt-BR" altLang="en-US" sz="3000"/>
              <a:t>Paulo Roma Cavalcanti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Line 2">
            <a:extLst>
              <a:ext uri="{FF2B5EF4-FFF2-40B4-BE49-F238E27FC236}">
                <a16:creationId xmlns:a16="http://schemas.microsoft.com/office/drawing/2014/main" id="{9BCCA71A-08C1-4995-B9D6-3B3914AC8569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3276600"/>
            <a:ext cx="2286000" cy="144780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55363" name="Rectangle 3">
            <a:extLst>
              <a:ext uri="{FF2B5EF4-FFF2-40B4-BE49-F238E27FC236}">
                <a16:creationId xmlns:a16="http://schemas.microsoft.com/office/drawing/2014/main" id="{5BEB6B67-A0E4-4B00-8D3D-51FB8C2E1B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Algoritmo de De Casteljau</a:t>
            </a:r>
          </a:p>
        </p:txBody>
      </p:sp>
      <p:sp>
        <p:nvSpPr>
          <p:cNvPr id="655364" name="Line 4">
            <a:extLst>
              <a:ext uri="{FF2B5EF4-FFF2-40B4-BE49-F238E27FC236}">
                <a16:creationId xmlns:a16="http://schemas.microsoft.com/office/drawing/2014/main" id="{C7B6ED15-2078-4867-83E6-1BE45B15A28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5000" y="2590800"/>
            <a:ext cx="1981200" cy="2743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55365" name="Line 5">
            <a:extLst>
              <a:ext uri="{FF2B5EF4-FFF2-40B4-BE49-F238E27FC236}">
                <a16:creationId xmlns:a16="http://schemas.microsoft.com/office/drawing/2014/main" id="{107B4966-64BD-4D7A-ADC9-40BCE7C9613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590800"/>
            <a:ext cx="2438400" cy="281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55366" name="Oval 6">
            <a:extLst>
              <a:ext uri="{FF2B5EF4-FFF2-40B4-BE49-F238E27FC236}">
                <a16:creationId xmlns:a16="http://schemas.microsoft.com/office/drawing/2014/main" id="{0F84D569-3DFE-459D-88F7-011B7FF77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5334000"/>
            <a:ext cx="76200" cy="76200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5367" name="Oval 7">
            <a:extLst>
              <a:ext uri="{FF2B5EF4-FFF2-40B4-BE49-F238E27FC236}">
                <a16:creationId xmlns:a16="http://schemas.microsoft.com/office/drawing/2014/main" id="{64BFE8BA-58B9-4DD9-B475-226C2D9E31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7625" y="2543175"/>
            <a:ext cx="76200" cy="76200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5368" name="Oval 8">
            <a:extLst>
              <a:ext uri="{FF2B5EF4-FFF2-40B4-BE49-F238E27FC236}">
                <a16:creationId xmlns:a16="http://schemas.microsoft.com/office/drawing/2014/main" id="{816BE480-4E29-4DC0-B43D-8B76CDE0A7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5500" y="3225800"/>
            <a:ext cx="76200" cy="76200"/>
          </a:xfrm>
          <a:prstGeom prst="ellipse">
            <a:avLst/>
          </a:prstGeom>
          <a:solidFill>
            <a:srgbClr val="3366FF"/>
          </a:solidFill>
          <a:ln w="28575" algn="ctr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5369" name="Oval 9">
            <a:extLst>
              <a:ext uri="{FF2B5EF4-FFF2-40B4-BE49-F238E27FC236}">
                <a16:creationId xmlns:a16="http://schemas.microsoft.com/office/drawing/2014/main" id="{C96EB5BB-07E4-4F49-ABC0-16F92EDF1E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2300" y="4686300"/>
            <a:ext cx="76200" cy="76200"/>
          </a:xfrm>
          <a:prstGeom prst="ellipse">
            <a:avLst/>
          </a:prstGeom>
          <a:solidFill>
            <a:srgbClr val="3366FF"/>
          </a:solidFill>
          <a:ln w="28575" algn="ctr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5370" name="Oval 10">
            <a:extLst>
              <a:ext uri="{FF2B5EF4-FFF2-40B4-BE49-F238E27FC236}">
                <a16:creationId xmlns:a16="http://schemas.microsoft.com/office/drawing/2014/main" id="{81ACB949-4BA6-44CC-B6AF-75184B5B1A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5410200"/>
            <a:ext cx="76200" cy="76200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55371" name="Text Box 11">
            <a:extLst>
              <a:ext uri="{FF2B5EF4-FFF2-40B4-BE49-F238E27FC236}">
                <a16:creationId xmlns:a16="http://schemas.microsoft.com/office/drawing/2014/main" id="{BA9B9719-E1BE-4E04-AA96-4C52C4CBB0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0463" y="5278438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0</a:t>
            </a:r>
            <a:endParaRPr lang="pt-BR" altLang="en-US" b="1"/>
          </a:p>
        </p:txBody>
      </p:sp>
      <p:sp>
        <p:nvSpPr>
          <p:cNvPr id="655372" name="Text Box 12">
            <a:extLst>
              <a:ext uri="{FF2B5EF4-FFF2-40B4-BE49-F238E27FC236}">
                <a16:creationId xmlns:a16="http://schemas.microsoft.com/office/drawing/2014/main" id="{5EF587CD-3811-4BF3-8B1F-47114C412B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2057400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1</a:t>
            </a:r>
            <a:endParaRPr lang="pt-BR" altLang="en-US" b="1"/>
          </a:p>
        </p:txBody>
      </p:sp>
      <p:sp>
        <p:nvSpPr>
          <p:cNvPr id="655373" name="Text Box 13">
            <a:extLst>
              <a:ext uri="{FF2B5EF4-FFF2-40B4-BE49-F238E27FC236}">
                <a16:creationId xmlns:a16="http://schemas.microsoft.com/office/drawing/2014/main" id="{14866E13-3795-4258-BE6D-F035F2122D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5257800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2</a:t>
            </a:r>
            <a:endParaRPr lang="pt-BR" altLang="en-US" b="1"/>
          </a:p>
        </p:txBody>
      </p:sp>
      <p:sp>
        <p:nvSpPr>
          <p:cNvPr id="655374" name="Text Box 14">
            <a:extLst>
              <a:ext uri="{FF2B5EF4-FFF2-40B4-BE49-F238E27FC236}">
                <a16:creationId xmlns:a16="http://schemas.microsoft.com/office/drawing/2014/main" id="{407D433C-AF55-4113-9C06-A1597344A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44958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11</a:t>
            </a:r>
            <a:endParaRPr lang="pt-BR" altLang="en-US" b="1"/>
          </a:p>
        </p:txBody>
      </p:sp>
      <p:sp>
        <p:nvSpPr>
          <p:cNvPr id="655375" name="Text Box 15">
            <a:extLst>
              <a:ext uri="{FF2B5EF4-FFF2-40B4-BE49-F238E27FC236}">
                <a16:creationId xmlns:a16="http://schemas.microsoft.com/office/drawing/2014/main" id="{9E58291D-B43D-4E5B-981A-FB5CE51448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8194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01</a:t>
            </a:r>
            <a:endParaRPr lang="pt-BR" altLang="en-US" b="1"/>
          </a:p>
        </p:txBody>
      </p:sp>
      <p:sp>
        <p:nvSpPr>
          <p:cNvPr id="655376" name="Oval 16">
            <a:extLst>
              <a:ext uri="{FF2B5EF4-FFF2-40B4-BE49-F238E27FC236}">
                <a16:creationId xmlns:a16="http://schemas.microsoft.com/office/drawing/2014/main" id="{B7510CB5-AA2F-4746-963A-6AA9F3D56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267200"/>
            <a:ext cx="76200" cy="76200"/>
          </a:xfrm>
          <a:prstGeom prst="ellipse">
            <a:avLst/>
          </a:prstGeom>
          <a:solidFill>
            <a:srgbClr val="FF6600"/>
          </a:solidFill>
          <a:ln w="28575" algn="ctr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5377" name="Text Box 17">
            <a:extLst>
              <a:ext uri="{FF2B5EF4-FFF2-40B4-BE49-F238E27FC236}">
                <a16:creationId xmlns:a16="http://schemas.microsoft.com/office/drawing/2014/main" id="{C5EDBDF5-6A8E-4125-A994-1F2F3821C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590800"/>
            <a:ext cx="1050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1"/>
              <a:t>u</a:t>
            </a:r>
            <a:r>
              <a:rPr lang="pt-BR" altLang="en-US"/>
              <a:t> = 0.75</a:t>
            </a:r>
          </a:p>
        </p:txBody>
      </p:sp>
      <p:sp>
        <p:nvSpPr>
          <p:cNvPr id="655378" name="Text Box 18">
            <a:extLst>
              <a:ext uri="{FF2B5EF4-FFF2-40B4-BE49-F238E27FC236}">
                <a16:creationId xmlns:a16="http://schemas.microsoft.com/office/drawing/2014/main" id="{AFBD89A7-417A-4A80-85D4-A939EEC30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4196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02</a:t>
            </a:r>
            <a:endParaRPr lang="pt-BR" altLang="en-US" b="1"/>
          </a:p>
        </p:txBody>
      </p:sp>
      <p:sp>
        <p:nvSpPr>
          <p:cNvPr id="655379" name="Oval 19">
            <a:extLst>
              <a:ext uri="{FF2B5EF4-FFF2-40B4-BE49-F238E27FC236}">
                <a16:creationId xmlns:a16="http://schemas.microsoft.com/office/drawing/2014/main" id="{2BF5F7A9-3C15-4587-A4B3-D957D4A972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3500" y="3924300"/>
            <a:ext cx="76200" cy="76200"/>
          </a:xfrm>
          <a:prstGeom prst="ellipse">
            <a:avLst/>
          </a:prstGeom>
          <a:solidFill>
            <a:srgbClr val="FF6600"/>
          </a:solidFill>
          <a:ln w="28575" algn="ctr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5380" name="Oval 20">
            <a:extLst>
              <a:ext uri="{FF2B5EF4-FFF2-40B4-BE49-F238E27FC236}">
                <a16:creationId xmlns:a16="http://schemas.microsoft.com/office/drawing/2014/main" id="{02287E95-71C6-4E28-B40E-6B4CE01AC5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8400" y="4254500"/>
            <a:ext cx="76200" cy="76200"/>
          </a:xfrm>
          <a:prstGeom prst="ellipse">
            <a:avLst/>
          </a:prstGeom>
          <a:solidFill>
            <a:srgbClr val="FF6600"/>
          </a:solidFill>
          <a:ln w="28575" algn="ctr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387" name="Rectangle 3">
            <a:extLst>
              <a:ext uri="{FF2B5EF4-FFF2-40B4-BE49-F238E27FC236}">
                <a16:creationId xmlns:a16="http://schemas.microsoft.com/office/drawing/2014/main" id="{5305AFF6-D1B1-4F02-8800-08A1CD9942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Algoritmo de De Casteljau</a:t>
            </a:r>
          </a:p>
        </p:txBody>
      </p:sp>
      <p:sp>
        <p:nvSpPr>
          <p:cNvPr id="656388" name="Line 4">
            <a:extLst>
              <a:ext uri="{FF2B5EF4-FFF2-40B4-BE49-F238E27FC236}">
                <a16:creationId xmlns:a16="http://schemas.microsoft.com/office/drawing/2014/main" id="{974433A9-1A7D-4B01-9BD9-967E9EE685A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5000" y="2590800"/>
            <a:ext cx="1981200" cy="2743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56389" name="Line 5">
            <a:extLst>
              <a:ext uri="{FF2B5EF4-FFF2-40B4-BE49-F238E27FC236}">
                <a16:creationId xmlns:a16="http://schemas.microsoft.com/office/drawing/2014/main" id="{D3D0D41B-6F09-4A8D-94B7-62C090755CD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590800"/>
            <a:ext cx="2438400" cy="281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56390" name="Oval 6">
            <a:extLst>
              <a:ext uri="{FF2B5EF4-FFF2-40B4-BE49-F238E27FC236}">
                <a16:creationId xmlns:a16="http://schemas.microsoft.com/office/drawing/2014/main" id="{FCE67266-1579-41EC-B215-985227B097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5334000"/>
            <a:ext cx="76200" cy="76200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6391" name="Oval 7">
            <a:extLst>
              <a:ext uri="{FF2B5EF4-FFF2-40B4-BE49-F238E27FC236}">
                <a16:creationId xmlns:a16="http://schemas.microsoft.com/office/drawing/2014/main" id="{1E67E706-0AAB-4B7A-A5D6-557CDFA7E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7625" y="2543175"/>
            <a:ext cx="76200" cy="76200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6394" name="Oval 10">
            <a:extLst>
              <a:ext uri="{FF2B5EF4-FFF2-40B4-BE49-F238E27FC236}">
                <a16:creationId xmlns:a16="http://schemas.microsoft.com/office/drawing/2014/main" id="{D062E1CC-DE58-45EE-9ABF-216EF9347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5410200"/>
            <a:ext cx="76200" cy="76200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56395" name="Text Box 11">
            <a:extLst>
              <a:ext uri="{FF2B5EF4-FFF2-40B4-BE49-F238E27FC236}">
                <a16:creationId xmlns:a16="http://schemas.microsoft.com/office/drawing/2014/main" id="{EE2D6BB3-4101-49F1-98EB-5E88DD28F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0463" y="5278438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0</a:t>
            </a:r>
            <a:endParaRPr lang="pt-BR" altLang="en-US" b="1"/>
          </a:p>
        </p:txBody>
      </p:sp>
      <p:sp>
        <p:nvSpPr>
          <p:cNvPr id="656396" name="Text Box 12">
            <a:extLst>
              <a:ext uri="{FF2B5EF4-FFF2-40B4-BE49-F238E27FC236}">
                <a16:creationId xmlns:a16="http://schemas.microsoft.com/office/drawing/2014/main" id="{1B83D543-C1E6-4A47-AD4F-A27AD02F80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2057400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1</a:t>
            </a:r>
            <a:endParaRPr lang="pt-BR" altLang="en-US" b="1"/>
          </a:p>
        </p:txBody>
      </p:sp>
      <p:sp>
        <p:nvSpPr>
          <p:cNvPr id="656397" name="Text Box 13">
            <a:extLst>
              <a:ext uri="{FF2B5EF4-FFF2-40B4-BE49-F238E27FC236}">
                <a16:creationId xmlns:a16="http://schemas.microsoft.com/office/drawing/2014/main" id="{C454523B-BEAA-4525-B1BF-8D2A2B86C5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5257800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2</a:t>
            </a:r>
            <a:endParaRPr lang="pt-BR" altLang="en-US" b="1"/>
          </a:p>
        </p:txBody>
      </p:sp>
      <p:sp>
        <p:nvSpPr>
          <p:cNvPr id="656400" name="Oval 16">
            <a:extLst>
              <a:ext uri="{FF2B5EF4-FFF2-40B4-BE49-F238E27FC236}">
                <a16:creationId xmlns:a16="http://schemas.microsoft.com/office/drawing/2014/main" id="{1A2264F5-F7B2-4148-B0D2-FDA4D5B565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267200"/>
            <a:ext cx="76200" cy="76200"/>
          </a:xfrm>
          <a:prstGeom prst="ellipse">
            <a:avLst/>
          </a:prstGeom>
          <a:solidFill>
            <a:srgbClr val="FF6600"/>
          </a:solidFill>
          <a:ln w="28575" algn="ctr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6402" name="Text Box 18">
            <a:extLst>
              <a:ext uri="{FF2B5EF4-FFF2-40B4-BE49-F238E27FC236}">
                <a16:creationId xmlns:a16="http://schemas.microsoft.com/office/drawing/2014/main" id="{8325683E-777A-4C6A-8DDC-7459E59B6D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2672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02</a:t>
            </a:r>
            <a:r>
              <a:rPr lang="pt-BR" altLang="en-US" b="1"/>
              <a:t>(</a:t>
            </a:r>
            <a:r>
              <a:rPr lang="pt-BR" altLang="en-US" b="1" i="1"/>
              <a:t>u</a:t>
            </a:r>
            <a:r>
              <a:rPr lang="pt-BR" altLang="en-US" b="1"/>
              <a:t>)</a:t>
            </a:r>
          </a:p>
        </p:txBody>
      </p:sp>
      <p:sp>
        <p:nvSpPr>
          <p:cNvPr id="656403" name="Oval 19">
            <a:extLst>
              <a:ext uri="{FF2B5EF4-FFF2-40B4-BE49-F238E27FC236}">
                <a16:creationId xmlns:a16="http://schemas.microsoft.com/office/drawing/2014/main" id="{43F8600A-70A8-4451-ABB9-6F96AE3A9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3500" y="3924300"/>
            <a:ext cx="76200" cy="76200"/>
          </a:xfrm>
          <a:prstGeom prst="ellipse">
            <a:avLst/>
          </a:prstGeom>
          <a:solidFill>
            <a:srgbClr val="FF6600"/>
          </a:solidFill>
          <a:ln w="28575" algn="ctr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6404" name="Oval 20">
            <a:extLst>
              <a:ext uri="{FF2B5EF4-FFF2-40B4-BE49-F238E27FC236}">
                <a16:creationId xmlns:a16="http://schemas.microsoft.com/office/drawing/2014/main" id="{9F581E13-5BFB-4B87-B687-165EC82C96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8400" y="4254500"/>
            <a:ext cx="76200" cy="76200"/>
          </a:xfrm>
          <a:prstGeom prst="ellipse">
            <a:avLst/>
          </a:prstGeom>
          <a:solidFill>
            <a:srgbClr val="FF6600"/>
          </a:solidFill>
          <a:ln w="28575" algn="ctr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6406" name="Freeform 22">
            <a:extLst>
              <a:ext uri="{FF2B5EF4-FFF2-40B4-BE49-F238E27FC236}">
                <a16:creationId xmlns:a16="http://schemas.microsoft.com/office/drawing/2014/main" id="{5434E1A5-15A4-4D07-BD9B-96AF7D0E143F}"/>
              </a:ext>
            </a:extLst>
          </p:cNvPr>
          <p:cNvSpPr>
            <a:spLocks/>
          </p:cNvSpPr>
          <p:nvPr/>
        </p:nvSpPr>
        <p:spPr bwMode="auto">
          <a:xfrm>
            <a:off x="1905000" y="3965575"/>
            <a:ext cx="4441825" cy="1493838"/>
          </a:xfrm>
          <a:custGeom>
            <a:avLst/>
            <a:gdLst>
              <a:gd name="T0" fmla="*/ 0 w 2798"/>
              <a:gd name="T1" fmla="*/ 862 h 941"/>
              <a:gd name="T2" fmla="*/ 647 w 2798"/>
              <a:gd name="T3" fmla="*/ 221 h 941"/>
              <a:gd name="T4" fmla="*/ 1265 w 2798"/>
              <a:gd name="T5" fmla="*/ 1 h 941"/>
              <a:gd name="T6" fmla="*/ 1960 w 2798"/>
              <a:gd name="T7" fmla="*/ 213 h 941"/>
              <a:gd name="T8" fmla="*/ 2798 w 2798"/>
              <a:gd name="T9" fmla="*/ 941 h 9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98" h="941">
                <a:moveTo>
                  <a:pt x="0" y="862"/>
                </a:moveTo>
                <a:cubicBezTo>
                  <a:pt x="108" y="755"/>
                  <a:pt x="436" y="364"/>
                  <a:pt x="647" y="221"/>
                </a:cubicBezTo>
                <a:cubicBezTo>
                  <a:pt x="858" y="78"/>
                  <a:pt x="1046" y="2"/>
                  <a:pt x="1265" y="1"/>
                </a:cubicBezTo>
                <a:cubicBezTo>
                  <a:pt x="1484" y="0"/>
                  <a:pt x="1705" y="56"/>
                  <a:pt x="1960" y="213"/>
                </a:cubicBezTo>
                <a:cubicBezTo>
                  <a:pt x="2215" y="370"/>
                  <a:pt x="2624" y="789"/>
                  <a:pt x="2798" y="941"/>
                </a:cubicBezTo>
              </a:path>
            </a:pathLst>
          </a:custGeom>
          <a:noFill/>
          <a:ln w="285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>
            <a:extLst>
              <a:ext uri="{FF2B5EF4-FFF2-40B4-BE49-F238E27FC236}">
                <a16:creationId xmlns:a16="http://schemas.microsoft.com/office/drawing/2014/main" id="{51701329-ABA0-46EA-9A29-94100935FF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Algoritmo de De Casteljau</a:t>
            </a:r>
          </a:p>
        </p:txBody>
      </p:sp>
      <p:sp>
        <p:nvSpPr>
          <p:cNvPr id="657411" name="Rectangle 3">
            <a:extLst>
              <a:ext uri="{FF2B5EF4-FFF2-40B4-BE49-F238E27FC236}">
                <a16:creationId xmlns:a16="http://schemas.microsoft.com/office/drawing/2014/main" id="{427A1098-83D3-4BA4-B7A8-11DD3A35BC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5344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en-US" sz="2600"/>
              <a:t>A curva obtida pode ser entendida como a “mistura” dos pontos </a:t>
            </a:r>
            <a:r>
              <a:rPr lang="pt-BR" altLang="en-US" sz="2600" b="1"/>
              <a:t>p</a:t>
            </a:r>
            <a:r>
              <a:rPr lang="pt-BR" altLang="en-US" sz="2600" baseline="-25000"/>
              <a:t>0</a:t>
            </a:r>
            <a:r>
              <a:rPr lang="pt-BR" altLang="en-US" sz="2600"/>
              <a:t>, </a:t>
            </a:r>
            <a:r>
              <a:rPr lang="pt-BR" altLang="en-US" sz="2600" b="1"/>
              <a:t>p</a:t>
            </a:r>
            <a:r>
              <a:rPr lang="pt-BR" altLang="en-US" sz="2600" baseline="-25000"/>
              <a:t>1 </a:t>
            </a:r>
            <a:r>
              <a:rPr lang="pt-BR" altLang="en-US" sz="2600"/>
              <a:t>e </a:t>
            </a:r>
            <a:r>
              <a:rPr lang="pt-BR" altLang="en-US" sz="2600" b="1"/>
              <a:t>p</a:t>
            </a:r>
            <a:r>
              <a:rPr lang="pt-BR" altLang="en-US" sz="2600" baseline="-25000"/>
              <a:t>2</a:t>
            </a:r>
            <a:r>
              <a:rPr lang="pt-BR" altLang="en-US" sz="2600"/>
              <a:t> por intermédio de três funções quadráticas:</a:t>
            </a:r>
          </a:p>
          <a:p>
            <a:pPr lvl="1">
              <a:lnSpc>
                <a:spcPct val="80000"/>
              </a:lnSpc>
            </a:pPr>
            <a:r>
              <a:rPr lang="pt-BR" altLang="en-US" sz="2400" i="1"/>
              <a:t>b</a:t>
            </a:r>
            <a:r>
              <a:rPr lang="pt-BR" altLang="en-US" sz="2400" baseline="-25000"/>
              <a:t>02</a:t>
            </a:r>
            <a:r>
              <a:rPr lang="pt-BR" altLang="en-US" sz="2400"/>
              <a:t>(</a:t>
            </a:r>
            <a:r>
              <a:rPr lang="pt-BR" altLang="en-US" sz="2400" i="1"/>
              <a:t>u</a:t>
            </a:r>
            <a:r>
              <a:rPr lang="pt-BR" altLang="en-US" sz="2400"/>
              <a:t>) = (1 – </a:t>
            </a:r>
            <a:r>
              <a:rPr lang="pt-BR" altLang="en-US" sz="2400" i="1"/>
              <a:t>u</a:t>
            </a:r>
            <a:r>
              <a:rPr lang="pt-BR" altLang="en-US" sz="2400"/>
              <a:t>)</a:t>
            </a:r>
            <a:r>
              <a:rPr lang="pt-BR" altLang="en-US" sz="2400" baseline="-25000"/>
              <a:t> </a:t>
            </a:r>
            <a:r>
              <a:rPr lang="pt-BR" altLang="en-US" sz="2400" baseline="30000"/>
              <a:t>2  </a:t>
            </a:r>
          </a:p>
          <a:p>
            <a:pPr lvl="1">
              <a:lnSpc>
                <a:spcPct val="80000"/>
              </a:lnSpc>
            </a:pPr>
            <a:r>
              <a:rPr lang="pt-BR" altLang="en-US" sz="2400" i="1"/>
              <a:t>b</a:t>
            </a:r>
            <a:r>
              <a:rPr lang="pt-BR" altLang="en-US" sz="2400" baseline="-25000"/>
              <a:t>12</a:t>
            </a:r>
            <a:r>
              <a:rPr lang="pt-BR" altLang="en-US" sz="2400"/>
              <a:t>(</a:t>
            </a:r>
            <a:r>
              <a:rPr lang="pt-BR" altLang="en-US" sz="2400" i="1"/>
              <a:t>u</a:t>
            </a:r>
            <a:r>
              <a:rPr lang="pt-BR" altLang="en-US" sz="2400"/>
              <a:t>) = 2</a:t>
            </a:r>
            <a:r>
              <a:rPr lang="pt-BR" altLang="en-US" sz="2400" baseline="30000"/>
              <a:t> </a:t>
            </a:r>
            <a:r>
              <a:rPr lang="pt-BR" altLang="en-US" sz="2400" i="1"/>
              <a:t>u </a:t>
            </a:r>
            <a:r>
              <a:rPr lang="pt-BR" altLang="en-US" sz="2400"/>
              <a:t>(1 – </a:t>
            </a:r>
            <a:r>
              <a:rPr lang="pt-BR" altLang="en-US" sz="2400" i="1"/>
              <a:t>u</a:t>
            </a:r>
            <a:r>
              <a:rPr lang="pt-BR" altLang="en-US" sz="2400"/>
              <a:t>)</a:t>
            </a:r>
            <a:r>
              <a:rPr lang="pt-BR" altLang="en-US" sz="2400" baseline="-25000"/>
              <a:t>    </a:t>
            </a:r>
          </a:p>
          <a:p>
            <a:pPr lvl="1">
              <a:lnSpc>
                <a:spcPct val="80000"/>
              </a:lnSpc>
            </a:pPr>
            <a:r>
              <a:rPr lang="pt-BR" altLang="en-US" sz="2400" i="1"/>
              <a:t>b</a:t>
            </a:r>
            <a:r>
              <a:rPr lang="pt-BR" altLang="en-US" sz="2400" baseline="-25000"/>
              <a:t>22</a:t>
            </a:r>
            <a:r>
              <a:rPr lang="pt-BR" altLang="en-US" sz="2400"/>
              <a:t>(</a:t>
            </a:r>
            <a:r>
              <a:rPr lang="pt-BR" altLang="en-US" sz="2400" i="1"/>
              <a:t>u</a:t>
            </a:r>
            <a:r>
              <a:rPr lang="pt-BR" altLang="en-US" sz="2400"/>
              <a:t>) = </a:t>
            </a:r>
            <a:r>
              <a:rPr lang="pt-BR" altLang="en-US" sz="2400" i="1"/>
              <a:t>u</a:t>
            </a:r>
            <a:r>
              <a:rPr lang="pt-BR" altLang="en-US" sz="2400" i="1" baseline="30000"/>
              <a:t>2</a:t>
            </a:r>
          </a:p>
          <a:p>
            <a:pPr>
              <a:lnSpc>
                <a:spcPct val="80000"/>
              </a:lnSpc>
            </a:pPr>
            <a:r>
              <a:rPr lang="pt-BR" altLang="en-US" sz="2600"/>
              <a:t>Aplicando mais uma vez a idéia podemos definir uma cúbica por 4 pontos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en-US" sz="2400" b="1"/>
              <a:t>p</a:t>
            </a:r>
            <a:r>
              <a:rPr lang="pt-BR" altLang="en-US" sz="2400" baseline="-25000"/>
              <a:t>02</a:t>
            </a:r>
            <a:r>
              <a:rPr lang="pt-BR" altLang="en-US" sz="2400"/>
              <a:t>(</a:t>
            </a:r>
            <a:r>
              <a:rPr lang="pt-BR" altLang="en-US" sz="2400" i="1"/>
              <a:t>u</a:t>
            </a:r>
            <a:r>
              <a:rPr lang="pt-BR" altLang="en-US" sz="2400"/>
              <a:t>) = (1 – </a:t>
            </a:r>
            <a:r>
              <a:rPr lang="pt-BR" altLang="en-US" sz="2400" i="1"/>
              <a:t>u</a:t>
            </a:r>
            <a:r>
              <a:rPr lang="pt-BR" altLang="en-US" sz="2400"/>
              <a:t>)</a:t>
            </a:r>
            <a:r>
              <a:rPr lang="pt-BR" altLang="en-US" sz="2400" baseline="-25000"/>
              <a:t> </a:t>
            </a:r>
            <a:r>
              <a:rPr lang="pt-BR" altLang="en-US" sz="2400" baseline="30000"/>
              <a:t>2 </a:t>
            </a:r>
            <a:r>
              <a:rPr lang="pt-BR" altLang="en-US" sz="2400" b="1"/>
              <a:t>p</a:t>
            </a:r>
            <a:r>
              <a:rPr lang="pt-BR" altLang="en-US" sz="2400" baseline="-25000"/>
              <a:t>0 </a:t>
            </a:r>
            <a:r>
              <a:rPr lang="pt-BR" altLang="en-US" sz="2400"/>
              <a:t>+ 2 </a:t>
            </a:r>
            <a:r>
              <a:rPr lang="pt-BR" altLang="en-US" sz="2400" i="1"/>
              <a:t>u </a:t>
            </a:r>
            <a:r>
              <a:rPr lang="pt-BR" altLang="en-US" sz="2400"/>
              <a:t>(1 – </a:t>
            </a:r>
            <a:r>
              <a:rPr lang="pt-BR" altLang="en-US" sz="2400" i="1"/>
              <a:t>u</a:t>
            </a:r>
            <a:r>
              <a:rPr lang="pt-BR" altLang="en-US" sz="2400"/>
              <a:t>)</a:t>
            </a:r>
            <a:r>
              <a:rPr lang="pt-BR" altLang="en-US" sz="2400" baseline="-25000"/>
              <a:t> </a:t>
            </a:r>
            <a:r>
              <a:rPr lang="pt-BR" altLang="en-US" sz="2400" b="1"/>
              <a:t>p</a:t>
            </a:r>
            <a:r>
              <a:rPr lang="pt-BR" altLang="en-US" sz="2400" baseline="-25000"/>
              <a:t>1 </a:t>
            </a:r>
            <a:r>
              <a:rPr lang="pt-BR" altLang="en-US" sz="2400"/>
              <a:t>+ </a:t>
            </a:r>
            <a:r>
              <a:rPr lang="pt-BR" altLang="en-US" sz="2400" i="1"/>
              <a:t>u</a:t>
            </a:r>
            <a:r>
              <a:rPr lang="pt-BR" altLang="en-US" sz="2400" i="1" baseline="30000"/>
              <a:t>2</a:t>
            </a:r>
            <a:r>
              <a:rPr lang="pt-BR" altLang="en-US" sz="2400"/>
              <a:t> </a:t>
            </a:r>
            <a:r>
              <a:rPr lang="pt-BR" altLang="en-US" sz="2400" b="1"/>
              <a:t>p</a:t>
            </a:r>
            <a:r>
              <a:rPr lang="pt-BR" altLang="en-US" sz="2400" baseline="-25000"/>
              <a:t>2</a:t>
            </a:r>
            <a:endParaRPr lang="pt-BR" altLang="en-US" sz="2400"/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en-US" sz="2400" b="1"/>
              <a:t>p</a:t>
            </a:r>
            <a:r>
              <a:rPr lang="pt-BR" altLang="en-US" sz="2400" baseline="-25000"/>
              <a:t>12</a:t>
            </a:r>
            <a:r>
              <a:rPr lang="pt-BR" altLang="en-US" sz="2400"/>
              <a:t>(</a:t>
            </a:r>
            <a:r>
              <a:rPr lang="pt-BR" altLang="en-US" sz="2400" i="1"/>
              <a:t>u</a:t>
            </a:r>
            <a:r>
              <a:rPr lang="pt-BR" altLang="en-US" sz="2400"/>
              <a:t>) = (1 – </a:t>
            </a:r>
            <a:r>
              <a:rPr lang="pt-BR" altLang="en-US" sz="2400" i="1"/>
              <a:t>u</a:t>
            </a:r>
            <a:r>
              <a:rPr lang="pt-BR" altLang="en-US" sz="2400"/>
              <a:t>)</a:t>
            </a:r>
            <a:r>
              <a:rPr lang="pt-BR" altLang="en-US" sz="2400" baseline="-25000"/>
              <a:t> </a:t>
            </a:r>
            <a:r>
              <a:rPr lang="pt-BR" altLang="en-US" sz="2400" baseline="30000"/>
              <a:t>2 </a:t>
            </a:r>
            <a:r>
              <a:rPr lang="pt-BR" altLang="en-US" sz="2400" b="1"/>
              <a:t>p</a:t>
            </a:r>
            <a:r>
              <a:rPr lang="pt-BR" altLang="en-US" sz="2400" baseline="-25000"/>
              <a:t>1 </a:t>
            </a:r>
            <a:r>
              <a:rPr lang="pt-BR" altLang="en-US" sz="2400"/>
              <a:t>+ 2 </a:t>
            </a:r>
            <a:r>
              <a:rPr lang="pt-BR" altLang="en-US" sz="2400" i="1"/>
              <a:t>u </a:t>
            </a:r>
            <a:r>
              <a:rPr lang="pt-BR" altLang="en-US" sz="2400"/>
              <a:t>(1 – </a:t>
            </a:r>
            <a:r>
              <a:rPr lang="pt-BR" altLang="en-US" sz="2400" i="1"/>
              <a:t>u</a:t>
            </a:r>
            <a:r>
              <a:rPr lang="pt-BR" altLang="en-US" sz="2400"/>
              <a:t>)</a:t>
            </a:r>
            <a:r>
              <a:rPr lang="pt-BR" altLang="en-US" sz="2400" baseline="-25000"/>
              <a:t> </a:t>
            </a:r>
            <a:r>
              <a:rPr lang="pt-BR" altLang="en-US" sz="2400" b="1"/>
              <a:t>p</a:t>
            </a:r>
            <a:r>
              <a:rPr lang="pt-BR" altLang="en-US" sz="2400" baseline="-25000"/>
              <a:t>2 </a:t>
            </a:r>
            <a:r>
              <a:rPr lang="pt-BR" altLang="en-US" sz="2400"/>
              <a:t>+ </a:t>
            </a:r>
            <a:r>
              <a:rPr lang="pt-BR" altLang="en-US" sz="2400" i="1"/>
              <a:t>u</a:t>
            </a:r>
            <a:r>
              <a:rPr lang="pt-BR" altLang="en-US" sz="2400" i="1" baseline="30000"/>
              <a:t>2</a:t>
            </a:r>
            <a:r>
              <a:rPr lang="pt-BR" altLang="en-US" sz="2400"/>
              <a:t> </a:t>
            </a:r>
            <a:r>
              <a:rPr lang="pt-BR" altLang="en-US" sz="2400" b="1"/>
              <a:t>p</a:t>
            </a:r>
            <a:r>
              <a:rPr lang="pt-BR" altLang="en-US" sz="2400" baseline="-25000"/>
              <a:t>3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en-US" sz="2400" b="1"/>
              <a:t>p</a:t>
            </a:r>
            <a:r>
              <a:rPr lang="pt-BR" altLang="en-US" sz="2400" baseline="-25000"/>
              <a:t>03</a:t>
            </a:r>
            <a:r>
              <a:rPr lang="pt-BR" altLang="en-US" sz="2400"/>
              <a:t>(</a:t>
            </a:r>
            <a:r>
              <a:rPr lang="pt-BR" altLang="en-US" sz="2400" i="1"/>
              <a:t>u</a:t>
            </a:r>
            <a:r>
              <a:rPr lang="pt-BR" altLang="en-US" sz="2400"/>
              <a:t>) = (1 – </a:t>
            </a:r>
            <a:r>
              <a:rPr lang="pt-BR" altLang="en-US" sz="2400" i="1"/>
              <a:t>u</a:t>
            </a:r>
            <a:r>
              <a:rPr lang="pt-BR" altLang="en-US" sz="2400"/>
              <a:t>)</a:t>
            </a:r>
            <a:r>
              <a:rPr lang="pt-BR" altLang="en-US" sz="2400" baseline="-25000"/>
              <a:t> </a:t>
            </a:r>
            <a:r>
              <a:rPr lang="pt-BR" altLang="en-US" sz="2400" b="1"/>
              <a:t>p</a:t>
            </a:r>
            <a:r>
              <a:rPr lang="pt-BR" altLang="en-US" sz="2400" baseline="-25000"/>
              <a:t>02 </a:t>
            </a:r>
            <a:r>
              <a:rPr lang="pt-BR" altLang="en-US" sz="2400"/>
              <a:t>(</a:t>
            </a:r>
            <a:r>
              <a:rPr lang="pt-BR" altLang="en-US" sz="2400" i="1"/>
              <a:t>u</a:t>
            </a:r>
            <a:r>
              <a:rPr lang="pt-BR" altLang="en-US" sz="2400"/>
              <a:t>) + </a:t>
            </a:r>
            <a:r>
              <a:rPr lang="pt-BR" altLang="en-US" sz="2400" i="1"/>
              <a:t>u</a:t>
            </a:r>
            <a:r>
              <a:rPr lang="pt-BR" altLang="en-US" sz="2400"/>
              <a:t> </a:t>
            </a:r>
            <a:r>
              <a:rPr lang="pt-BR" altLang="en-US" sz="2400" b="1"/>
              <a:t>p</a:t>
            </a:r>
            <a:r>
              <a:rPr lang="pt-BR" altLang="en-US" sz="2400" baseline="-25000"/>
              <a:t>12 </a:t>
            </a:r>
            <a:r>
              <a:rPr lang="pt-BR" altLang="en-US" sz="2400"/>
              <a:t>(</a:t>
            </a:r>
            <a:r>
              <a:rPr lang="pt-BR" altLang="en-US" sz="2400" i="1"/>
              <a:t>u</a:t>
            </a:r>
            <a:r>
              <a:rPr lang="pt-BR" altLang="en-US" sz="2400"/>
              <a:t>)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en-US" sz="2400"/>
              <a:t>	        = (1 – </a:t>
            </a:r>
            <a:r>
              <a:rPr lang="pt-BR" altLang="en-US" sz="2400" i="1"/>
              <a:t>u</a:t>
            </a:r>
            <a:r>
              <a:rPr lang="pt-BR" altLang="en-US" sz="2400"/>
              <a:t>)</a:t>
            </a:r>
            <a:r>
              <a:rPr lang="pt-BR" altLang="en-US" sz="2400" baseline="-25000"/>
              <a:t> </a:t>
            </a:r>
            <a:r>
              <a:rPr lang="pt-BR" altLang="en-US" sz="2400" baseline="30000"/>
              <a:t>3 </a:t>
            </a:r>
            <a:r>
              <a:rPr lang="pt-BR" altLang="en-US" sz="2400" b="1"/>
              <a:t>p</a:t>
            </a:r>
            <a:r>
              <a:rPr lang="pt-BR" altLang="en-US" sz="2400" baseline="-25000"/>
              <a:t>0 </a:t>
            </a:r>
            <a:r>
              <a:rPr lang="pt-BR" altLang="en-US" sz="2400"/>
              <a:t>+ 3 </a:t>
            </a:r>
            <a:r>
              <a:rPr lang="pt-BR" altLang="en-US" sz="2400" i="1"/>
              <a:t>u </a:t>
            </a:r>
            <a:r>
              <a:rPr lang="pt-BR" altLang="en-US" sz="2400"/>
              <a:t>(1 – </a:t>
            </a:r>
            <a:r>
              <a:rPr lang="pt-BR" altLang="en-US" sz="2400" i="1"/>
              <a:t>u</a:t>
            </a:r>
            <a:r>
              <a:rPr lang="pt-BR" altLang="en-US" sz="2400"/>
              <a:t>)</a:t>
            </a:r>
            <a:r>
              <a:rPr lang="pt-BR" altLang="en-US" sz="2400" baseline="30000"/>
              <a:t>2</a:t>
            </a:r>
            <a:r>
              <a:rPr lang="pt-BR" altLang="en-US" sz="2400" baseline="-25000"/>
              <a:t> </a:t>
            </a:r>
            <a:r>
              <a:rPr lang="pt-BR" altLang="en-US" sz="2400" b="1"/>
              <a:t>p</a:t>
            </a:r>
            <a:r>
              <a:rPr lang="pt-BR" altLang="en-US" sz="2400" baseline="-25000"/>
              <a:t>1 </a:t>
            </a:r>
            <a:r>
              <a:rPr lang="pt-BR" altLang="en-US" sz="2400"/>
              <a:t>+ 3 </a:t>
            </a:r>
            <a:r>
              <a:rPr lang="pt-BR" altLang="en-US" sz="2400" i="1"/>
              <a:t>u</a:t>
            </a:r>
            <a:r>
              <a:rPr lang="pt-BR" altLang="en-US" sz="2400" i="1" baseline="30000"/>
              <a:t>2</a:t>
            </a:r>
            <a:r>
              <a:rPr lang="pt-BR" altLang="en-US" sz="2400"/>
              <a:t> (1 – </a:t>
            </a:r>
            <a:r>
              <a:rPr lang="pt-BR" altLang="en-US" sz="2400" i="1"/>
              <a:t>u</a:t>
            </a:r>
            <a:r>
              <a:rPr lang="pt-BR" altLang="en-US" sz="2400"/>
              <a:t>)</a:t>
            </a:r>
            <a:r>
              <a:rPr lang="pt-BR" altLang="en-US" sz="2400" baseline="-25000"/>
              <a:t> </a:t>
            </a:r>
            <a:r>
              <a:rPr lang="pt-BR" altLang="en-US" sz="2400" b="1"/>
              <a:t>p</a:t>
            </a:r>
            <a:r>
              <a:rPr lang="pt-BR" altLang="en-US" sz="2400" baseline="-25000"/>
              <a:t>2 </a:t>
            </a:r>
            <a:r>
              <a:rPr lang="pt-BR" altLang="en-US" sz="2400"/>
              <a:t>+ </a:t>
            </a:r>
            <a:r>
              <a:rPr lang="pt-BR" altLang="en-US" sz="2400" i="1"/>
              <a:t>u</a:t>
            </a:r>
            <a:r>
              <a:rPr lang="pt-BR" altLang="en-US" sz="2400" i="1" baseline="30000"/>
              <a:t>3</a:t>
            </a:r>
            <a:r>
              <a:rPr lang="pt-BR" altLang="en-US" sz="2400"/>
              <a:t> </a:t>
            </a:r>
            <a:r>
              <a:rPr lang="pt-BR" altLang="en-US" sz="2400" b="1"/>
              <a:t>p</a:t>
            </a:r>
            <a:r>
              <a:rPr lang="pt-BR" altLang="en-US" sz="2400" baseline="-25000"/>
              <a:t>3</a:t>
            </a:r>
            <a:endParaRPr lang="pt-BR" altLang="en-US" sz="2400"/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pt-BR" altLang="en-US"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2">
            <a:extLst>
              <a:ext uri="{FF2B5EF4-FFF2-40B4-BE49-F238E27FC236}">
                <a16:creationId xmlns:a16="http://schemas.microsoft.com/office/drawing/2014/main" id="{A7D900E2-131C-422E-B84D-8C62E12933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Algoritmo de De Casteljau</a:t>
            </a:r>
          </a:p>
        </p:txBody>
      </p:sp>
      <p:sp>
        <p:nvSpPr>
          <p:cNvPr id="658436" name="Line 4">
            <a:extLst>
              <a:ext uri="{FF2B5EF4-FFF2-40B4-BE49-F238E27FC236}">
                <a16:creationId xmlns:a16="http://schemas.microsoft.com/office/drawing/2014/main" id="{DE272D8B-BDC8-4599-ABD8-32B6B3B3FD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49338" y="2590800"/>
            <a:ext cx="1981200" cy="2743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58437" name="Line 5">
            <a:extLst>
              <a:ext uri="{FF2B5EF4-FFF2-40B4-BE49-F238E27FC236}">
                <a16:creationId xmlns:a16="http://schemas.microsoft.com/office/drawing/2014/main" id="{5F9F4653-2A10-47AE-80DF-0E6D1B084E1F}"/>
              </a:ext>
            </a:extLst>
          </p:cNvPr>
          <p:cNvSpPr>
            <a:spLocks noChangeShapeType="1"/>
          </p:cNvSpPr>
          <p:nvPr/>
        </p:nvSpPr>
        <p:spPr bwMode="auto">
          <a:xfrm>
            <a:off x="3030538" y="2590800"/>
            <a:ext cx="2438400" cy="281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58438" name="Oval 6">
            <a:extLst>
              <a:ext uri="{FF2B5EF4-FFF2-40B4-BE49-F238E27FC236}">
                <a16:creationId xmlns:a16="http://schemas.microsoft.com/office/drawing/2014/main" id="{6746FD66-905D-4F45-B49A-3B9679214A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138" y="5334000"/>
            <a:ext cx="76200" cy="76200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8439" name="Oval 7">
            <a:extLst>
              <a:ext uri="{FF2B5EF4-FFF2-40B4-BE49-F238E27FC236}">
                <a16:creationId xmlns:a16="http://schemas.microsoft.com/office/drawing/2014/main" id="{939CE8FA-B03C-43AD-BA0B-DAF61B646B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1963" y="2543175"/>
            <a:ext cx="76200" cy="76200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8440" name="Oval 8">
            <a:extLst>
              <a:ext uri="{FF2B5EF4-FFF2-40B4-BE49-F238E27FC236}">
                <a16:creationId xmlns:a16="http://schemas.microsoft.com/office/drawing/2014/main" id="{4A004AAE-2139-46A8-9AA9-BE40494946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8938" y="5410200"/>
            <a:ext cx="76200" cy="76200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58441" name="Text Box 9">
            <a:extLst>
              <a:ext uri="{FF2B5EF4-FFF2-40B4-BE49-F238E27FC236}">
                <a16:creationId xmlns:a16="http://schemas.microsoft.com/office/drawing/2014/main" id="{41B99A07-AB4B-4FA3-8B36-F86B4CB45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278438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0</a:t>
            </a:r>
            <a:endParaRPr lang="pt-BR" altLang="en-US" b="1"/>
          </a:p>
        </p:txBody>
      </p:sp>
      <p:sp>
        <p:nvSpPr>
          <p:cNvPr id="658442" name="Text Box 10">
            <a:extLst>
              <a:ext uri="{FF2B5EF4-FFF2-40B4-BE49-F238E27FC236}">
                <a16:creationId xmlns:a16="http://schemas.microsoft.com/office/drawing/2014/main" id="{1E585BA9-9529-4DC2-AFD6-3D956501C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8138" y="2057400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1</a:t>
            </a:r>
            <a:endParaRPr lang="pt-BR" altLang="en-US" b="1"/>
          </a:p>
        </p:txBody>
      </p:sp>
      <p:sp>
        <p:nvSpPr>
          <p:cNvPr id="658443" name="Text Box 11">
            <a:extLst>
              <a:ext uri="{FF2B5EF4-FFF2-40B4-BE49-F238E27FC236}">
                <a16:creationId xmlns:a16="http://schemas.microsoft.com/office/drawing/2014/main" id="{E3644704-3185-4A23-9725-F7D7CFD8B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5715000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2</a:t>
            </a:r>
            <a:endParaRPr lang="pt-BR" altLang="en-US" b="1"/>
          </a:p>
        </p:txBody>
      </p:sp>
      <p:sp>
        <p:nvSpPr>
          <p:cNvPr id="658445" name="Text Box 13">
            <a:extLst>
              <a:ext uri="{FF2B5EF4-FFF2-40B4-BE49-F238E27FC236}">
                <a16:creationId xmlns:a16="http://schemas.microsoft.com/office/drawing/2014/main" id="{5FE139C1-83E4-4F80-AFDE-2CAF7F099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4290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aseline="-25000"/>
              <a:t>02</a:t>
            </a:r>
            <a:r>
              <a:rPr lang="pt-BR" altLang="en-US"/>
              <a:t>(</a:t>
            </a:r>
            <a:r>
              <a:rPr lang="pt-BR" altLang="en-US" i="1"/>
              <a:t>u</a:t>
            </a:r>
            <a:r>
              <a:rPr lang="pt-BR" altLang="en-US"/>
              <a:t>)</a:t>
            </a:r>
          </a:p>
        </p:txBody>
      </p:sp>
      <p:sp>
        <p:nvSpPr>
          <p:cNvPr id="658446" name="Oval 14">
            <a:extLst>
              <a:ext uri="{FF2B5EF4-FFF2-40B4-BE49-F238E27FC236}">
                <a16:creationId xmlns:a16="http://schemas.microsoft.com/office/drawing/2014/main" id="{2E6D354A-055E-4303-9E43-1BE56C60D3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7838" y="3924300"/>
            <a:ext cx="76200" cy="76200"/>
          </a:xfrm>
          <a:prstGeom prst="ellipse">
            <a:avLst/>
          </a:prstGeom>
          <a:solidFill>
            <a:srgbClr val="FF6600"/>
          </a:solidFill>
          <a:ln w="28575" algn="ctr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8447" name="Oval 15">
            <a:extLst>
              <a:ext uri="{FF2B5EF4-FFF2-40B4-BE49-F238E27FC236}">
                <a16:creationId xmlns:a16="http://schemas.microsoft.com/office/drawing/2014/main" id="{13792CAB-BC57-4EA7-B9D7-496817600D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2738" y="4254500"/>
            <a:ext cx="76200" cy="76200"/>
          </a:xfrm>
          <a:prstGeom prst="ellipse">
            <a:avLst/>
          </a:prstGeom>
          <a:solidFill>
            <a:srgbClr val="FF6600"/>
          </a:solidFill>
          <a:ln w="28575" algn="ctr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8448" name="Freeform 16">
            <a:extLst>
              <a:ext uri="{FF2B5EF4-FFF2-40B4-BE49-F238E27FC236}">
                <a16:creationId xmlns:a16="http://schemas.microsoft.com/office/drawing/2014/main" id="{87808A5B-7B05-4CF3-BEBE-DD31717A76A4}"/>
              </a:ext>
            </a:extLst>
          </p:cNvPr>
          <p:cNvSpPr>
            <a:spLocks/>
          </p:cNvSpPr>
          <p:nvPr/>
        </p:nvSpPr>
        <p:spPr bwMode="auto">
          <a:xfrm>
            <a:off x="1049338" y="3965575"/>
            <a:ext cx="4441825" cy="1493838"/>
          </a:xfrm>
          <a:custGeom>
            <a:avLst/>
            <a:gdLst>
              <a:gd name="T0" fmla="*/ 0 w 2798"/>
              <a:gd name="T1" fmla="*/ 862 h 941"/>
              <a:gd name="T2" fmla="*/ 647 w 2798"/>
              <a:gd name="T3" fmla="*/ 221 h 941"/>
              <a:gd name="T4" fmla="*/ 1265 w 2798"/>
              <a:gd name="T5" fmla="*/ 1 h 941"/>
              <a:gd name="T6" fmla="*/ 1960 w 2798"/>
              <a:gd name="T7" fmla="*/ 213 h 941"/>
              <a:gd name="T8" fmla="*/ 2798 w 2798"/>
              <a:gd name="T9" fmla="*/ 941 h 9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98" h="941">
                <a:moveTo>
                  <a:pt x="0" y="862"/>
                </a:moveTo>
                <a:cubicBezTo>
                  <a:pt x="108" y="755"/>
                  <a:pt x="436" y="364"/>
                  <a:pt x="647" y="221"/>
                </a:cubicBezTo>
                <a:cubicBezTo>
                  <a:pt x="858" y="78"/>
                  <a:pt x="1046" y="2"/>
                  <a:pt x="1265" y="1"/>
                </a:cubicBezTo>
                <a:cubicBezTo>
                  <a:pt x="1484" y="0"/>
                  <a:pt x="1705" y="56"/>
                  <a:pt x="1960" y="213"/>
                </a:cubicBezTo>
                <a:cubicBezTo>
                  <a:pt x="2215" y="370"/>
                  <a:pt x="2624" y="789"/>
                  <a:pt x="2798" y="941"/>
                </a:cubicBezTo>
              </a:path>
            </a:pathLst>
          </a:custGeom>
          <a:noFill/>
          <a:ln w="285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58456" name="Text Box 24">
            <a:extLst>
              <a:ext uri="{FF2B5EF4-FFF2-40B4-BE49-F238E27FC236}">
                <a16:creationId xmlns:a16="http://schemas.microsoft.com/office/drawing/2014/main" id="{EF10090A-5B4C-4E95-9FB0-E31E803F8F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41148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aseline="-25000"/>
              <a:t>12</a:t>
            </a:r>
            <a:r>
              <a:rPr lang="pt-BR" altLang="en-US"/>
              <a:t>(</a:t>
            </a:r>
            <a:r>
              <a:rPr lang="pt-BR" altLang="en-US" i="1"/>
              <a:t>u</a:t>
            </a:r>
            <a:r>
              <a:rPr lang="pt-BR" altLang="en-US"/>
              <a:t>)</a:t>
            </a:r>
          </a:p>
        </p:txBody>
      </p:sp>
      <p:sp>
        <p:nvSpPr>
          <p:cNvPr id="658451" name="Line 19">
            <a:extLst>
              <a:ext uri="{FF2B5EF4-FFF2-40B4-BE49-F238E27FC236}">
                <a16:creationId xmlns:a16="http://schemas.microsoft.com/office/drawing/2014/main" id="{EAEB670F-1841-4301-B8C4-5F37B33F6BD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99100" y="2619375"/>
            <a:ext cx="2438400" cy="281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58453" name="Oval 21">
            <a:extLst>
              <a:ext uri="{FF2B5EF4-FFF2-40B4-BE49-F238E27FC236}">
                <a16:creationId xmlns:a16="http://schemas.microsoft.com/office/drawing/2014/main" id="{0D629A2F-15E5-4343-95DD-5122C73BC1B8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5470525" y="5410200"/>
            <a:ext cx="76200" cy="76200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8454" name="Oval 22">
            <a:extLst>
              <a:ext uri="{FF2B5EF4-FFF2-40B4-BE49-F238E27FC236}">
                <a16:creationId xmlns:a16="http://schemas.microsoft.com/office/drawing/2014/main" id="{8351D2E4-AB3A-4AF0-847C-6FD7D2256F25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7937500" y="2543175"/>
            <a:ext cx="76200" cy="76200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58462" name="Text Box 30">
            <a:extLst>
              <a:ext uri="{FF2B5EF4-FFF2-40B4-BE49-F238E27FC236}">
                <a16:creationId xmlns:a16="http://schemas.microsoft.com/office/drawing/2014/main" id="{7C8F56B2-CF2F-4D92-A8E1-08AFEA5EA2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1981200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3</a:t>
            </a:r>
            <a:endParaRPr lang="pt-BR" altLang="en-US" b="1"/>
          </a:p>
        </p:txBody>
      </p:sp>
      <p:sp>
        <p:nvSpPr>
          <p:cNvPr id="658464" name="Oval 32">
            <a:extLst>
              <a:ext uri="{FF2B5EF4-FFF2-40B4-BE49-F238E27FC236}">
                <a16:creationId xmlns:a16="http://schemas.microsoft.com/office/drawing/2014/main" id="{0CFEC338-0EA5-4394-8E26-8676571C24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114800"/>
            <a:ext cx="76200" cy="76200"/>
          </a:xfrm>
          <a:prstGeom prst="ellipse">
            <a:avLst/>
          </a:prstGeom>
          <a:solidFill>
            <a:schemeClr val="accent2"/>
          </a:solidFill>
          <a:ln w="28575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8463" name="Line 31">
            <a:extLst>
              <a:ext uri="{FF2B5EF4-FFF2-40B4-BE49-F238E27FC236}">
                <a16:creationId xmlns:a16="http://schemas.microsoft.com/office/drawing/2014/main" id="{0F72C059-8107-4AB1-9224-B8A6D687406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82800" y="3733800"/>
            <a:ext cx="2184400" cy="5873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58444" name="Oval 12">
            <a:extLst>
              <a:ext uri="{FF2B5EF4-FFF2-40B4-BE49-F238E27FC236}">
                <a16:creationId xmlns:a16="http://schemas.microsoft.com/office/drawing/2014/main" id="{257B45D4-0BE1-4176-95B5-1528881439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9938" y="4267200"/>
            <a:ext cx="76200" cy="76200"/>
          </a:xfrm>
          <a:prstGeom prst="ellipse">
            <a:avLst/>
          </a:prstGeom>
          <a:solidFill>
            <a:srgbClr val="FF6600"/>
          </a:solidFill>
          <a:ln w="28575" algn="ctr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658461" name="Group 29">
            <a:extLst>
              <a:ext uri="{FF2B5EF4-FFF2-40B4-BE49-F238E27FC236}">
                <a16:creationId xmlns:a16="http://schemas.microsoft.com/office/drawing/2014/main" id="{8279AF39-01B5-4BDE-A670-B4BF2E23A800}"/>
              </a:ext>
            </a:extLst>
          </p:cNvPr>
          <p:cNvGrpSpPr>
            <a:grpSpLocks/>
          </p:cNvGrpSpPr>
          <p:nvPr/>
        </p:nvGrpSpPr>
        <p:grpSpPr bwMode="auto">
          <a:xfrm>
            <a:off x="3136900" y="2570163"/>
            <a:ext cx="4835525" cy="1535112"/>
            <a:chOff x="2216" y="1619"/>
            <a:chExt cx="2798" cy="967"/>
          </a:xfrm>
        </p:grpSpPr>
        <p:sp>
          <p:nvSpPr>
            <p:cNvPr id="658455" name="Oval 23">
              <a:extLst>
                <a:ext uri="{FF2B5EF4-FFF2-40B4-BE49-F238E27FC236}">
                  <a16:creationId xmlns:a16="http://schemas.microsoft.com/office/drawing/2014/main" id="{ADB5D4D0-C3B6-492D-B7A9-347F7A3B78F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840" y="2322"/>
              <a:ext cx="48" cy="48"/>
            </a:xfrm>
            <a:prstGeom prst="ellipse">
              <a:avLst/>
            </a:prstGeom>
            <a:solidFill>
              <a:srgbClr val="FF6600"/>
            </a:solidFill>
            <a:ln w="28575" algn="ctr">
              <a:solidFill>
                <a:srgbClr val="FF66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58457" name="Oval 25">
              <a:extLst>
                <a:ext uri="{FF2B5EF4-FFF2-40B4-BE49-F238E27FC236}">
                  <a16:creationId xmlns:a16="http://schemas.microsoft.com/office/drawing/2014/main" id="{C8BCF674-20A5-4164-AA24-901F2D1240A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3456" y="2538"/>
              <a:ext cx="48" cy="48"/>
            </a:xfrm>
            <a:prstGeom prst="ellipse">
              <a:avLst/>
            </a:prstGeom>
            <a:solidFill>
              <a:srgbClr val="FF6600"/>
            </a:solidFill>
            <a:ln w="28575" algn="ctr">
              <a:solidFill>
                <a:srgbClr val="FF66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58458" name="Oval 26">
              <a:extLst>
                <a:ext uri="{FF2B5EF4-FFF2-40B4-BE49-F238E27FC236}">
                  <a16:creationId xmlns:a16="http://schemas.microsoft.com/office/drawing/2014/main" id="{63BE4AAE-9AB4-473A-8933-7AE1F204D18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4152" y="2330"/>
              <a:ext cx="48" cy="48"/>
            </a:xfrm>
            <a:prstGeom prst="ellipse">
              <a:avLst/>
            </a:prstGeom>
            <a:solidFill>
              <a:srgbClr val="FF6600"/>
            </a:solidFill>
            <a:ln w="28575" algn="ctr">
              <a:solidFill>
                <a:srgbClr val="FF66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58459" name="Freeform 27">
              <a:extLst>
                <a:ext uri="{FF2B5EF4-FFF2-40B4-BE49-F238E27FC236}">
                  <a16:creationId xmlns:a16="http://schemas.microsoft.com/office/drawing/2014/main" id="{CE5EE668-B183-4B00-9CA5-B6F7A3928BB9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2216" y="1619"/>
              <a:ext cx="2798" cy="941"/>
            </a:xfrm>
            <a:custGeom>
              <a:avLst/>
              <a:gdLst>
                <a:gd name="T0" fmla="*/ 0 w 2798"/>
                <a:gd name="T1" fmla="*/ 862 h 941"/>
                <a:gd name="T2" fmla="*/ 647 w 2798"/>
                <a:gd name="T3" fmla="*/ 221 h 941"/>
                <a:gd name="T4" fmla="*/ 1265 w 2798"/>
                <a:gd name="T5" fmla="*/ 1 h 941"/>
                <a:gd name="T6" fmla="*/ 1960 w 2798"/>
                <a:gd name="T7" fmla="*/ 213 h 941"/>
                <a:gd name="T8" fmla="*/ 2798 w 2798"/>
                <a:gd name="T9" fmla="*/ 941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98" h="941">
                  <a:moveTo>
                    <a:pt x="0" y="862"/>
                  </a:moveTo>
                  <a:cubicBezTo>
                    <a:pt x="108" y="755"/>
                    <a:pt x="436" y="364"/>
                    <a:pt x="647" y="221"/>
                  </a:cubicBezTo>
                  <a:cubicBezTo>
                    <a:pt x="858" y="78"/>
                    <a:pt x="1046" y="2"/>
                    <a:pt x="1265" y="1"/>
                  </a:cubicBezTo>
                  <a:cubicBezTo>
                    <a:pt x="1484" y="0"/>
                    <a:pt x="1705" y="56"/>
                    <a:pt x="1960" y="213"/>
                  </a:cubicBezTo>
                  <a:cubicBezTo>
                    <a:pt x="2215" y="370"/>
                    <a:pt x="2624" y="789"/>
                    <a:pt x="2798" y="941"/>
                  </a:cubicBezTo>
                </a:path>
              </a:pathLst>
            </a:custGeom>
            <a:noFill/>
            <a:ln w="28575" cap="flat" cmpd="sng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658465" name="Text Box 33">
            <a:extLst>
              <a:ext uri="{FF2B5EF4-FFF2-40B4-BE49-F238E27FC236}">
                <a16:creationId xmlns:a16="http://schemas.microsoft.com/office/drawing/2014/main" id="{85E89628-6BD3-40E1-8510-99F1ACF910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562600"/>
            <a:ext cx="1050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1"/>
              <a:t>u</a:t>
            </a:r>
            <a:r>
              <a:rPr lang="pt-BR" altLang="en-US"/>
              <a:t> = 0.25</a:t>
            </a:r>
          </a:p>
        </p:txBody>
      </p:sp>
      <p:sp>
        <p:nvSpPr>
          <p:cNvPr id="658466" name="Text Box 34">
            <a:extLst>
              <a:ext uri="{FF2B5EF4-FFF2-40B4-BE49-F238E27FC236}">
                <a16:creationId xmlns:a16="http://schemas.microsoft.com/office/drawing/2014/main" id="{2D11FFD7-BDE0-4B10-9C9F-B8A0D5A6B6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1910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03</a:t>
            </a:r>
            <a:endParaRPr lang="pt-BR" altLang="en-US" b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482" name="Rectangle 2">
            <a:extLst>
              <a:ext uri="{FF2B5EF4-FFF2-40B4-BE49-F238E27FC236}">
                <a16:creationId xmlns:a16="http://schemas.microsoft.com/office/drawing/2014/main" id="{CA31840D-B95D-4D49-9D32-E24811337A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Algoritmo de De Casteljau</a:t>
            </a:r>
          </a:p>
        </p:txBody>
      </p:sp>
      <p:sp>
        <p:nvSpPr>
          <p:cNvPr id="660483" name="Line 3">
            <a:extLst>
              <a:ext uri="{FF2B5EF4-FFF2-40B4-BE49-F238E27FC236}">
                <a16:creationId xmlns:a16="http://schemas.microsoft.com/office/drawing/2014/main" id="{4AF6AD3C-BCB5-4C4A-94F6-9046C4A4F6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49338" y="2590800"/>
            <a:ext cx="1981200" cy="2743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60484" name="Line 4">
            <a:extLst>
              <a:ext uri="{FF2B5EF4-FFF2-40B4-BE49-F238E27FC236}">
                <a16:creationId xmlns:a16="http://schemas.microsoft.com/office/drawing/2014/main" id="{06CD4E7B-FB90-421E-8A3C-27759F13D374}"/>
              </a:ext>
            </a:extLst>
          </p:cNvPr>
          <p:cNvSpPr>
            <a:spLocks noChangeShapeType="1"/>
          </p:cNvSpPr>
          <p:nvPr/>
        </p:nvSpPr>
        <p:spPr bwMode="auto">
          <a:xfrm>
            <a:off x="3030538" y="2590800"/>
            <a:ext cx="2438400" cy="281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60485" name="Oval 5">
            <a:extLst>
              <a:ext uri="{FF2B5EF4-FFF2-40B4-BE49-F238E27FC236}">
                <a16:creationId xmlns:a16="http://schemas.microsoft.com/office/drawing/2014/main" id="{7DAC33CA-30D0-4B14-B227-BBB830B37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138" y="5334000"/>
            <a:ext cx="76200" cy="76200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60486" name="Oval 6">
            <a:extLst>
              <a:ext uri="{FF2B5EF4-FFF2-40B4-BE49-F238E27FC236}">
                <a16:creationId xmlns:a16="http://schemas.microsoft.com/office/drawing/2014/main" id="{994AA71E-8E9E-4CF6-AD0F-1E252D1F7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1963" y="2543175"/>
            <a:ext cx="76200" cy="76200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60487" name="Oval 7">
            <a:extLst>
              <a:ext uri="{FF2B5EF4-FFF2-40B4-BE49-F238E27FC236}">
                <a16:creationId xmlns:a16="http://schemas.microsoft.com/office/drawing/2014/main" id="{198B07E2-60A1-426B-979E-AD09E6C2A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8938" y="5410200"/>
            <a:ext cx="76200" cy="76200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60488" name="Text Box 8">
            <a:extLst>
              <a:ext uri="{FF2B5EF4-FFF2-40B4-BE49-F238E27FC236}">
                <a16:creationId xmlns:a16="http://schemas.microsoft.com/office/drawing/2014/main" id="{50A8E071-9803-44C2-B9AD-D8C15C524B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278438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0</a:t>
            </a:r>
            <a:endParaRPr lang="pt-BR" altLang="en-US" b="1"/>
          </a:p>
        </p:txBody>
      </p:sp>
      <p:sp>
        <p:nvSpPr>
          <p:cNvPr id="660489" name="Text Box 9">
            <a:extLst>
              <a:ext uri="{FF2B5EF4-FFF2-40B4-BE49-F238E27FC236}">
                <a16:creationId xmlns:a16="http://schemas.microsoft.com/office/drawing/2014/main" id="{2DA1413E-8C9A-422C-9CFF-5F1D48288A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8138" y="2057400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1</a:t>
            </a:r>
            <a:endParaRPr lang="pt-BR" altLang="en-US" b="1"/>
          </a:p>
        </p:txBody>
      </p:sp>
      <p:sp>
        <p:nvSpPr>
          <p:cNvPr id="660490" name="Text Box 10">
            <a:extLst>
              <a:ext uri="{FF2B5EF4-FFF2-40B4-BE49-F238E27FC236}">
                <a16:creationId xmlns:a16="http://schemas.microsoft.com/office/drawing/2014/main" id="{9219A699-3E32-41A9-8A54-C54AF0C791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5715000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2</a:t>
            </a:r>
            <a:endParaRPr lang="pt-BR" altLang="en-US" b="1"/>
          </a:p>
        </p:txBody>
      </p:sp>
      <p:sp>
        <p:nvSpPr>
          <p:cNvPr id="660491" name="Text Box 11">
            <a:extLst>
              <a:ext uri="{FF2B5EF4-FFF2-40B4-BE49-F238E27FC236}">
                <a16:creationId xmlns:a16="http://schemas.microsoft.com/office/drawing/2014/main" id="{F171DD18-A365-49FF-A3B9-FD3D606FB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4290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aseline="-25000"/>
              <a:t>02</a:t>
            </a:r>
            <a:r>
              <a:rPr lang="pt-BR" altLang="en-US"/>
              <a:t>(</a:t>
            </a:r>
            <a:r>
              <a:rPr lang="pt-BR" altLang="en-US" i="1"/>
              <a:t>u</a:t>
            </a:r>
            <a:r>
              <a:rPr lang="pt-BR" altLang="en-US"/>
              <a:t>)</a:t>
            </a:r>
          </a:p>
        </p:txBody>
      </p:sp>
      <p:sp>
        <p:nvSpPr>
          <p:cNvPr id="660493" name="Oval 13">
            <a:extLst>
              <a:ext uri="{FF2B5EF4-FFF2-40B4-BE49-F238E27FC236}">
                <a16:creationId xmlns:a16="http://schemas.microsoft.com/office/drawing/2014/main" id="{FF736E12-E0DA-43B1-9DB3-0BBA93E8E1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2738" y="4254500"/>
            <a:ext cx="76200" cy="76200"/>
          </a:xfrm>
          <a:prstGeom prst="ellipse">
            <a:avLst/>
          </a:prstGeom>
          <a:solidFill>
            <a:srgbClr val="FF6600"/>
          </a:solidFill>
          <a:ln w="28575" algn="ctr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60494" name="Freeform 14">
            <a:extLst>
              <a:ext uri="{FF2B5EF4-FFF2-40B4-BE49-F238E27FC236}">
                <a16:creationId xmlns:a16="http://schemas.microsoft.com/office/drawing/2014/main" id="{DA9F570C-9E86-4F6B-9B3E-7EBC38A44818}"/>
              </a:ext>
            </a:extLst>
          </p:cNvPr>
          <p:cNvSpPr>
            <a:spLocks/>
          </p:cNvSpPr>
          <p:nvPr/>
        </p:nvSpPr>
        <p:spPr bwMode="auto">
          <a:xfrm>
            <a:off x="1049338" y="3965575"/>
            <a:ext cx="4441825" cy="1493838"/>
          </a:xfrm>
          <a:custGeom>
            <a:avLst/>
            <a:gdLst>
              <a:gd name="T0" fmla="*/ 0 w 2798"/>
              <a:gd name="T1" fmla="*/ 862 h 941"/>
              <a:gd name="T2" fmla="*/ 647 w 2798"/>
              <a:gd name="T3" fmla="*/ 221 h 941"/>
              <a:gd name="T4" fmla="*/ 1265 w 2798"/>
              <a:gd name="T5" fmla="*/ 1 h 941"/>
              <a:gd name="T6" fmla="*/ 1960 w 2798"/>
              <a:gd name="T7" fmla="*/ 213 h 941"/>
              <a:gd name="T8" fmla="*/ 2798 w 2798"/>
              <a:gd name="T9" fmla="*/ 941 h 9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98" h="941">
                <a:moveTo>
                  <a:pt x="0" y="862"/>
                </a:moveTo>
                <a:cubicBezTo>
                  <a:pt x="108" y="755"/>
                  <a:pt x="436" y="364"/>
                  <a:pt x="647" y="221"/>
                </a:cubicBezTo>
                <a:cubicBezTo>
                  <a:pt x="858" y="78"/>
                  <a:pt x="1046" y="2"/>
                  <a:pt x="1265" y="1"/>
                </a:cubicBezTo>
                <a:cubicBezTo>
                  <a:pt x="1484" y="0"/>
                  <a:pt x="1705" y="56"/>
                  <a:pt x="1960" y="213"/>
                </a:cubicBezTo>
                <a:cubicBezTo>
                  <a:pt x="2215" y="370"/>
                  <a:pt x="2624" y="789"/>
                  <a:pt x="2798" y="941"/>
                </a:cubicBezTo>
              </a:path>
            </a:pathLst>
          </a:custGeom>
          <a:noFill/>
          <a:ln w="285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60495" name="Text Box 15">
            <a:extLst>
              <a:ext uri="{FF2B5EF4-FFF2-40B4-BE49-F238E27FC236}">
                <a16:creationId xmlns:a16="http://schemas.microsoft.com/office/drawing/2014/main" id="{BC47FA62-E3BB-4BF9-9DD6-6502BB61A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41148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aseline="-25000"/>
              <a:t>12</a:t>
            </a:r>
            <a:r>
              <a:rPr lang="pt-BR" altLang="en-US"/>
              <a:t>(</a:t>
            </a:r>
            <a:r>
              <a:rPr lang="pt-BR" altLang="en-US" i="1"/>
              <a:t>u</a:t>
            </a:r>
            <a:r>
              <a:rPr lang="pt-BR" altLang="en-US"/>
              <a:t>)</a:t>
            </a:r>
          </a:p>
        </p:txBody>
      </p:sp>
      <p:sp>
        <p:nvSpPr>
          <p:cNvPr id="660496" name="Line 16">
            <a:extLst>
              <a:ext uri="{FF2B5EF4-FFF2-40B4-BE49-F238E27FC236}">
                <a16:creationId xmlns:a16="http://schemas.microsoft.com/office/drawing/2014/main" id="{13A680C1-EC6E-46E2-A6D2-D92639A32F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99100" y="2619375"/>
            <a:ext cx="2438400" cy="281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60497" name="Oval 17">
            <a:extLst>
              <a:ext uri="{FF2B5EF4-FFF2-40B4-BE49-F238E27FC236}">
                <a16:creationId xmlns:a16="http://schemas.microsoft.com/office/drawing/2014/main" id="{B2096454-396E-4F69-A723-4562CF62DD8B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5470525" y="5410200"/>
            <a:ext cx="76200" cy="76200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60498" name="Oval 18">
            <a:extLst>
              <a:ext uri="{FF2B5EF4-FFF2-40B4-BE49-F238E27FC236}">
                <a16:creationId xmlns:a16="http://schemas.microsoft.com/office/drawing/2014/main" id="{1AC8DD16-CCAB-4FB3-A307-CD41F73843E9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7937500" y="2543175"/>
            <a:ext cx="76200" cy="76200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60499" name="Text Box 19">
            <a:extLst>
              <a:ext uri="{FF2B5EF4-FFF2-40B4-BE49-F238E27FC236}">
                <a16:creationId xmlns:a16="http://schemas.microsoft.com/office/drawing/2014/main" id="{AD369A61-B710-4685-9716-529AE8685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1981200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3</a:t>
            </a:r>
            <a:endParaRPr lang="pt-BR" altLang="en-US" b="1"/>
          </a:p>
        </p:txBody>
      </p:sp>
      <p:sp>
        <p:nvSpPr>
          <p:cNvPr id="660500" name="Oval 20">
            <a:extLst>
              <a:ext uri="{FF2B5EF4-FFF2-40B4-BE49-F238E27FC236}">
                <a16:creationId xmlns:a16="http://schemas.microsoft.com/office/drawing/2014/main" id="{28EC354C-7D50-4162-8E2C-82E8A6FA4A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114800"/>
            <a:ext cx="76200" cy="76200"/>
          </a:xfrm>
          <a:prstGeom prst="ellipse">
            <a:avLst/>
          </a:prstGeom>
          <a:solidFill>
            <a:schemeClr val="accent2"/>
          </a:solidFill>
          <a:ln w="28575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sp>
        <p:nvSpPr>
          <p:cNvPr id="660501" name="Line 21">
            <a:extLst>
              <a:ext uri="{FF2B5EF4-FFF2-40B4-BE49-F238E27FC236}">
                <a16:creationId xmlns:a16="http://schemas.microsoft.com/office/drawing/2014/main" id="{22897720-F2F6-4BED-84A8-A5CB7847C762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3962400"/>
            <a:ext cx="2276475" cy="1174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60502" name="Oval 22">
            <a:extLst>
              <a:ext uri="{FF2B5EF4-FFF2-40B4-BE49-F238E27FC236}">
                <a16:creationId xmlns:a16="http://schemas.microsoft.com/office/drawing/2014/main" id="{E838ACF9-74FC-4528-9AB1-247EAEC45C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9938" y="4267200"/>
            <a:ext cx="76200" cy="76200"/>
          </a:xfrm>
          <a:prstGeom prst="ellipse">
            <a:avLst/>
          </a:prstGeom>
          <a:solidFill>
            <a:srgbClr val="FF6600"/>
          </a:solidFill>
          <a:ln w="28575" algn="ctr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660503" name="Group 23">
            <a:extLst>
              <a:ext uri="{FF2B5EF4-FFF2-40B4-BE49-F238E27FC236}">
                <a16:creationId xmlns:a16="http://schemas.microsoft.com/office/drawing/2014/main" id="{B314EE80-208A-40E5-BEDE-DD0927027337}"/>
              </a:ext>
            </a:extLst>
          </p:cNvPr>
          <p:cNvGrpSpPr>
            <a:grpSpLocks/>
          </p:cNvGrpSpPr>
          <p:nvPr/>
        </p:nvGrpSpPr>
        <p:grpSpPr bwMode="auto">
          <a:xfrm>
            <a:off x="3136900" y="2570163"/>
            <a:ext cx="4835525" cy="1535112"/>
            <a:chOff x="2216" y="1619"/>
            <a:chExt cx="2798" cy="967"/>
          </a:xfrm>
        </p:grpSpPr>
        <p:sp>
          <p:nvSpPr>
            <p:cNvPr id="660504" name="Oval 24">
              <a:extLst>
                <a:ext uri="{FF2B5EF4-FFF2-40B4-BE49-F238E27FC236}">
                  <a16:creationId xmlns:a16="http://schemas.microsoft.com/office/drawing/2014/main" id="{45782B7B-15C5-44F9-9BFF-341A2DAC431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840" y="2322"/>
              <a:ext cx="48" cy="48"/>
            </a:xfrm>
            <a:prstGeom prst="ellipse">
              <a:avLst/>
            </a:prstGeom>
            <a:solidFill>
              <a:srgbClr val="FF6600"/>
            </a:solidFill>
            <a:ln w="28575" algn="ctr">
              <a:solidFill>
                <a:srgbClr val="FF66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60505" name="Oval 25">
              <a:extLst>
                <a:ext uri="{FF2B5EF4-FFF2-40B4-BE49-F238E27FC236}">
                  <a16:creationId xmlns:a16="http://schemas.microsoft.com/office/drawing/2014/main" id="{72EB7B51-E947-4AF3-8453-E03208DC341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3456" y="2538"/>
              <a:ext cx="48" cy="48"/>
            </a:xfrm>
            <a:prstGeom prst="ellipse">
              <a:avLst/>
            </a:prstGeom>
            <a:solidFill>
              <a:srgbClr val="FF6600"/>
            </a:solidFill>
            <a:ln w="28575" algn="ctr">
              <a:solidFill>
                <a:srgbClr val="FF66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60506" name="Oval 26">
              <a:extLst>
                <a:ext uri="{FF2B5EF4-FFF2-40B4-BE49-F238E27FC236}">
                  <a16:creationId xmlns:a16="http://schemas.microsoft.com/office/drawing/2014/main" id="{BB92AE27-752C-4786-8F7F-2C21A2D7517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4152" y="2330"/>
              <a:ext cx="48" cy="48"/>
            </a:xfrm>
            <a:prstGeom prst="ellipse">
              <a:avLst/>
            </a:prstGeom>
            <a:solidFill>
              <a:srgbClr val="FF6600"/>
            </a:solidFill>
            <a:ln w="28575" algn="ctr">
              <a:solidFill>
                <a:srgbClr val="FF66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60507" name="Freeform 27">
              <a:extLst>
                <a:ext uri="{FF2B5EF4-FFF2-40B4-BE49-F238E27FC236}">
                  <a16:creationId xmlns:a16="http://schemas.microsoft.com/office/drawing/2014/main" id="{B7A1589E-A098-4590-8C14-EFD66EC680B7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2216" y="1619"/>
              <a:ext cx="2798" cy="941"/>
            </a:xfrm>
            <a:custGeom>
              <a:avLst/>
              <a:gdLst>
                <a:gd name="T0" fmla="*/ 0 w 2798"/>
                <a:gd name="T1" fmla="*/ 862 h 941"/>
                <a:gd name="T2" fmla="*/ 647 w 2798"/>
                <a:gd name="T3" fmla="*/ 221 h 941"/>
                <a:gd name="T4" fmla="*/ 1265 w 2798"/>
                <a:gd name="T5" fmla="*/ 1 h 941"/>
                <a:gd name="T6" fmla="*/ 1960 w 2798"/>
                <a:gd name="T7" fmla="*/ 213 h 941"/>
                <a:gd name="T8" fmla="*/ 2798 w 2798"/>
                <a:gd name="T9" fmla="*/ 941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98" h="941">
                  <a:moveTo>
                    <a:pt x="0" y="862"/>
                  </a:moveTo>
                  <a:cubicBezTo>
                    <a:pt x="108" y="755"/>
                    <a:pt x="436" y="364"/>
                    <a:pt x="647" y="221"/>
                  </a:cubicBezTo>
                  <a:cubicBezTo>
                    <a:pt x="858" y="78"/>
                    <a:pt x="1046" y="2"/>
                    <a:pt x="1265" y="1"/>
                  </a:cubicBezTo>
                  <a:cubicBezTo>
                    <a:pt x="1484" y="0"/>
                    <a:pt x="1705" y="56"/>
                    <a:pt x="1960" y="213"/>
                  </a:cubicBezTo>
                  <a:cubicBezTo>
                    <a:pt x="2215" y="370"/>
                    <a:pt x="2624" y="789"/>
                    <a:pt x="2798" y="941"/>
                  </a:cubicBezTo>
                </a:path>
              </a:pathLst>
            </a:custGeom>
            <a:noFill/>
            <a:ln w="28575" cap="flat" cmpd="sng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660492" name="Oval 12">
            <a:extLst>
              <a:ext uri="{FF2B5EF4-FFF2-40B4-BE49-F238E27FC236}">
                <a16:creationId xmlns:a16="http://schemas.microsoft.com/office/drawing/2014/main" id="{729E9A5D-5C2B-4807-8ABB-EA81851474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7838" y="3924300"/>
            <a:ext cx="76200" cy="76200"/>
          </a:xfrm>
          <a:prstGeom prst="ellipse">
            <a:avLst/>
          </a:prstGeom>
          <a:solidFill>
            <a:srgbClr val="FF6600"/>
          </a:solidFill>
          <a:ln w="28575" algn="ctr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60509" name="Oval 29">
            <a:extLst>
              <a:ext uri="{FF2B5EF4-FFF2-40B4-BE49-F238E27FC236}">
                <a16:creationId xmlns:a16="http://schemas.microsoft.com/office/drawing/2014/main" id="{2E3B27ED-205E-4FFD-834F-26CE7F65B3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3975100"/>
            <a:ext cx="76200" cy="76200"/>
          </a:xfrm>
          <a:prstGeom prst="ellipse">
            <a:avLst/>
          </a:prstGeom>
          <a:solidFill>
            <a:schemeClr val="accent2"/>
          </a:solidFill>
          <a:ln w="28575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60510" name="Text Box 30">
            <a:extLst>
              <a:ext uri="{FF2B5EF4-FFF2-40B4-BE49-F238E27FC236}">
                <a16:creationId xmlns:a16="http://schemas.microsoft.com/office/drawing/2014/main" id="{5C91E035-306B-4007-8F0B-3F0D9668A7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1500" y="5562600"/>
            <a:ext cx="923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1"/>
              <a:t>u</a:t>
            </a:r>
            <a:r>
              <a:rPr lang="pt-BR" altLang="en-US"/>
              <a:t> = 0.5</a:t>
            </a:r>
          </a:p>
        </p:txBody>
      </p:sp>
      <p:sp>
        <p:nvSpPr>
          <p:cNvPr id="660511" name="Text Box 31">
            <a:extLst>
              <a:ext uri="{FF2B5EF4-FFF2-40B4-BE49-F238E27FC236}">
                <a16:creationId xmlns:a16="http://schemas.microsoft.com/office/drawing/2014/main" id="{C9B01818-3D91-4853-9229-15AA0DF1FB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5814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03</a:t>
            </a:r>
            <a:endParaRPr lang="pt-BR" altLang="en-US" b="1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06" name="Rectangle 2">
            <a:extLst>
              <a:ext uri="{FF2B5EF4-FFF2-40B4-BE49-F238E27FC236}">
                <a16:creationId xmlns:a16="http://schemas.microsoft.com/office/drawing/2014/main" id="{86C0CDE7-205D-4C17-87FB-7E954C31AC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Algoritmo de De Casteljau</a:t>
            </a:r>
          </a:p>
        </p:txBody>
      </p:sp>
      <p:sp>
        <p:nvSpPr>
          <p:cNvPr id="661507" name="Line 3">
            <a:extLst>
              <a:ext uri="{FF2B5EF4-FFF2-40B4-BE49-F238E27FC236}">
                <a16:creationId xmlns:a16="http://schemas.microsoft.com/office/drawing/2014/main" id="{D5BF278D-81BD-453F-A9A9-C0C698F3F9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49338" y="2590800"/>
            <a:ext cx="1981200" cy="2743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61508" name="Line 4">
            <a:extLst>
              <a:ext uri="{FF2B5EF4-FFF2-40B4-BE49-F238E27FC236}">
                <a16:creationId xmlns:a16="http://schemas.microsoft.com/office/drawing/2014/main" id="{FE9E33EB-4B8E-4B7B-A275-42C3DBCC0733}"/>
              </a:ext>
            </a:extLst>
          </p:cNvPr>
          <p:cNvSpPr>
            <a:spLocks noChangeShapeType="1"/>
          </p:cNvSpPr>
          <p:nvPr/>
        </p:nvSpPr>
        <p:spPr bwMode="auto">
          <a:xfrm>
            <a:off x="3030538" y="2590800"/>
            <a:ext cx="2438400" cy="281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61509" name="Oval 5">
            <a:extLst>
              <a:ext uri="{FF2B5EF4-FFF2-40B4-BE49-F238E27FC236}">
                <a16:creationId xmlns:a16="http://schemas.microsoft.com/office/drawing/2014/main" id="{B583B36F-603D-430A-AD18-206DF5AF96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138" y="5334000"/>
            <a:ext cx="76200" cy="76200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61510" name="Oval 6">
            <a:extLst>
              <a:ext uri="{FF2B5EF4-FFF2-40B4-BE49-F238E27FC236}">
                <a16:creationId xmlns:a16="http://schemas.microsoft.com/office/drawing/2014/main" id="{ED97BE66-D3E6-4941-860B-142D8280C9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1963" y="2543175"/>
            <a:ext cx="76200" cy="76200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61511" name="Oval 7">
            <a:extLst>
              <a:ext uri="{FF2B5EF4-FFF2-40B4-BE49-F238E27FC236}">
                <a16:creationId xmlns:a16="http://schemas.microsoft.com/office/drawing/2014/main" id="{17D36F89-A3E0-482A-A55A-08423E1161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8938" y="5410200"/>
            <a:ext cx="76200" cy="76200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61512" name="Text Box 8">
            <a:extLst>
              <a:ext uri="{FF2B5EF4-FFF2-40B4-BE49-F238E27FC236}">
                <a16:creationId xmlns:a16="http://schemas.microsoft.com/office/drawing/2014/main" id="{BDC77352-CB37-4585-99EA-E883201D8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278438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0</a:t>
            </a:r>
            <a:endParaRPr lang="pt-BR" altLang="en-US" b="1"/>
          </a:p>
        </p:txBody>
      </p:sp>
      <p:sp>
        <p:nvSpPr>
          <p:cNvPr id="661513" name="Text Box 9">
            <a:extLst>
              <a:ext uri="{FF2B5EF4-FFF2-40B4-BE49-F238E27FC236}">
                <a16:creationId xmlns:a16="http://schemas.microsoft.com/office/drawing/2014/main" id="{9A071DAE-B31F-4C8B-A292-04194AC01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8138" y="2057400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1</a:t>
            </a:r>
            <a:endParaRPr lang="pt-BR" altLang="en-US" b="1"/>
          </a:p>
        </p:txBody>
      </p:sp>
      <p:sp>
        <p:nvSpPr>
          <p:cNvPr id="661514" name="Text Box 10">
            <a:extLst>
              <a:ext uri="{FF2B5EF4-FFF2-40B4-BE49-F238E27FC236}">
                <a16:creationId xmlns:a16="http://schemas.microsoft.com/office/drawing/2014/main" id="{AAA54012-53A0-4F98-8D70-D3E273EBD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5715000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2</a:t>
            </a:r>
            <a:endParaRPr lang="pt-BR" altLang="en-US" b="1"/>
          </a:p>
        </p:txBody>
      </p:sp>
      <p:sp>
        <p:nvSpPr>
          <p:cNvPr id="661515" name="Text Box 11">
            <a:extLst>
              <a:ext uri="{FF2B5EF4-FFF2-40B4-BE49-F238E27FC236}">
                <a16:creationId xmlns:a16="http://schemas.microsoft.com/office/drawing/2014/main" id="{919741DE-2610-4842-8686-E33F9ECB5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4290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aseline="-25000"/>
              <a:t>02</a:t>
            </a:r>
            <a:r>
              <a:rPr lang="pt-BR" altLang="en-US"/>
              <a:t>(</a:t>
            </a:r>
            <a:r>
              <a:rPr lang="pt-BR" altLang="en-US" i="1"/>
              <a:t>u</a:t>
            </a:r>
            <a:r>
              <a:rPr lang="pt-BR" altLang="en-US"/>
              <a:t>)</a:t>
            </a:r>
          </a:p>
        </p:txBody>
      </p:sp>
      <p:sp>
        <p:nvSpPr>
          <p:cNvPr id="661517" name="Freeform 13">
            <a:extLst>
              <a:ext uri="{FF2B5EF4-FFF2-40B4-BE49-F238E27FC236}">
                <a16:creationId xmlns:a16="http://schemas.microsoft.com/office/drawing/2014/main" id="{3A67B2F8-0F68-4EF7-A908-619653B0488E}"/>
              </a:ext>
            </a:extLst>
          </p:cNvPr>
          <p:cNvSpPr>
            <a:spLocks/>
          </p:cNvSpPr>
          <p:nvPr/>
        </p:nvSpPr>
        <p:spPr bwMode="auto">
          <a:xfrm>
            <a:off x="1049338" y="3965575"/>
            <a:ext cx="4441825" cy="1493838"/>
          </a:xfrm>
          <a:custGeom>
            <a:avLst/>
            <a:gdLst>
              <a:gd name="T0" fmla="*/ 0 w 2798"/>
              <a:gd name="T1" fmla="*/ 862 h 941"/>
              <a:gd name="T2" fmla="*/ 647 w 2798"/>
              <a:gd name="T3" fmla="*/ 221 h 941"/>
              <a:gd name="T4" fmla="*/ 1265 w 2798"/>
              <a:gd name="T5" fmla="*/ 1 h 941"/>
              <a:gd name="T6" fmla="*/ 1960 w 2798"/>
              <a:gd name="T7" fmla="*/ 213 h 941"/>
              <a:gd name="T8" fmla="*/ 2798 w 2798"/>
              <a:gd name="T9" fmla="*/ 941 h 9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98" h="941">
                <a:moveTo>
                  <a:pt x="0" y="862"/>
                </a:moveTo>
                <a:cubicBezTo>
                  <a:pt x="108" y="755"/>
                  <a:pt x="436" y="364"/>
                  <a:pt x="647" y="221"/>
                </a:cubicBezTo>
                <a:cubicBezTo>
                  <a:pt x="858" y="78"/>
                  <a:pt x="1046" y="2"/>
                  <a:pt x="1265" y="1"/>
                </a:cubicBezTo>
                <a:cubicBezTo>
                  <a:pt x="1484" y="0"/>
                  <a:pt x="1705" y="56"/>
                  <a:pt x="1960" y="213"/>
                </a:cubicBezTo>
                <a:cubicBezTo>
                  <a:pt x="2215" y="370"/>
                  <a:pt x="2624" y="789"/>
                  <a:pt x="2798" y="941"/>
                </a:cubicBezTo>
              </a:path>
            </a:pathLst>
          </a:custGeom>
          <a:noFill/>
          <a:ln w="285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61518" name="Text Box 14">
            <a:extLst>
              <a:ext uri="{FF2B5EF4-FFF2-40B4-BE49-F238E27FC236}">
                <a16:creationId xmlns:a16="http://schemas.microsoft.com/office/drawing/2014/main" id="{4AE0F2FB-AA12-4009-ABD6-84C79D689C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41148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aseline="-25000"/>
              <a:t>12</a:t>
            </a:r>
            <a:r>
              <a:rPr lang="pt-BR" altLang="en-US"/>
              <a:t>(</a:t>
            </a:r>
            <a:r>
              <a:rPr lang="pt-BR" altLang="en-US" i="1"/>
              <a:t>u</a:t>
            </a:r>
            <a:r>
              <a:rPr lang="pt-BR" altLang="en-US"/>
              <a:t>)</a:t>
            </a:r>
          </a:p>
        </p:txBody>
      </p:sp>
      <p:sp>
        <p:nvSpPr>
          <p:cNvPr id="661519" name="Line 15">
            <a:extLst>
              <a:ext uri="{FF2B5EF4-FFF2-40B4-BE49-F238E27FC236}">
                <a16:creationId xmlns:a16="http://schemas.microsoft.com/office/drawing/2014/main" id="{DFA69D03-7167-4040-B591-42EFC6494CF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99100" y="2619375"/>
            <a:ext cx="2438400" cy="281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61520" name="Oval 16">
            <a:extLst>
              <a:ext uri="{FF2B5EF4-FFF2-40B4-BE49-F238E27FC236}">
                <a16:creationId xmlns:a16="http://schemas.microsoft.com/office/drawing/2014/main" id="{919A760D-A789-4083-B68C-9C8294473DB4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5470525" y="5410200"/>
            <a:ext cx="76200" cy="76200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61521" name="Oval 17">
            <a:extLst>
              <a:ext uri="{FF2B5EF4-FFF2-40B4-BE49-F238E27FC236}">
                <a16:creationId xmlns:a16="http://schemas.microsoft.com/office/drawing/2014/main" id="{9C75219B-23A6-4BD9-8E48-ED6DB875C5B5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7937500" y="2543175"/>
            <a:ext cx="76200" cy="76200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61522" name="Text Box 18">
            <a:extLst>
              <a:ext uri="{FF2B5EF4-FFF2-40B4-BE49-F238E27FC236}">
                <a16:creationId xmlns:a16="http://schemas.microsoft.com/office/drawing/2014/main" id="{BD3B765D-1127-4659-BE7A-4A85EFA5D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1981200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3</a:t>
            </a:r>
            <a:endParaRPr lang="pt-BR" altLang="en-US" b="1"/>
          </a:p>
        </p:txBody>
      </p:sp>
      <p:sp>
        <p:nvSpPr>
          <p:cNvPr id="661523" name="Oval 19">
            <a:extLst>
              <a:ext uri="{FF2B5EF4-FFF2-40B4-BE49-F238E27FC236}">
                <a16:creationId xmlns:a16="http://schemas.microsoft.com/office/drawing/2014/main" id="{B1D04622-C02B-44EA-B40E-7B24F22A2C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114800"/>
            <a:ext cx="76200" cy="76200"/>
          </a:xfrm>
          <a:prstGeom prst="ellipse">
            <a:avLst/>
          </a:prstGeom>
          <a:solidFill>
            <a:schemeClr val="accent2"/>
          </a:solidFill>
          <a:ln w="28575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sp>
        <p:nvSpPr>
          <p:cNvPr id="661524" name="Line 20">
            <a:extLst>
              <a:ext uri="{FF2B5EF4-FFF2-40B4-BE49-F238E27FC236}">
                <a16:creationId xmlns:a16="http://schemas.microsoft.com/office/drawing/2014/main" id="{792D6969-986F-401F-869E-4CE7313BCF2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54488" y="3733800"/>
            <a:ext cx="2322512" cy="5746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61525" name="Oval 21">
            <a:extLst>
              <a:ext uri="{FF2B5EF4-FFF2-40B4-BE49-F238E27FC236}">
                <a16:creationId xmlns:a16="http://schemas.microsoft.com/office/drawing/2014/main" id="{A247FD90-B452-4BD2-B7DD-495609DCB7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9938" y="4267200"/>
            <a:ext cx="76200" cy="76200"/>
          </a:xfrm>
          <a:prstGeom prst="ellipse">
            <a:avLst/>
          </a:prstGeom>
          <a:solidFill>
            <a:srgbClr val="FF6600"/>
          </a:solidFill>
          <a:ln w="28575" algn="ctr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661526" name="Group 22">
            <a:extLst>
              <a:ext uri="{FF2B5EF4-FFF2-40B4-BE49-F238E27FC236}">
                <a16:creationId xmlns:a16="http://schemas.microsoft.com/office/drawing/2014/main" id="{D721F600-6F24-4A12-B4F6-684C473ABB55}"/>
              </a:ext>
            </a:extLst>
          </p:cNvPr>
          <p:cNvGrpSpPr>
            <a:grpSpLocks/>
          </p:cNvGrpSpPr>
          <p:nvPr/>
        </p:nvGrpSpPr>
        <p:grpSpPr bwMode="auto">
          <a:xfrm>
            <a:off x="3136900" y="2570163"/>
            <a:ext cx="4835525" cy="1535112"/>
            <a:chOff x="2216" y="1619"/>
            <a:chExt cx="2798" cy="967"/>
          </a:xfrm>
        </p:grpSpPr>
        <p:sp>
          <p:nvSpPr>
            <p:cNvPr id="661527" name="Oval 23">
              <a:extLst>
                <a:ext uri="{FF2B5EF4-FFF2-40B4-BE49-F238E27FC236}">
                  <a16:creationId xmlns:a16="http://schemas.microsoft.com/office/drawing/2014/main" id="{2022CB05-BBBE-4E31-8D45-632C3290468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840" y="2322"/>
              <a:ext cx="48" cy="48"/>
            </a:xfrm>
            <a:prstGeom prst="ellipse">
              <a:avLst/>
            </a:prstGeom>
            <a:solidFill>
              <a:srgbClr val="FF6600"/>
            </a:solidFill>
            <a:ln w="28575" algn="ctr">
              <a:solidFill>
                <a:srgbClr val="FF66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61528" name="Oval 24">
              <a:extLst>
                <a:ext uri="{FF2B5EF4-FFF2-40B4-BE49-F238E27FC236}">
                  <a16:creationId xmlns:a16="http://schemas.microsoft.com/office/drawing/2014/main" id="{6BBD8157-F0BF-4887-93CA-64025633987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3456" y="2538"/>
              <a:ext cx="48" cy="48"/>
            </a:xfrm>
            <a:prstGeom prst="ellipse">
              <a:avLst/>
            </a:prstGeom>
            <a:solidFill>
              <a:srgbClr val="FF6600"/>
            </a:solidFill>
            <a:ln w="28575" algn="ctr">
              <a:solidFill>
                <a:srgbClr val="FF66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61529" name="Oval 25">
              <a:extLst>
                <a:ext uri="{FF2B5EF4-FFF2-40B4-BE49-F238E27FC236}">
                  <a16:creationId xmlns:a16="http://schemas.microsoft.com/office/drawing/2014/main" id="{89800600-5CBD-435E-ABD7-4496018A8D0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4152" y="2330"/>
              <a:ext cx="48" cy="48"/>
            </a:xfrm>
            <a:prstGeom prst="ellipse">
              <a:avLst/>
            </a:prstGeom>
            <a:solidFill>
              <a:srgbClr val="FF6600"/>
            </a:solidFill>
            <a:ln w="28575" algn="ctr">
              <a:solidFill>
                <a:srgbClr val="FF66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61530" name="Freeform 26">
              <a:extLst>
                <a:ext uri="{FF2B5EF4-FFF2-40B4-BE49-F238E27FC236}">
                  <a16:creationId xmlns:a16="http://schemas.microsoft.com/office/drawing/2014/main" id="{D5E53FB9-3254-48EA-9FAE-AEF30A386036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2216" y="1619"/>
              <a:ext cx="2798" cy="941"/>
            </a:xfrm>
            <a:custGeom>
              <a:avLst/>
              <a:gdLst>
                <a:gd name="T0" fmla="*/ 0 w 2798"/>
                <a:gd name="T1" fmla="*/ 862 h 941"/>
                <a:gd name="T2" fmla="*/ 647 w 2798"/>
                <a:gd name="T3" fmla="*/ 221 h 941"/>
                <a:gd name="T4" fmla="*/ 1265 w 2798"/>
                <a:gd name="T5" fmla="*/ 1 h 941"/>
                <a:gd name="T6" fmla="*/ 1960 w 2798"/>
                <a:gd name="T7" fmla="*/ 213 h 941"/>
                <a:gd name="T8" fmla="*/ 2798 w 2798"/>
                <a:gd name="T9" fmla="*/ 941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98" h="941">
                  <a:moveTo>
                    <a:pt x="0" y="862"/>
                  </a:moveTo>
                  <a:cubicBezTo>
                    <a:pt x="108" y="755"/>
                    <a:pt x="436" y="364"/>
                    <a:pt x="647" y="221"/>
                  </a:cubicBezTo>
                  <a:cubicBezTo>
                    <a:pt x="858" y="78"/>
                    <a:pt x="1046" y="2"/>
                    <a:pt x="1265" y="1"/>
                  </a:cubicBezTo>
                  <a:cubicBezTo>
                    <a:pt x="1484" y="0"/>
                    <a:pt x="1705" y="56"/>
                    <a:pt x="1960" y="213"/>
                  </a:cubicBezTo>
                  <a:cubicBezTo>
                    <a:pt x="2215" y="370"/>
                    <a:pt x="2624" y="789"/>
                    <a:pt x="2798" y="941"/>
                  </a:cubicBezTo>
                </a:path>
              </a:pathLst>
            </a:custGeom>
            <a:noFill/>
            <a:ln w="28575" cap="flat" cmpd="sng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661531" name="Oval 27">
            <a:extLst>
              <a:ext uri="{FF2B5EF4-FFF2-40B4-BE49-F238E27FC236}">
                <a16:creationId xmlns:a16="http://schemas.microsoft.com/office/drawing/2014/main" id="{A718B1A6-4091-4FE9-A0BE-B1D18060A6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7838" y="3924300"/>
            <a:ext cx="76200" cy="76200"/>
          </a:xfrm>
          <a:prstGeom prst="ellipse">
            <a:avLst/>
          </a:prstGeom>
          <a:solidFill>
            <a:srgbClr val="FF6600"/>
          </a:solidFill>
          <a:ln w="28575" algn="ctr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61532" name="Oval 28">
            <a:extLst>
              <a:ext uri="{FF2B5EF4-FFF2-40B4-BE49-F238E27FC236}">
                <a16:creationId xmlns:a16="http://schemas.microsoft.com/office/drawing/2014/main" id="{8BB764D0-9393-49DB-B070-FB6BFF0845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3975100"/>
            <a:ext cx="76200" cy="76200"/>
          </a:xfrm>
          <a:prstGeom prst="ellipse">
            <a:avLst/>
          </a:prstGeom>
          <a:solidFill>
            <a:schemeClr val="accent2"/>
          </a:solidFill>
          <a:ln w="28575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61516" name="Oval 12">
            <a:extLst>
              <a:ext uri="{FF2B5EF4-FFF2-40B4-BE49-F238E27FC236}">
                <a16:creationId xmlns:a16="http://schemas.microsoft.com/office/drawing/2014/main" id="{994EC690-31E4-431B-BBEF-905E05EE5F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2738" y="4254500"/>
            <a:ext cx="76200" cy="76200"/>
          </a:xfrm>
          <a:prstGeom prst="ellipse">
            <a:avLst/>
          </a:prstGeom>
          <a:solidFill>
            <a:srgbClr val="FF6600"/>
          </a:solidFill>
          <a:ln w="28575" algn="ctr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61533" name="Oval 29">
            <a:extLst>
              <a:ext uri="{FF2B5EF4-FFF2-40B4-BE49-F238E27FC236}">
                <a16:creationId xmlns:a16="http://schemas.microsoft.com/office/drawing/2014/main" id="{238AC06B-2997-412A-B00D-0F89ACA37B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822700"/>
            <a:ext cx="76200" cy="76200"/>
          </a:xfrm>
          <a:prstGeom prst="ellipse">
            <a:avLst/>
          </a:prstGeom>
          <a:solidFill>
            <a:schemeClr val="accent2"/>
          </a:solidFill>
          <a:ln w="28575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61534" name="Text Box 30">
            <a:extLst>
              <a:ext uri="{FF2B5EF4-FFF2-40B4-BE49-F238E27FC236}">
                <a16:creationId xmlns:a16="http://schemas.microsoft.com/office/drawing/2014/main" id="{27D72DC9-F0C5-4378-92BA-18F7135D5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562600"/>
            <a:ext cx="1050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1"/>
              <a:t>u</a:t>
            </a:r>
            <a:r>
              <a:rPr lang="pt-BR" altLang="en-US"/>
              <a:t> = 0.75</a:t>
            </a:r>
          </a:p>
        </p:txBody>
      </p:sp>
      <p:sp>
        <p:nvSpPr>
          <p:cNvPr id="661535" name="Text Box 31">
            <a:extLst>
              <a:ext uri="{FF2B5EF4-FFF2-40B4-BE49-F238E27FC236}">
                <a16:creationId xmlns:a16="http://schemas.microsoft.com/office/drawing/2014/main" id="{9F1491FB-F9AA-424A-9342-3FF3C33D7C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2766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03</a:t>
            </a:r>
            <a:endParaRPr lang="pt-BR" altLang="en-US" b="1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530" name="Rectangle 2">
            <a:extLst>
              <a:ext uri="{FF2B5EF4-FFF2-40B4-BE49-F238E27FC236}">
                <a16:creationId xmlns:a16="http://schemas.microsoft.com/office/drawing/2014/main" id="{13D11E7A-034F-4FE1-BF8A-298A23DE6B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Algoritmo de De Casteljau</a:t>
            </a:r>
          </a:p>
        </p:txBody>
      </p:sp>
      <p:sp>
        <p:nvSpPr>
          <p:cNvPr id="662531" name="Line 3">
            <a:extLst>
              <a:ext uri="{FF2B5EF4-FFF2-40B4-BE49-F238E27FC236}">
                <a16:creationId xmlns:a16="http://schemas.microsoft.com/office/drawing/2014/main" id="{63CC4F15-1BD8-44EA-9F78-99073D90C0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49338" y="2590800"/>
            <a:ext cx="1981200" cy="2743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62532" name="Line 4">
            <a:extLst>
              <a:ext uri="{FF2B5EF4-FFF2-40B4-BE49-F238E27FC236}">
                <a16:creationId xmlns:a16="http://schemas.microsoft.com/office/drawing/2014/main" id="{F975E715-D205-411C-8A01-8A6DE8776504}"/>
              </a:ext>
            </a:extLst>
          </p:cNvPr>
          <p:cNvSpPr>
            <a:spLocks noChangeShapeType="1"/>
          </p:cNvSpPr>
          <p:nvPr/>
        </p:nvSpPr>
        <p:spPr bwMode="auto">
          <a:xfrm>
            <a:off x="3030538" y="2590800"/>
            <a:ext cx="2438400" cy="281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62533" name="Oval 5">
            <a:extLst>
              <a:ext uri="{FF2B5EF4-FFF2-40B4-BE49-F238E27FC236}">
                <a16:creationId xmlns:a16="http://schemas.microsoft.com/office/drawing/2014/main" id="{91DB277E-4E4A-428A-A6EA-2498C661E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138" y="5334000"/>
            <a:ext cx="76200" cy="76200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62534" name="Oval 6">
            <a:extLst>
              <a:ext uri="{FF2B5EF4-FFF2-40B4-BE49-F238E27FC236}">
                <a16:creationId xmlns:a16="http://schemas.microsoft.com/office/drawing/2014/main" id="{3ADA09FF-1719-478E-A9AC-7180B5AED9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1963" y="2543175"/>
            <a:ext cx="76200" cy="76200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62535" name="Oval 7">
            <a:extLst>
              <a:ext uri="{FF2B5EF4-FFF2-40B4-BE49-F238E27FC236}">
                <a16:creationId xmlns:a16="http://schemas.microsoft.com/office/drawing/2014/main" id="{73CBC612-B285-41B4-921A-08D04FDCC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8938" y="5410200"/>
            <a:ext cx="76200" cy="76200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62536" name="Text Box 8">
            <a:extLst>
              <a:ext uri="{FF2B5EF4-FFF2-40B4-BE49-F238E27FC236}">
                <a16:creationId xmlns:a16="http://schemas.microsoft.com/office/drawing/2014/main" id="{24D10D07-C070-4BBB-90AC-51E3D54344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278438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0</a:t>
            </a:r>
            <a:endParaRPr lang="pt-BR" altLang="en-US" b="1"/>
          </a:p>
        </p:txBody>
      </p:sp>
      <p:sp>
        <p:nvSpPr>
          <p:cNvPr id="662537" name="Text Box 9">
            <a:extLst>
              <a:ext uri="{FF2B5EF4-FFF2-40B4-BE49-F238E27FC236}">
                <a16:creationId xmlns:a16="http://schemas.microsoft.com/office/drawing/2014/main" id="{B4449F59-DA82-4DD9-A1BF-BEB0CEB378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8138" y="2057400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1</a:t>
            </a:r>
            <a:endParaRPr lang="pt-BR" altLang="en-US" b="1"/>
          </a:p>
        </p:txBody>
      </p:sp>
      <p:sp>
        <p:nvSpPr>
          <p:cNvPr id="662538" name="Text Box 10">
            <a:extLst>
              <a:ext uri="{FF2B5EF4-FFF2-40B4-BE49-F238E27FC236}">
                <a16:creationId xmlns:a16="http://schemas.microsoft.com/office/drawing/2014/main" id="{72A6D14F-0F43-4E9E-B7FC-91CFC009F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5715000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2</a:t>
            </a:r>
            <a:endParaRPr lang="pt-BR" altLang="en-US" b="1"/>
          </a:p>
        </p:txBody>
      </p:sp>
      <p:sp>
        <p:nvSpPr>
          <p:cNvPr id="662539" name="Text Box 11">
            <a:extLst>
              <a:ext uri="{FF2B5EF4-FFF2-40B4-BE49-F238E27FC236}">
                <a16:creationId xmlns:a16="http://schemas.microsoft.com/office/drawing/2014/main" id="{F86A85CE-76F2-448A-A2CC-A6AAB2A274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4290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aseline="-25000"/>
              <a:t>02</a:t>
            </a:r>
            <a:r>
              <a:rPr lang="pt-BR" altLang="en-US"/>
              <a:t>(</a:t>
            </a:r>
            <a:r>
              <a:rPr lang="pt-BR" altLang="en-US" i="1"/>
              <a:t>u</a:t>
            </a:r>
            <a:r>
              <a:rPr lang="pt-BR" altLang="en-US"/>
              <a:t>)</a:t>
            </a:r>
          </a:p>
        </p:txBody>
      </p:sp>
      <p:sp>
        <p:nvSpPr>
          <p:cNvPr id="662540" name="Freeform 12">
            <a:extLst>
              <a:ext uri="{FF2B5EF4-FFF2-40B4-BE49-F238E27FC236}">
                <a16:creationId xmlns:a16="http://schemas.microsoft.com/office/drawing/2014/main" id="{9DFCE111-C8BC-453C-8A2F-9CD3C511E3FA}"/>
              </a:ext>
            </a:extLst>
          </p:cNvPr>
          <p:cNvSpPr>
            <a:spLocks/>
          </p:cNvSpPr>
          <p:nvPr/>
        </p:nvSpPr>
        <p:spPr bwMode="auto">
          <a:xfrm>
            <a:off x="1049338" y="3965575"/>
            <a:ext cx="4441825" cy="1493838"/>
          </a:xfrm>
          <a:custGeom>
            <a:avLst/>
            <a:gdLst>
              <a:gd name="T0" fmla="*/ 0 w 2798"/>
              <a:gd name="T1" fmla="*/ 862 h 941"/>
              <a:gd name="T2" fmla="*/ 647 w 2798"/>
              <a:gd name="T3" fmla="*/ 221 h 941"/>
              <a:gd name="T4" fmla="*/ 1265 w 2798"/>
              <a:gd name="T5" fmla="*/ 1 h 941"/>
              <a:gd name="T6" fmla="*/ 1960 w 2798"/>
              <a:gd name="T7" fmla="*/ 213 h 941"/>
              <a:gd name="T8" fmla="*/ 2798 w 2798"/>
              <a:gd name="T9" fmla="*/ 941 h 9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98" h="941">
                <a:moveTo>
                  <a:pt x="0" y="862"/>
                </a:moveTo>
                <a:cubicBezTo>
                  <a:pt x="108" y="755"/>
                  <a:pt x="436" y="364"/>
                  <a:pt x="647" y="221"/>
                </a:cubicBezTo>
                <a:cubicBezTo>
                  <a:pt x="858" y="78"/>
                  <a:pt x="1046" y="2"/>
                  <a:pt x="1265" y="1"/>
                </a:cubicBezTo>
                <a:cubicBezTo>
                  <a:pt x="1484" y="0"/>
                  <a:pt x="1705" y="56"/>
                  <a:pt x="1960" y="213"/>
                </a:cubicBezTo>
                <a:cubicBezTo>
                  <a:pt x="2215" y="370"/>
                  <a:pt x="2624" y="789"/>
                  <a:pt x="2798" y="941"/>
                </a:cubicBezTo>
              </a:path>
            </a:pathLst>
          </a:custGeom>
          <a:noFill/>
          <a:ln w="285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62541" name="Text Box 13">
            <a:extLst>
              <a:ext uri="{FF2B5EF4-FFF2-40B4-BE49-F238E27FC236}">
                <a16:creationId xmlns:a16="http://schemas.microsoft.com/office/drawing/2014/main" id="{A284FDEF-13D1-4FC2-93B5-C3B854B98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41148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aseline="-25000"/>
              <a:t>12</a:t>
            </a:r>
            <a:r>
              <a:rPr lang="pt-BR" altLang="en-US"/>
              <a:t>(</a:t>
            </a:r>
            <a:r>
              <a:rPr lang="pt-BR" altLang="en-US" i="1"/>
              <a:t>u</a:t>
            </a:r>
            <a:r>
              <a:rPr lang="pt-BR" altLang="en-US"/>
              <a:t>)</a:t>
            </a:r>
          </a:p>
        </p:txBody>
      </p:sp>
      <p:sp>
        <p:nvSpPr>
          <p:cNvPr id="662542" name="Line 14">
            <a:extLst>
              <a:ext uri="{FF2B5EF4-FFF2-40B4-BE49-F238E27FC236}">
                <a16:creationId xmlns:a16="http://schemas.microsoft.com/office/drawing/2014/main" id="{B9735BE1-9BFF-4FBE-8AAD-7B7A8703ED4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99100" y="2619375"/>
            <a:ext cx="2438400" cy="281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62543" name="Oval 15">
            <a:extLst>
              <a:ext uri="{FF2B5EF4-FFF2-40B4-BE49-F238E27FC236}">
                <a16:creationId xmlns:a16="http://schemas.microsoft.com/office/drawing/2014/main" id="{F8E2B583-3035-435A-8946-E9736FCE8B11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5470525" y="5410200"/>
            <a:ext cx="76200" cy="76200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62544" name="Oval 16">
            <a:extLst>
              <a:ext uri="{FF2B5EF4-FFF2-40B4-BE49-F238E27FC236}">
                <a16:creationId xmlns:a16="http://schemas.microsoft.com/office/drawing/2014/main" id="{5FA8A501-8901-480B-A876-022F56B1D136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7937500" y="2543175"/>
            <a:ext cx="76200" cy="76200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62545" name="Text Box 17">
            <a:extLst>
              <a:ext uri="{FF2B5EF4-FFF2-40B4-BE49-F238E27FC236}">
                <a16:creationId xmlns:a16="http://schemas.microsoft.com/office/drawing/2014/main" id="{A52FEF90-F8DF-4739-B82F-6654357C8F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1981200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3</a:t>
            </a:r>
            <a:endParaRPr lang="pt-BR" altLang="en-US" b="1"/>
          </a:p>
        </p:txBody>
      </p:sp>
      <p:sp>
        <p:nvSpPr>
          <p:cNvPr id="662546" name="Oval 18">
            <a:extLst>
              <a:ext uri="{FF2B5EF4-FFF2-40B4-BE49-F238E27FC236}">
                <a16:creationId xmlns:a16="http://schemas.microsoft.com/office/drawing/2014/main" id="{129F478B-0368-4B24-B0F9-9FAAC44487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114800"/>
            <a:ext cx="76200" cy="76200"/>
          </a:xfrm>
          <a:prstGeom prst="ellipse">
            <a:avLst/>
          </a:prstGeom>
          <a:solidFill>
            <a:schemeClr val="accent2"/>
          </a:solidFill>
          <a:ln w="28575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sp>
        <p:nvSpPr>
          <p:cNvPr id="662548" name="Oval 20">
            <a:extLst>
              <a:ext uri="{FF2B5EF4-FFF2-40B4-BE49-F238E27FC236}">
                <a16:creationId xmlns:a16="http://schemas.microsoft.com/office/drawing/2014/main" id="{4B2D2B71-0CD8-4BA1-9B6E-BAD747198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9938" y="4267200"/>
            <a:ext cx="76200" cy="76200"/>
          </a:xfrm>
          <a:prstGeom prst="ellipse">
            <a:avLst/>
          </a:prstGeom>
          <a:solidFill>
            <a:srgbClr val="FF6600"/>
          </a:solidFill>
          <a:ln w="28575" algn="ctr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662549" name="Group 21">
            <a:extLst>
              <a:ext uri="{FF2B5EF4-FFF2-40B4-BE49-F238E27FC236}">
                <a16:creationId xmlns:a16="http://schemas.microsoft.com/office/drawing/2014/main" id="{6511904C-F73A-4C9F-A0C8-F54BBD268279}"/>
              </a:ext>
            </a:extLst>
          </p:cNvPr>
          <p:cNvGrpSpPr>
            <a:grpSpLocks/>
          </p:cNvGrpSpPr>
          <p:nvPr/>
        </p:nvGrpSpPr>
        <p:grpSpPr bwMode="auto">
          <a:xfrm>
            <a:off x="3136900" y="2570163"/>
            <a:ext cx="4835525" cy="1535112"/>
            <a:chOff x="2216" y="1619"/>
            <a:chExt cx="2798" cy="967"/>
          </a:xfrm>
        </p:grpSpPr>
        <p:sp>
          <p:nvSpPr>
            <p:cNvPr id="662550" name="Oval 22">
              <a:extLst>
                <a:ext uri="{FF2B5EF4-FFF2-40B4-BE49-F238E27FC236}">
                  <a16:creationId xmlns:a16="http://schemas.microsoft.com/office/drawing/2014/main" id="{CBB59D26-A093-40FB-A67F-01C259B85DC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840" y="2322"/>
              <a:ext cx="48" cy="48"/>
            </a:xfrm>
            <a:prstGeom prst="ellipse">
              <a:avLst/>
            </a:prstGeom>
            <a:solidFill>
              <a:srgbClr val="FF6600"/>
            </a:solidFill>
            <a:ln w="28575" algn="ctr">
              <a:solidFill>
                <a:srgbClr val="FF66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62551" name="Oval 23">
              <a:extLst>
                <a:ext uri="{FF2B5EF4-FFF2-40B4-BE49-F238E27FC236}">
                  <a16:creationId xmlns:a16="http://schemas.microsoft.com/office/drawing/2014/main" id="{75F37EF7-87EB-4F99-BE13-1F4BA42F3DB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3456" y="2538"/>
              <a:ext cx="48" cy="48"/>
            </a:xfrm>
            <a:prstGeom prst="ellipse">
              <a:avLst/>
            </a:prstGeom>
            <a:solidFill>
              <a:srgbClr val="FF6600"/>
            </a:solidFill>
            <a:ln w="28575" algn="ctr">
              <a:solidFill>
                <a:srgbClr val="FF66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62552" name="Oval 24">
              <a:extLst>
                <a:ext uri="{FF2B5EF4-FFF2-40B4-BE49-F238E27FC236}">
                  <a16:creationId xmlns:a16="http://schemas.microsoft.com/office/drawing/2014/main" id="{02CA019E-1FCF-4593-8A6C-AB1A7820FF7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4152" y="2330"/>
              <a:ext cx="48" cy="48"/>
            </a:xfrm>
            <a:prstGeom prst="ellipse">
              <a:avLst/>
            </a:prstGeom>
            <a:solidFill>
              <a:srgbClr val="FF6600"/>
            </a:solidFill>
            <a:ln w="28575" algn="ctr">
              <a:solidFill>
                <a:srgbClr val="FF66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62553" name="Freeform 25">
              <a:extLst>
                <a:ext uri="{FF2B5EF4-FFF2-40B4-BE49-F238E27FC236}">
                  <a16:creationId xmlns:a16="http://schemas.microsoft.com/office/drawing/2014/main" id="{F21F4F03-4859-4602-A241-5F3535FD2845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2216" y="1619"/>
              <a:ext cx="2798" cy="941"/>
            </a:xfrm>
            <a:custGeom>
              <a:avLst/>
              <a:gdLst>
                <a:gd name="T0" fmla="*/ 0 w 2798"/>
                <a:gd name="T1" fmla="*/ 862 h 941"/>
                <a:gd name="T2" fmla="*/ 647 w 2798"/>
                <a:gd name="T3" fmla="*/ 221 h 941"/>
                <a:gd name="T4" fmla="*/ 1265 w 2798"/>
                <a:gd name="T5" fmla="*/ 1 h 941"/>
                <a:gd name="T6" fmla="*/ 1960 w 2798"/>
                <a:gd name="T7" fmla="*/ 213 h 941"/>
                <a:gd name="T8" fmla="*/ 2798 w 2798"/>
                <a:gd name="T9" fmla="*/ 941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98" h="941">
                  <a:moveTo>
                    <a:pt x="0" y="862"/>
                  </a:moveTo>
                  <a:cubicBezTo>
                    <a:pt x="108" y="755"/>
                    <a:pt x="436" y="364"/>
                    <a:pt x="647" y="221"/>
                  </a:cubicBezTo>
                  <a:cubicBezTo>
                    <a:pt x="858" y="78"/>
                    <a:pt x="1046" y="2"/>
                    <a:pt x="1265" y="1"/>
                  </a:cubicBezTo>
                  <a:cubicBezTo>
                    <a:pt x="1484" y="0"/>
                    <a:pt x="1705" y="56"/>
                    <a:pt x="1960" y="213"/>
                  </a:cubicBezTo>
                  <a:cubicBezTo>
                    <a:pt x="2215" y="370"/>
                    <a:pt x="2624" y="789"/>
                    <a:pt x="2798" y="941"/>
                  </a:cubicBezTo>
                </a:path>
              </a:pathLst>
            </a:custGeom>
            <a:noFill/>
            <a:ln w="28575" cap="flat" cmpd="sng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662554" name="Oval 26">
            <a:extLst>
              <a:ext uri="{FF2B5EF4-FFF2-40B4-BE49-F238E27FC236}">
                <a16:creationId xmlns:a16="http://schemas.microsoft.com/office/drawing/2014/main" id="{60D1EC2F-7D27-4AC6-84C8-C5F9B43A3E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7838" y="3924300"/>
            <a:ext cx="76200" cy="76200"/>
          </a:xfrm>
          <a:prstGeom prst="ellipse">
            <a:avLst/>
          </a:prstGeom>
          <a:solidFill>
            <a:srgbClr val="FF6600"/>
          </a:solidFill>
          <a:ln w="28575" algn="ctr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62555" name="Oval 27">
            <a:extLst>
              <a:ext uri="{FF2B5EF4-FFF2-40B4-BE49-F238E27FC236}">
                <a16:creationId xmlns:a16="http://schemas.microsoft.com/office/drawing/2014/main" id="{7630D71F-F9E2-4FE1-9CC0-9841F63776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3975100"/>
            <a:ext cx="76200" cy="76200"/>
          </a:xfrm>
          <a:prstGeom prst="ellipse">
            <a:avLst/>
          </a:prstGeom>
          <a:solidFill>
            <a:schemeClr val="accent2"/>
          </a:solidFill>
          <a:ln w="28575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62556" name="Oval 28">
            <a:extLst>
              <a:ext uri="{FF2B5EF4-FFF2-40B4-BE49-F238E27FC236}">
                <a16:creationId xmlns:a16="http://schemas.microsoft.com/office/drawing/2014/main" id="{DF1F0D4C-7C2D-44D8-AD2C-7416B4D12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2738" y="4254500"/>
            <a:ext cx="76200" cy="76200"/>
          </a:xfrm>
          <a:prstGeom prst="ellipse">
            <a:avLst/>
          </a:prstGeom>
          <a:solidFill>
            <a:srgbClr val="FF6600"/>
          </a:solidFill>
          <a:ln w="28575" algn="ctr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62557" name="Oval 29">
            <a:extLst>
              <a:ext uri="{FF2B5EF4-FFF2-40B4-BE49-F238E27FC236}">
                <a16:creationId xmlns:a16="http://schemas.microsoft.com/office/drawing/2014/main" id="{20893AF3-9D1E-4A7E-8B8E-AD37713F3D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822700"/>
            <a:ext cx="76200" cy="76200"/>
          </a:xfrm>
          <a:prstGeom prst="ellipse">
            <a:avLst/>
          </a:prstGeom>
          <a:solidFill>
            <a:schemeClr val="accent2"/>
          </a:solidFill>
          <a:ln w="28575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62559" name="Text Box 31">
            <a:extLst>
              <a:ext uri="{FF2B5EF4-FFF2-40B4-BE49-F238E27FC236}">
                <a16:creationId xmlns:a16="http://schemas.microsoft.com/office/drawing/2014/main" id="{18D8DBB3-4445-43D1-BDDB-B8BC896BB5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3200400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03</a:t>
            </a:r>
            <a:r>
              <a:rPr lang="pt-BR" altLang="en-US"/>
              <a:t>(</a:t>
            </a:r>
            <a:r>
              <a:rPr lang="pt-BR" altLang="en-US" i="1"/>
              <a:t>u</a:t>
            </a:r>
            <a:r>
              <a:rPr lang="pt-BR" altLang="en-US"/>
              <a:t>)</a:t>
            </a:r>
          </a:p>
        </p:txBody>
      </p:sp>
      <p:sp>
        <p:nvSpPr>
          <p:cNvPr id="662560" name="Freeform 32">
            <a:extLst>
              <a:ext uri="{FF2B5EF4-FFF2-40B4-BE49-F238E27FC236}">
                <a16:creationId xmlns:a16="http://schemas.microsoft.com/office/drawing/2014/main" id="{C8D2244B-9C55-464F-ACBD-4A01ECF2DD9E}"/>
              </a:ext>
            </a:extLst>
          </p:cNvPr>
          <p:cNvSpPr>
            <a:spLocks/>
          </p:cNvSpPr>
          <p:nvPr/>
        </p:nvSpPr>
        <p:spPr bwMode="auto">
          <a:xfrm>
            <a:off x="1008063" y="2590800"/>
            <a:ext cx="6916737" cy="2760663"/>
          </a:xfrm>
          <a:custGeom>
            <a:avLst/>
            <a:gdLst>
              <a:gd name="T0" fmla="*/ 0 w 4357"/>
              <a:gd name="T1" fmla="*/ 1739 h 1739"/>
              <a:gd name="T2" fmla="*/ 1076 w 4357"/>
              <a:gd name="T3" fmla="*/ 985 h 1739"/>
              <a:gd name="T4" fmla="*/ 1982 w 4357"/>
              <a:gd name="T5" fmla="*/ 892 h 1739"/>
              <a:gd name="T6" fmla="*/ 3075 w 4357"/>
              <a:gd name="T7" fmla="*/ 808 h 1739"/>
              <a:gd name="T8" fmla="*/ 4357 w 4357"/>
              <a:gd name="T9" fmla="*/ 0 h 17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57" h="1739">
                <a:moveTo>
                  <a:pt x="0" y="1739"/>
                </a:moveTo>
                <a:cubicBezTo>
                  <a:pt x="179" y="1613"/>
                  <a:pt x="746" y="1126"/>
                  <a:pt x="1076" y="985"/>
                </a:cubicBezTo>
                <a:cubicBezTo>
                  <a:pt x="1406" y="844"/>
                  <a:pt x="1649" y="922"/>
                  <a:pt x="1982" y="892"/>
                </a:cubicBezTo>
                <a:cubicBezTo>
                  <a:pt x="2315" y="862"/>
                  <a:pt x="2679" y="957"/>
                  <a:pt x="3075" y="808"/>
                </a:cubicBezTo>
                <a:cubicBezTo>
                  <a:pt x="3471" y="659"/>
                  <a:pt x="4090" y="168"/>
                  <a:pt x="4357" y="0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554" name="Rectangle 2">
            <a:extLst>
              <a:ext uri="{FF2B5EF4-FFF2-40B4-BE49-F238E27FC236}">
                <a16:creationId xmlns:a16="http://schemas.microsoft.com/office/drawing/2014/main" id="{94A60247-44F5-438B-B0D4-95409CB08F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Algoritmo de De Casteljau</a:t>
            </a:r>
          </a:p>
        </p:txBody>
      </p:sp>
      <p:sp>
        <p:nvSpPr>
          <p:cNvPr id="663555" name="Rectangle 3">
            <a:extLst>
              <a:ext uri="{FF2B5EF4-FFF2-40B4-BE49-F238E27FC236}">
                <a16:creationId xmlns:a16="http://schemas.microsoft.com/office/drawing/2014/main" id="{5C66DB25-ADEC-4F35-9A9A-D46C20FFFFA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772400" cy="4525963"/>
          </a:xfrm>
        </p:spPr>
        <p:txBody>
          <a:bodyPr/>
          <a:lstStyle/>
          <a:p>
            <a:r>
              <a:rPr lang="pt-BR" altLang="en-US" sz="2600"/>
              <a:t>Novamente temos uma curva dada pela soma de 4 funções de mistura (agora cúbicas), cada uma multiplicada por um dos 4 pontos</a:t>
            </a:r>
          </a:p>
          <a:p>
            <a:pPr lvl="1"/>
            <a:r>
              <a:rPr lang="pt-BR" altLang="en-US" sz="2400" i="1"/>
              <a:t>b</a:t>
            </a:r>
            <a:r>
              <a:rPr lang="pt-BR" altLang="en-US" sz="2400" baseline="-25000"/>
              <a:t>03</a:t>
            </a:r>
            <a:r>
              <a:rPr lang="pt-BR" altLang="en-US" sz="2400"/>
              <a:t>(</a:t>
            </a:r>
            <a:r>
              <a:rPr lang="pt-BR" altLang="en-US" sz="2400" i="1"/>
              <a:t>u</a:t>
            </a:r>
            <a:r>
              <a:rPr lang="pt-BR" altLang="en-US" sz="2400"/>
              <a:t>) = (1 – </a:t>
            </a:r>
            <a:r>
              <a:rPr lang="pt-BR" altLang="en-US" sz="2400" i="1"/>
              <a:t>u</a:t>
            </a:r>
            <a:r>
              <a:rPr lang="pt-BR" altLang="en-US" sz="2400"/>
              <a:t>)</a:t>
            </a:r>
            <a:r>
              <a:rPr lang="pt-BR" altLang="en-US" sz="2400" baseline="-25000"/>
              <a:t> </a:t>
            </a:r>
            <a:r>
              <a:rPr lang="pt-BR" altLang="en-US" sz="2400" baseline="30000"/>
              <a:t>3 </a:t>
            </a:r>
          </a:p>
          <a:p>
            <a:pPr lvl="1"/>
            <a:r>
              <a:rPr lang="pt-BR" altLang="en-US" sz="2400" i="1"/>
              <a:t>b</a:t>
            </a:r>
            <a:r>
              <a:rPr lang="pt-BR" altLang="en-US" sz="2400" baseline="-25000"/>
              <a:t>13</a:t>
            </a:r>
            <a:r>
              <a:rPr lang="pt-BR" altLang="en-US" sz="2400"/>
              <a:t>(</a:t>
            </a:r>
            <a:r>
              <a:rPr lang="pt-BR" altLang="en-US" sz="2400" i="1"/>
              <a:t>u</a:t>
            </a:r>
            <a:r>
              <a:rPr lang="pt-BR" altLang="en-US" sz="2400"/>
              <a:t>) = 3 </a:t>
            </a:r>
            <a:r>
              <a:rPr lang="pt-BR" altLang="en-US" sz="2400" i="1"/>
              <a:t>u </a:t>
            </a:r>
            <a:r>
              <a:rPr lang="pt-BR" altLang="en-US" sz="2400"/>
              <a:t>(1 – </a:t>
            </a:r>
            <a:r>
              <a:rPr lang="pt-BR" altLang="en-US" sz="2400" i="1"/>
              <a:t>u</a:t>
            </a:r>
            <a:r>
              <a:rPr lang="pt-BR" altLang="en-US" sz="2400"/>
              <a:t>)</a:t>
            </a:r>
            <a:r>
              <a:rPr lang="pt-BR" altLang="en-US" sz="2400" baseline="30000"/>
              <a:t>2</a:t>
            </a:r>
            <a:r>
              <a:rPr lang="pt-BR" altLang="en-US" sz="2400" baseline="-25000"/>
              <a:t> </a:t>
            </a:r>
          </a:p>
          <a:p>
            <a:pPr lvl="1"/>
            <a:r>
              <a:rPr lang="pt-BR" altLang="en-US" sz="2400" i="1"/>
              <a:t>b</a:t>
            </a:r>
            <a:r>
              <a:rPr lang="pt-BR" altLang="en-US" sz="2400" baseline="-25000"/>
              <a:t>23</a:t>
            </a:r>
            <a:r>
              <a:rPr lang="pt-BR" altLang="en-US" sz="2400"/>
              <a:t>(</a:t>
            </a:r>
            <a:r>
              <a:rPr lang="pt-BR" altLang="en-US" sz="2400" i="1"/>
              <a:t>u</a:t>
            </a:r>
            <a:r>
              <a:rPr lang="pt-BR" altLang="en-US" sz="2400"/>
              <a:t>) = 3 </a:t>
            </a:r>
            <a:r>
              <a:rPr lang="pt-BR" altLang="en-US" sz="2400" i="1"/>
              <a:t>u</a:t>
            </a:r>
            <a:r>
              <a:rPr lang="pt-BR" altLang="en-US" sz="2400" i="1" baseline="30000"/>
              <a:t>2</a:t>
            </a:r>
            <a:r>
              <a:rPr lang="pt-BR" altLang="en-US" sz="2400"/>
              <a:t> (1 – </a:t>
            </a:r>
            <a:r>
              <a:rPr lang="pt-BR" altLang="en-US" sz="2400" i="1"/>
              <a:t>u</a:t>
            </a:r>
            <a:r>
              <a:rPr lang="pt-BR" altLang="en-US" sz="2400"/>
              <a:t>)</a:t>
            </a:r>
          </a:p>
          <a:p>
            <a:pPr lvl="1"/>
            <a:r>
              <a:rPr lang="pt-BR" altLang="en-US" sz="2400" i="1"/>
              <a:t>b</a:t>
            </a:r>
            <a:r>
              <a:rPr lang="pt-BR" altLang="en-US" sz="2400" baseline="-25000"/>
              <a:t>33</a:t>
            </a:r>
            <a:r>
              <a:rPr lang="pt-BR" altLang="en-US" sz="2400"/>
              <a:t>(</a:t>
            </a:r>
            <a:r>
              <a:rPr lang="pt-BR" altLang="en-US" sz="2400" i="1"/>
              <a:t>u</a:t>
            </a:r>
            <a:r>
              <a:rPr lang="pt-BR" altLang="en-US" sz="2400"/>
              <a:t>) = </a:t>
            </a:r>
            <a:r>
              <a:rPr lang="pt-BR" altLang="en-US" sz="2400" i="1"/>
              <a:t>u</a:t>
            </a:r>
            <a:r>
              <a:rPr lang="pt-BR" altLang="en-US" sz="2400" i="1" baseline="30000"/>
              <a:t>3</a:t>
            </a:r>
          </a:p>
          <a:p>
            <a:r>
              <a:rPr lang="pt-BR" altLang="en-US" sz="2600"/>
              <a:t>Em geral, uma curva de grau </a:t>
            </a:r>
            <a:r>
              <a:rPr lang="pt-BR" altLang="en-US" sz="2600" i="1"/>
              <a:t>n</a:t>
            </a:r>
            <a:r>
              <a:rPr lang="pt-BR" altLang="en-US" sz="2600"/>
              <a:t> pode ser construída desta forma e será expressa por</a:t>
            </a:r>
          </a:p>
        </p:txBody>
      </p:sp>
      <p:graphicFrame>
        <p:nvGraphicFramePr>
          <p:cNvPr id="663556" name="Object 4">
            <a:extLst>
              <a:ext uri="{FF2B5EF4-FFF2-40B4-BE49-F238E27FC236}">
                <a16:creationId xmlns:a16="http://schemas.microsoft.com/office/drawing/2014/main" id="{D7D1DA8B-44E1-4298-84F8-6C5482B6DDCE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2438400" y="5486400"/>
          <a:ext cx="25908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7" name="Equation" r:id="rId3" imgW="1333440" imgH="444240" progId="Equation.3">
                  <p:embed/>
                </p:oleObj>
              </mc:Choice>
              <mc:Fallback>
                <p:oleObj name="Equation" r:id="rId3" imgW="1333440" imgH="444240" progId="Equation.3">
                  <p:embed/>
                  <p:pic>
                    <p:nvPicPr>
                      <p:cNvPr id="663556" name="Object 4">
                        <a:extLst>
                          <a:ext uri="{FF2B5EF4-FFF2-40B4-BE49-F238E27FC236}">
                            <a16:creationId xmlns:a16="http://schemas.microsoft.com/office/drawing/2014/main" id="{D7D1DA8B-44E1-4298-84F8-6C5482B6DDC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486400"/>
                        <a:ext cx="25908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578" name="Rectangle 2">
            <a:extLst>
              <a:ext uri="{FF2B5EF4-FFF2-40B4-BE49-F238E27FC236}">
                <a16:creationId xmlns:a16="http://schemas.microsoft.com/office/drawing/2014/main" id="{E8298524-7BC6-431D-B738-CF120CD392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Curvas de Bézier e Polinômios de Bernstein</a:t>
            </a:r>
          </a:p>
        </p:txBody>
      </p:sp>
      <p:sp>
        <p:nvSpPr>
          <p:cNvPr id="664579" name="Rectangle 3">
            <a:extLst>
              <a:ext uri="{FF2B5EF4-FFF2-40B4-BE49-F238E27FC236}">
                <a16:creationId xmlns:a16="http://schemas.microsoft.com/office/drawing/2014/main" id="{14C9F365-D7D9-477B-A6D6-B8E56A54EC6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8305800" cy="47545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200"/>
              <a:t>As curvas construídas pelo algoritmo de De Casteljau são conhecidas como </a:t>
            </a:r>
            <a:r>
              <a:rPr lang="pt-BR" altLang="en-US" sz="2200" i="1"/>
              <a:t>curvas de Bézier</a:t>
            </a:r>
            <a:r>
              <a:rPr lang="pt-BR" altLang="en-US" sz="2200"/>
              <a:t> e as funções de mistura são chamadas de </a:t>
            </a:r>
            <a:r>
              <a:rPr lang="pt-BR" altLang="en-US" sz="2200" i="1"/>
              <a:t>base</a:t>
            </a:r>
            <a:r>
              <a:rPr lang="pt-BR" altLang="en-US" sz="2200"/>
              <a:t> </a:t>
            </a:r>
            <a:r>
              <a:rPr lang="pt-BR" altLang="en-US" sz="2200" i="1"/>
              <a:t>Bézier</a:t>
            </a:r>
            <a:r>
              <a:rPr lang="pt-BR" altLang="en-US" sz="2200"/>
              <a:t> ou </a:t>
            </a:r>
            <a:r>
              <a:rPr lang="pt-BR" altLang="en-US" sz="2200" i="1"/>
              <a:t>polinômios de Bernstein</a:t>
            </a:r>
            <a:r>
              <a:rPr lang="pt-BR" altLang="en-US" sz="2200"/>
              <a:t> </a:t>
            </a:r>
          </a:p>
          <a:p>
            <a:pPr>
              <a:lnSpc>
                <a:spcPct val="90000"/>
              </a:lnSpc>
            </a:pPr>
            <a:r>
              <a:rPr lang="pt-BR" altLang="en-US" sz="2200"/>
              <a:t>Observamos que os polinômios de Bernstein de grau </a:t>
            </a:r>
            <a:r>
              <a:rPr lang="pt-BR" altLang="en-US" sz="2200" i="1"/>
              <a:t>n </a:t>
            </a:r>
            <a:r>
              <a:rPr lang="pt-BR" altLang="en-US" sz="2200"/>
              <a:t>têm como forma geral </a:t>
            </a:r>
            <a:r>
              <a:rPr lang="pt-BR" altLang="en-US" sz="2200" i="1"/>
              <a:t>b</a:t>
            </a:r>
            <a:r>
              <a:rPr lang="pt-BR" altLang="en-US" sz="2200" i="1" baseline="-25000"/>
              <a:t>i n</a:t>
            </a:r>
            <a:r>
              <a:rPr lang="pt-BR" altLang="en-US" sz="2200"/>
              <a:t>(</a:t>
            </a:r>
            <a:r>
              <a:rPr lang="pt-BR" altLang="en-US" sz="2200" i="1"/>
              <a:t>u</a:t>
            </a:r>
            <a:r>
              <a:rPr lang="pt-BR" altLang="en-US" sz="2200"/>
              <a:t>) = </a:t>
            </a:r>
            <a:r>
              <a:rPr lang="pt-BR" altLang="en-US" sz="2200" i="1"/>
              <a:t>c</a:t>
            </a:r>
            <a:r>
              <a:rPr lang="pt-BR" altLang="en-US" sz="2200" i="1" baseline="-25000"/>
              <a:t>i</a:t>
            </a:r>
            <a:r>
              <a:rPr lang="pt-BR" altLang="en-US" sz="2200" i="1"/>
              <a:t> u</a:t>
            </a:r>
            <a:r>
              <a:rPr lang="pt-BR" altLang="en-US" sz="2200" i="1" baseline="30000"/>
              <a:t>i</a:t>
            </a:r>
            <a:r>
              <a:rPr lang="pt-BR" altLang="en-US" sz="2200" i="1"/>
              <a:t> </a:t>
            </a:r>
            <a:r>
              <a:rPr lang="pt-BR" altLang="en-US" sz="2200"/>
              <a:t>(1 – </a:t>
            </a:r>
            <a:r>
              <a:rPr lang="pt-BR" altLang="en-US" sz="2200" i="1"/>
              <a:t>u</a:t>
            </a:r>
            <a:r>
              <a:rPr lang="pt-BR" altLang="en-US" sz="2200"/>
              <a:t>)</a:t>
            </a:r>
            <a:r>
              <a:rPr lang="pt-BR" altLang="en-US" sz="2200" i="1" baseline="30000"/>
              <a:t>n</a:t>
            </a:r>
            <a:r>
              <a:rPr lang="pt-BR" altLang="en-US" sz="2200" baseline="30000"/>
              <a:t>–</a:t>
            </a:r>
            <a:r>
              <a:rPr lang="pt-BR" altLang="en-US" sz="2200" i="1" baseline="30000"/>
              <a:t>i</a:t>
            </a:r>
          </a:p>
          <a:p>
            <a:pPr>
              <a:lnSpc>
                <a:spcPct val="90000"/>
              </a:lnSpc>
            </a:pPr>
            <a:r>
              <a:rPr lang="pt-BR" altLang="en-US" sz="2200"/>
              <a:t>Se escrevermos as constantes </a:t>
            </a:r>
            <a:r>
              <a:rPr lang="pt-BR" altLang="en-US" sz="2200" i="1"/>
              <a:t>c</a:t>
            </a:r>
            <a:r>
              <a:rPr lang="pt-BR" altLang="en-US" sz="2200" i="1" baseline="-25000"/>
              <a:t>i </a:t>
            </a:r>
            <a:r>
              <a:rPr lang="pt-BR" altLang="en-US" sz="2200"/>
              <a:t>para os diversos polinômios, teremos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1</a:t>
            </a:r>
            <a:r>
              <a:rPr lang="pt-BR" altLang="en-US" sz="2000" baseline="30000"/>
              <a:t>o</a:t>
            </a:r>
            <a:r>
              <a:rPr lang="pt-BR" altLang="en-US" sz="2000"/>
              <a:t> grau: 1  1 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2</a:t>
            </a:r>
            <a:r>
              <a:rPr lang="pt-BR" altLang="en-US" sz="2000" baseline="30000"/>
              <a:t>o</a:t>
            </a:r>
            <a:r>
              <a:rPr lang="pt-BR" altLang="en-US" sz="2000"/>
              <a:t> grau: 1  2  1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3</a:t>
            </a:r>
            <a:r>
              <a:rPr lang="pt-BR" altLang="en-US" sz="2000" baseline="30000"/>
              <a:t>o</a:t>
            </a:r>
            <a:r>
              <a:rPr lang="pt-BR" altLang="en-US" sz="2000"/>
              <a:t> grau: 1  3  3  1 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4</a:t>
            </a:r>
            <a:r>
              <a:rPr lang="pt-BR" altLang="en-US" sz="2000" baseline="30000"/>
              <a:t>o</a:t>
            </a:r>
            <a:r>
              <a:rPr lang="pt-BR" altLang="en-US" sz="2000"/>
              <a:t> grau: 1  4  6  4  1 </a:t>
            </a:r>
          </a:p>
          <a:p>
            <a:pPr>
              <a:lnSpc>
                <a:spcPct val="90000"/>
              </a:lnSpc>
            </a:pPr>
            <a:r>
              <a:rPr lang="pt-BR" altLang="en-US" sz="2200"/>
              <a:t>Vemos que o padrão de formação corresponde ao </a:t>
            </a:r>
            <a:r>
              <a:rPr lang="pt-BR" altLang="en-US" sz="2200" i="1"/>
              <a:t>Triângulo de Pascal </a:t>
            </a:r>
            <a:r>
              <a:rPr lang="pt-BR" altLang="en-US" sz="2200"/>
              <a:t>e portanto, podemos escrever</a:t>
            </a:r>
            <a:endParaRPr lang="pt-BR" altLang="en-US" sz="2200" i="1"/>
          </a:p>
          <a:p>
            <a:pPr lvl="1">
              <a:lnSpc>
                <a:spcPct val="90000"/>
              </a:lnSpc>
            </a:pPr>
            <a:endParaRPr lang="pt-BR" altLang="en-US" sz="2000"/>
          </a:p>
        </p:txBody>
      </p:sp>
      <p:graphicFrame>
        <p:nvGraphicFramePr>
          <p:cNvPr id="664580" name="Object 4">
            <a:extLst>
              <a:ext uri="{FF2B5EF4-FFF2-40B4-BE49-F238E27FC236}">
                <a16:creationId xmlns:a16="http://schemas.microsoft.com/office/drawing/2014/main" id="{11A1E150-F748-4923-8E1D-9A91D340BA54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3352800" y="5802313"/>
          <a:ext cx="2514600" cy="80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1" name="Equation" r:id="rId3" imgW="1434960" imgH="457200" progId="Equation.3">
                  <p:embed/>
                </p:oleObj>
              </mc:Choice>
              <mc:Fallback>
                <p:oleObj name="Equation" r:id="rId3" imgW="1434960" imgH="457200" progId="Equation.3">
                  <p:embed/>
                  <p:pic>
                    <p:nvPicPr>
                      <p:cNvPr id="664580" name="Object 4">
                        <a:extLst>
                          <a:ext uri="{FF2B5EF4-FFF2-40B4-BE49-F238E27FC236}">
                            <a16:creationId xmlns:a16="http://schemas.microsoft.com/office/drawing/2014/main" id="{11A1E150-F748-4923-8E1D-9A91D340BA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5802313"/>
                        <a:ext cx="2514600" cy="801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>
            <a:extLst>
              <a:ext uri="{FF2B5EF4-FFF2-40B4-BE49-F238E27FC236}">
                <a16:creationId xmlns:a16="http://schemas.microsoft.com/office/drawing/2014/main" id="{29694AA2-E1EF-44A4-93AD-2BD56A11EB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Polinômios de Bernstein</a:t>
            </a:r>
          </a:p>
        </p:txBody>
      </p:sp>
      <p:graphicFrame>
        <p:nvGraphicFramePr>
          <p:cNvPr id="667659" name="Object 11">
            <a:extLst>
              <a:ext uri="{FF2B5EF4-FFF2-40B4-BE49-F238E27FC236}">
                <a16:creationId xmlns:a16="http://schemas.microsoft.com/office/drawing/2014/main" id="{38BE01CF-A8D4-4AF1-BAFA-E613FC6470DE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990600" y="1123950"/>
          <a:ext cx="7315200" cy="573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5" name="Chart" r:id="rId3" imgW="4667402" imgH="3657600" progId="Excel.Chart.8">
                  <p:embed/>
                </p:oleObj>
              </mc:Choice>
              <mc:Fallback>
                <p:oleObj name="Chart" r:id="rId3" imgW="4667402" imgH="3657600" progId="Excel.Chart.8">
                  <p:embed/>
                  <p:pic>
                    <p:nvPicPr>
                      <p:cNvPr id="667659" name="Object 11">
                        <a:extLst>
                          <a:ext uri="{FF2B5EF4-FFF2-40B4-BE49-F238E27FC236}">
                            <a16:creationId xmlns:a16="http://schemas.microsoft.com/office/drawing/2014/main" id="{38BE01CF-A8D4-4AF1-BAFA-E613FC6470D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123950"/>
                        <a:ext cx="7315200" cy="573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 algn="ctr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0" name="Rectangle 2">
            <a:extLst>
              <a:ext uri="{FF2B5EF4-FFF2-40B4-BE49-F238E27FC236}">
                <a16:creationId xmlns:a16="http://schemas.microsoft.com/office/drawing/2014/main" id="{6349F1B5-B34A-4DC4-9D4E-0231AD6B00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Modelagem Geométrica</a:t>
            </a:r>
          </a:p>
        </p:txBody>
      </p:sp>
      <p:sp>
        <p:nvSpPr>
          <p:cNvPr id="647171" name="Rectangle 3">
            <a:extLst>
              <a:ext uri="{FF2B5EF4-FFF2-40B4-BE49-F238E27FC236}">
                <a16:creationId xmlns:a16="http://schemas.microsoft.com/office/drawing/2014/main" id="{8CC23875-5E94-41E3-8A69-50A13C0559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600"/>
              <a:t>Disciplina que visa obter representações algébricas para curvas e superfícies com determinado aspecto e/ou propriedades</a:t>
            </a:r>
          </a:p>
          <a:p>
            <a:pPr>
              <a:lnSpc>
                <a:spcPct val="90000"/>
              </a:lnSpc>
            </a:pPr>
            <a:r>
              <a:rPr lang="pt-BR" altLang="en-US" sz="2600"/>
              <a:t>Até agora temos considerado quase que exclusivamente objetos geométricos compostos de segmentos de reta ou polígonos (curvas/superfícies lineares por parte)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Na maioria dos casos, são aproximações de curvas e superfícies algébricas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Mesmo quando só podemos desenhar segmentos de reta e polígonos, conhecer o objeto que estamos aproximando é fundamental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722" name="Rectangle 2">
            <a:extLst>
              <a:ext uri="{FF2B5EF4-FFF2-40B4-BE49-F238E27FC236}">
                <a16:creationId xmlns:a16="http://schemas.microsoft.com/office/drawing/2014/main" id="{E1545C5D-ED09-4F66-A979-6DCB474209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Forma Matricial da Base Bézier </a:t>
            </a:r>
          </a:p>
        </p:txBody>
      </p:sp>
      <p:sp>
        <p:nvSpPr>
          <p:cNvPr id="670723" name="Rectangle 3">
            <a:extLst>
              <a:ext uri="{FF2B5EF4-FFF2-40B4-BE49-F238E27FC236}">
                <a16:creationId xmlns:a16="http://schemas.microsoft.com/office/drawing/2014/main" id="{750B10EA-C321-4893-8B1A-2FDE399C6A5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467600" cy="4525963"/>
          </a:xfrm>
        </p:spPr>
        <p:txBody>
          <a:bodyPr/>
          <a:lstStyle/>
          <a:p>
            <a:r>
              <a:rPr lang="pt-BR" altLang="en-US" sz="2600"/>
              <a:t>Podemos escrever a equação para uma curva de Bézier cúbica na forma </a:t>
            </a:r>
          </a:p>
        </p:txBody>
      </p:sp>
      <p:graphicFrame>
        <p:nvGraphicFramePr>
          <p:cNvPr id="670724" name="Object 4">
            <a:extLst>
              <a:ext uri="{FF2B5EF4-FFF2-40B4-BE49-F238E27FC236}">
                <a16:creationId xmlns:a16="http://schemas.microsoft.com/office/drawing/2014/main" id="{D46499A9-82B6-44BC-8469-6E785333DA5B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868363" y="2295525"/>
          <a:ext cx="6523037" cy="414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89" name="Equation" r:id="rId3" imgW="3301920" imgH="2095200" progId="Equation.3">
                  <p:embed/>
                </p:oleObj>
              </mc:Choice>
              <mc:Fallback>
                <p:oleObj name="Equation" r:id="rId3" imgW="3301920" imgH="2095200" progId="Equation.3">
                  <p:embed/>
                  <p:pic>
                    <p:nvPicPr>
                      <p:cNvPr id="670724" name="Object 4">
                        <a:extLst>
                          <a:ext uri="{FF2B5EF4-FFF2-40B4-BE49-F238E27FC236}">
                            <a16:creationId xmlns:a16="http://schemas.microsoft.com/office/drawing/2014/main" id="{D46499A9-82B6-44BC-8469-6E785333DA5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363" y="2295525"/>
                        <a:ext cx="6523037" cy="414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770" name="Rectangle 2">
            <a:extLst>
              <a:ext uri="{FF2B5EF4-FFF2-40B4-BE49-F238E27FC236}">
                <a16:creationId xmlns:a16="http://schemas.microsoft.com/office/drawing/2014/main" id="{E410D889-FC94-46F2-B91E-0DDC5027C3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Propriedades de Curva de Bézier</a:t>
            </a:r>
          </a:p>
        </p:txBody>
      </p:sp>
      <p:sp>
        <p:nvSpPr>
          <p:cNvPr id="672771" name="Rectangle 3">
            <a:extLst>
              <a:ext uri="{FF2B5EF4-FFF2-40B4-BE49-F238E27FC236}">
                <a16:creationId xmlns:a16="http://schemas.microsoft.com/office/drawing/2014/main" id="{EB6084E7-8FC8-4E90-823A-925189BB26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3200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400"/>
              <a:t>Continuidade infinita (todas as derivadas são contínuas)</a:t>
            </a:r>
          </a:p>
          <a:p>
            <a:pPr>
              <a:lnSpc>
                <a:spcPct val="90000"/>
              </a:lnSpc>
            </a:pPr>
            <a:r>
              <a:rPr lang="pt-BR" altLang="en-US" sz="2400"/>
              <a:t>O grau da curva (do polinômio) é dado pelo número de pontos do polígono de controle menos 1</a:t>
            </a:r>
          </a:p>
          <a:p>
            <a:pPr>
              <a:lnSpc>
                <a:spcPct val="90000"/>
              </a:lnSpc>
            </a:pPr>
            <a:r>
              <a:rPr lang="pt-BR" altLang="en-US" sz="2400"/>
              <a:t>A curva de Bézier está contida no fecho convexo do polígono de controle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Os polinômios de Bernstein somam 1 para qualquer </a:t>
            </a:r>
            <a:r>
              <a:rPr lang="pt-BR" altLang="en-US" sz="2400" i="1"/>
              <a:t>u</a:t>
            </a:r>
            <a:endParaRPr lang="pt-BR" altLang="en-US" sz="2400"/>
          </a:p>
          <a:p>
            <a:pPr>
              <a:lnSpc>
                <a:spcPct val="90000"/>
              </a:lnSpc>
            </a:pPr>
            <a:r>
              <a:rPr lang="pt-BR" altLang="en-US" sz="2400"/>
              <a:t>A curva interpola o primeiro e último ponto do polígono de controle </a:t>
            </a:r>
          </a:p>
        </p:txBody>
      </p:sp>
      <p:sp>
        <p:nvSpPr>
          <p:cNvPr id="672772" name="Freeform 4">
            <a:extLst>
              <a:ext uri="{FF2B5EF4-FFF2-40B4-BE49-F238E27FC236}">
                <a16:creationId xmlns:a16="http://schemas.microsoft.com/office/drawing/2014/main" id="{00D9B2F9-91A3-4E87-8D0F-91E8AB46120F}"/>
              </a:ext>
            </a:extLst>
          </p:cNvPr>
          <p:cNvSpPr>
            <a:spLocks/>
          </p:cNvSpPr>
          <p:nvPr/>
        </p:nvSpPr>
        <p:spPr bwMode="auto">
          <a:xfrm>
            <a:off x="1447800" y="4633913"/>
            <a:ext cx="4572000" cy="1676400"/>
          </a:xfrm>
          <a:custGeom>
            <a:avLst/>
            <a:gdLst>
              <a:gd name="T0" fmla="*/ 0 w 2880"/>
              <a:gd name="T1" fmla="*/ 1056 h 1056"/>
              <a:gd name="T2" fmla="*/ 768 w 2880"/>
              <a:gd name="T3" fmla="*/ 0 h 1056"/>
              <a:gd name="T4" fmla="*/ 1920 w 2880"/>
              <a:gd name="T5" fmla="*/ 0 h 1056"/>
              <a:gd name="T6" fmla="*/ 2880 w 2880"/>
              <a:gd name="T7" fmla="*/ 1056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80" h="1056">
                <a:moveTo>
                  <a:pt x="0" y="1056"/>
                </a:moveTo>
                <a:lnTo>
                  <a:pt x="768" y="0"/>
                </a:lnTo>
                <a:lnTo>
                  <a:pt x="1920" y="0"/>
                </a:lnTo>
                <a:lnTo>
                  <a:pt x="2880" y="1056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72773" name="Oval 5">
            <a:extLst>
              <a:ext uri="{FF2B5EF4-FFF2-40B4-BE49-F238E27FC236}">
                <a16:creationId xmlns:a16="http://schemas.microsoft.com/office/drawing/2014/main" id="{D3BB895F-4164-4AE9-B2C0-200E12D408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9700" y="6284913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72774" name="Oval 6">
            <a:extLst>
              <a:ext uri="{FF2B5EF4-FFF2-40B4-BE49-F238E27FC236}">
                <a16:creationId xmlns:a16="http://schemas.microsoft.com/office/drawing/2014/main" id="{B3C75F24-0E0B-4B77-99CA-1026D643D0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8900" y="4595813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72775" name="Oval 7">
            <a:extLst>
              <a:ext uri="{FF2B5EF4-FFF2-40B4-BE49-F238E27FC236}">
                <a16:creationId xmlns:a16="http://schemas.microsoft.com/office/drawing/2014/main" id="{96625063-E6D6-4DF3-B68D-B0F06A0EBC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7700" y="4583113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72777" name="Freeform 9">
            <a:extLst>
              <a:ext uri="{FF2B5EF4-FFF2-40B4-BE49-F238E27FC236}">
                <a16:creationId xmlns:a16="http://schemas.microsoft.com/office/drawing/2014/main" id="{A0DE7BEA-33EF-47EB-A10B-4D3F4032912D}"/>
              </a:ext>
            </a:extLst>
          </p:cNvPr>
          <p:cNvSpPr>
            <a:spLocks/>
          </p:cNvSpPr>
          <p:nvPr/>
        </p:nvSpPr>
        <p:spPr bwMode="auto">
          <a:xfrm>
            <a:off x="1447800" y="5065713"/>
            <a:ext cx="4572000" cy="1244600"/>
          </a:xfrm>
          <a:custGeom>
            <a:avLst/>
            <a:gdLst>
              <a:gd name="T0" fmla="*/ 0 w 2880"/>
              <a:gd name="T1" fmla="*/ 784 h 784"/>
              <a:gd name="T2" fmla="*/ 816 w 2880"/>
              <a:gd name="T3" fmla="*/ 112 h 784"/>
              <a:gd name="T4" fmla="*/ 1872 w 2880"/>
              <a:gd name="T5" fmla="*/ 112 h 784"/>
              <a:gd name="T6" fmla="*/ 2880 w 2880"/>
              <a:gd name="T7" fmla="*/ 784 h 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80" h="784">
                <a:moveTo>
                  <a:pt x="0" y="784"/>
                </a:moveTo>
                <a:cubicBezTo>
                  <a:pt x="252" y="504"/>
                  <a:pt x="504" y="224"/>
                  <a:pt x="816" y="112"/>
                </a:cubicBezTo>
                <a:cubicBezTo>
                  <a:pt x="1128" y="0"/>
                  <a:pt x="1528" y="0"/>
                  <a:pt x="1872" y="112"/>
                </a:cubicBezTo>
                <a:cubicBezTo>
                  <a:pt x="2216" y="224"/>
                  <a:pt x="2548" y="504"/>
                  <a:pt x="2880" y="784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72778" name="Line 10">
            <a:extLst>
              <a:ext uri="{FF2B5EF4-FFF2-40B4-BE49-F238E27FC236}">
                <a16:creationId xmlns:a16="http://schemas.microsoft.com/office/drawing/2014/main" id="{A7AE4833-9B8C-49FC-BC4C-3EE7AA75F6D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47800" y="5675313"/>
            <a:ext cx="471488" cy="6350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72779" name="Line 11">
            <a:extLst>
              <a:ext uri="{FF2B5EF4-FFF2-40B4-BE49-F238E27FC236}">
                <a16:creationId xmlns:a16="http://schemas.microsoft.com/office/drawing/2014/main" id="{36F1FF19-CB33-46CE-8F93-D201E509A6F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38850" y="6335713"/>
            <a:ext cx="361950" cy="369887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72776" name="Oval 8">
            <a:extLst>
              <a:ext uri="{FF2B5EF4-FFF2-40B4-BE49-F238E27FC236}">
                <a16:creationId xmlns:a16="http://schemas.microsoft.com/office/drawing/2014/main" id="{2BDD9FAE-9B9E-4B0F-BF35-A49996732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1700" y="6259513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914" name="Rectangle 2">
            <a:extLst>
              <a:ext uri="{FF2B5EF4-FFF2-40B4-BE49-F238E27FC236}">
                <a16:creationId xmlns:a16="http://schemas.microsoft.com/office/drawing/2014/main" id="{69474092-BAFB-45C7-8D53-79FEEB19CA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Propriedades de Curva de Bézier</a:t>
            </a:r>
          </a:p>
        </p:txBody>
      </p:sp>
      <p:sp>
        <p:nvSpPr>
          <p:cNvPr id="678915" name="Rectangle 3">
            <a:extLst>
              <a:ext uri="{FF2B5EF4-FFF2-40B4-BE49-F238E27FC236}">
                <a16:creationId xmlns:a16="http://schemas.microsoft.com/office/drawing/2014/main" id="{FFF8EAC0-6B68-4930-9436-46F515F255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3352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400"/>
              <a:t>As tangentes à curva em </a:t>
            </a:r>
            <a:r>
              <a:rPr lang="pt-BR" altLang="en-US" sz="2400" b="1"/>
              <a:t>p</a:t>
            </a:r>
            <a:r>
              <a:rPr lang="pt-BR" altLang="en-US" sz="2400" baseline="-25000"/>
              <a:t>0 </a:t>
            </a:r>
            <a:r>
              <a:rPr lang="pt-BR" altLang="en-US" sz="2400"/>
              <a:t>e</a:t>
            </a:r>
            <a:r>
              <a:rPr lang="pt-BR" altLang="en-US" sz="2400" baseline="-25000"/>
              <a:t> </a:t>
            </a:r>
            <a:r>
              <a:rPr lang="pt-BR" altLang="en-US" sz="2400" b="1"/>
              <a:t>p</a:t>
            </a:r>
            <a:r>
              <a:rPr lang="pt-BR" altLang="en-US" sz="2400" i="1" baseline="-25000"/>
              <a:t>n</a:t>
            </a:r>
            <a:r>
              <a:rPr lang="pt-BR" altLang="en-US" sz="2400"/>
              <a:t> têm a direção dos segmentos de reta </a:t>
            </a:r>
            <a:r>
              <a:rPr lang="pt-BR" altLang="en-US" sz="2400" b="1"/>
              <a:t>p</a:t>
            </a:r>
            <a:r>
              <a:rPr lang="pt-BR" altLang="en-US" sz="2400" baseline="-25000"/>
              <a:t>0</a:t>
            </a:r>
            <a:r>
              <a:rPr lang="pt-BR" altLang="en-US" sz="2400" b="1"/>
              <a:t>p</a:t>
            </a:r>
            <a:r>
              <a:rPr lang="pt-BR" altLang="en-US" sz="2400" baseline="-25000"/>
              <a:t>1  </a:t>
            </a:r>
            <a:r>
              <a:rPr lang="pt-BR" altLang="en-US" sz="2400"/>
              <a:t>e</a:t>
            </a:r>
            <a:r>
              <a:rPr lang="pt-BR" altLang="en-US" sz="2400" baseline="-25000"/>
              <a:t>  </a:t>
            </a:r>
            <a:r>
              <a:rPr lang="pt-BR" altLang="en-US" sz="2400" b="1"/>
              <a:t>p</a:t>
            </a:r>
            <a:r>
              <a:rPr lang="pt-BR" altLang="en-US" sz="2400" i="1" baseline="-25000"/>
              <a:t>n</a:t>
            </a:r>
            <a:r>
              <a:rPr lang="pt-BR" altLang="en-US" sz="2400" baseline="-25000"/>
              <a:t>-1</a:t>
            </a:r>
            <a:r>
              <a:rPr lang="pt-BR" altLang="en-US" sz="2400" b="1"/>
              <a:t>p</a:t>
            </a:r>
            <a:r>
              <a:rPr lang="pt-BR" altLang="en-US" sz="2400" i="1" baseline="-25000"/>
              <a:t>n </a:t>
            </a:r>
            <a:r>
              <a:rPr lang="pt-BR" altLang="en-US" sz="2400"/>
              <a:t>, respectivamente</a:t>
            </a:r>
          </a:p>
          <a:p>
            <a:pPr lvl="1">
              <a:lnSpc>
                <a:spcPct val="90000"/>
              </a:lnSpc>
            </a:pPr>
            <a:r>
              <a:rPr lang="pt-BR" altLang="en-US" sz="2100"/>
              <a:t>Para cúbicas, as derivadas são 3(</a:t>
            </a:r>
            <a:r>
              <a:rPr lang="pt-BR" altLang="en-US" sz="2100" b="1"/>
              <a:t>p</a:t>
            </a:r>
            <a:r>
              <a:rPr lang="pt-BR" altLang="en-US" sz="2100" baseline="-25000"/>
              <a:t>1 </a:t>
            </a:r>
            <a:r>
              <a:rPr lang="pt-BR" altLang="en-US" sz="2100"/>
              <a:t>– </a:t>
            </a:r>
            <a:r>
              <a:rPr lang="pt-BR" altLang="en-US" sz="2100" b="1"/>
              <a:t>p</a:t>
            </a:r>
            <a:r>
              <a:rPr lang="pt-BR" altLang="en-US" sz="2100" baseline="-25000"/>
              <a:t>0</a:t>
            </a:r>
            <a:r>
              <a:rPr lang="pt-BR" altLang="en-US" sz="2100"/>
              <a:t>) e 3(</a:t>
            </a:r>
            <a:r>
              <a:rPr lang="pt-BR" altLang="en-US" sz="2100" b="1"/>
              <a:t>p</a:t>
            </a:r>
            <a:r>
              <a:rPr lang="pt-BR" altLang="en-US" sz="2100" baseline="-25000"/>
              <a:t>2 </a:t>
            </a:r>
            <a:r>
              <a:rPr lang="pt-BR" altLang="en-US" sz="2100"/>
              <a:t>– </a:t>
            </a:r>
            <a:r>
              <a:rPr lang="pt-BR" altLang="en-US" sz="2100" b="1"/>
              <a:t>p</a:t>
            </a:r>
            <a:r>
              <a:rPr lang="pt-BR" altLang="en-US" sz="2100" baseline="-25000"/>
              <a:t>3</a:t>
            </a:r>
            <a:r>
              <a:rPr lang="pt-BR" altLang="en-US" sz="2100"/>
              <a:t>)</a:t>
            </a:r>
          </a:p>
          <a:p>
            <a:pPr>
              <a:lnSpc>
                <a:spcPct val="90000"/>
              </a:lnSpc>
            </a:pPr>
            <a:r>
              <a:rPr lang="pt-BR" altLang="en-US" sz="2400"/>
              <a:t>Qualquer linha reta intercepta a curva tantas ou menos vezes quanto intercepta o polígono de controle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Não pode oscilar demasiadamente</a:t>
            </a:r>
          </a:p>
          <a:p>
            <a:pPr>
              <a:lnSpc>
                <a:spcPct val="90000"/>
              </a:lnSpc>
            </a:pPr>
            <a:r>
              <a:rPr lang="pt-BR" altLang="en-US" sz="2400"/>
              <a:t>Transformar os pontos de controle (transf. afim) e desenhar a curva é equivalente a desenhar a curva transformada</a:t>
            </a:r>
          </a:p>
        </p:txBody>
      </p:sp>
      <p:sp>
        <p:nvSpPr>
          <p:cNvPr id="678916" name="Freeform 4">
            <a:extLst>
              <a:ext uri="{FF2B5EF4-FFF2-40B4-BE49-F238E27FC236}">
                <a16:creationId xmlns:a16="http://schemas.microsoft.com/office/drawing/2014/main" id="{0AC58B32-1CE5-4B51-A722-1507BCB3F4A0}"/>
              </a:ext>
            </a:extLst>
          </p:cNvPr>
          <p:cNvSpPr>
            <a:spLocks/>
          </p:cNvSpPr>
          <p:nvPr/>
        </p:nvSpPr>
        <p:spPr bwMode="auto">
          <a:xfrm>
            <a:off x="1447800" y="4633913"/>
            <a:ext cx="4572000" cy="1676400"/>
          </a:xfrm>
          <a:custGeom>
            <a:avLst/>
            <a:gdLst>
              <a:gd name="T0" fmla="*/ 0 w 2880"/>
              <a:gd name="T1" fmla="*/ 1056 h 1056"/>
              <a:gd name="T2" fmla="*/ 768 w 2880"/>
              <a:gd name="T3" fmla="*/ 0 h 1056"/>
              <a:gd name="T4" fmla="*/ 1920 w 2880"/>
              <a:gd name="T5" fmla="*/ 0 h 1056"/>
              <a:gd name="T6" fmla="*/ 2880 w 2880"/>
              <a:gd name="T7" fmla="*/ 1056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80" h="1056">
                <a:moveTo>
                  <a:pt x="0" y="1056"/>
                </a:moveTo>
                <a:lnTo>
                  <a:pt x="768" y="0"/>
                </a:lnTo>
                <a:lnTo>
                  <a:pt x="1920" y="0"/>
                </a:lnTo>
                <a:lnTo>
                  <a:pt x="2880" y="1056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78917" name="Oval 5">
            <a:extLst>
              <a:ext uri="{FF2B5EF4-FFF2-40B4-BE49-F238E27FC236}">
                <a16:creationId xmlns:a16="http://schemas.microsoft.com/office/drawing/2014/main" id="{844D77BD-A363-4718-B17B-7D77B64AF7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9700" y="6284913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78918" name="Oval 6">
            <a:extLst>
              <a:ext uri="{FF2B5EF4-FFF2-40B4-BE49-F238E27FC236}">
                <a16:creationId xmlns:a16="http://schemas.microsoft.com/office/drawing/2014/main" id="{7812F611-D0FD-4197-BEE6-3DFD73EE22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8900" y="4595813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78919" name="Oval 7">
            <a:extLst>
              <a:ext uri="{FF2B5EF4-FFF2-40B4-BE49-F238E27FC236}">
                <a16:creationId xmlns:a16="http://schemas.microsoft.com/office/drawing/2014/main" id="{8F7E70FA-87B4-4CDF-93BD-CC04DA5BA4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7700" y="4583113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78920" name="Freeform 8">
            <a:extLst>
              <a:ext uri="{FF2B5EF4-FFF2-40B4-BE49-F238E27FC236}">
                <a16:creationId xmlns:a16="http://schemas.microsoft.com/office/drawing/2014/main" id="{FEB0EC92-301E-4F1F-B281-E92CE9F07229}"/>
              </a:ext>
            </a:extLst>
          </p:cNvPr>
          <p:cNvSpPr>
            <a:spLocks/>
          </p:cNvSpPr>
          <p:nvPr/>
        </p:nvSpPr>
        <p:spPr bwMode="auto">
          <a:xfrm>
            <a:off x="1447800" y="5065713"/>
            <a:ext cx="4572000" cy="1244600"/>
          </a:xfrm>
          <a:custGeom>
            <a:avLst/>
            <a:gdLst>
              <a:gd name="T0" fmla="*/ 0 w 2880"/>
              <a:gd name="T1" fmla="*/ 784 h 784"/>
              <a:gd name="T2" fmla="*/ 816 w 2880"/>
              <a:gd name="T3" fmla="*/ 112 h 784"/>
              <a:gd name="T4" fmla="*/ 1872 w 2880"/>
              <a:gd name="T5" fmla="*/ 112 h 784"/>
              <a:gd name="T6" fmla="*/ 2880 w 2880"/>
              <a:gd name="T7" fmla="*/ 784 h 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80" h="784">
                <a:moveTo>
                  <a:pt x="0" y="784"/>
                </a:moveTo>
                <a:cubicBezTo>
                  <a:pt x="252" y="504"/>
                  <a:pt x="504" y="224"/>
                  <a:pt x="816" y="112"/>
                </a:cubicBezTo>
                <a:cubicBezTo>
                  <a:pt x="1128" y="0"/>
                  <a:pt x="1528" y="0"/>
                  <a:pt x="1872" y="112"/>
                </a:cubicBezTo>
                <a:cubicBezTo>
                  <a:pt x="2216" y="224"/>
                  <a:pt x="2548" y="504"/>
                  <a:pt x="2880" y="784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78921" name="Line 9">
            <a:extLst>
              <a:ext uri="{FF2B5EF4-FFF2-40B4-BE49-F238E27FC236}">
                <a16:creationId xmlns:a16="http://schemas.microsoft.com/office/drawing/2014/main" id="{5E54AE0A-F390-40BE-AF96-0412AA61CD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47800" y="5675313"/>
            <a:ext cx="471488" cy="6350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78922" name="Line 10">
            <a:extLst>
              <a:ext uri="{FF2B5EF4-FFF2-40B4-BE49-F238E27FC236}">
                <a16:creationId xmlns:a16="http://schemas.microsoft.com/office/drawing/2014/main" id="{AB735AD6-BA8F-4601-9655-6511A5C836E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38850" y="6335713"/>
            <a:ext cx="361950" cy="369887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78923" name="Oval 11">
            <a:extLst>
              <a:ext uri="{FF2B5EF4-FFF2-40B4-BE49-F238E27FC236}">
                <a16:creationId xmlns:a16="http://schemas.microsoft.com/office/drawing/2014/main" id="{7B87DE3C-26AB-4149-B6B9-11C0CE496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1700" y="6259513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794" name="Rectangle 2">
            <a:extLst>
              <a:ext uri="{FF2B5EF4-FFF2-40B4-BE49-F238E27FC236}">
                <a16:creationId xmlns:a16="http://schemas.microsoft.com/office/drawing/2014/main" id="{3ADCBD6A-8104-4F18-B321-8F87EFE81A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Desenhando Curvas Bézier</a:t>
            </a:r>
          </a:p>
        </p:txBody>
      </p:sp>
      <p:sp>
        <p:nvSpPr>
          <p:cNvPr id="673795" name="Rectangle 3">
            <a:extLst>
              <a:ext uri="{FF2B5EF4-FFF2-40B4-BE49-F238E27FC236}">
                <a16:creationId xmlns:a16="http://schemas.microsoft.com/office/drawing/2014/main" id="{454BD958-FEF2-41AF-ACF4-EC654C735B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 sz="2600"/>
              <a:t>Curva normalmente é aproximada por uma linha poligonal</a:t>
            </a:r>
          </a:p>
          <a:p>
            <a:r>
              <a:rPr lang="pt-BR" altLang="en-US" sz="2600"/>
              <a:t>Pontos podem ser obtidos avaliando a curva em </a:t>
            </a:r>
            <a:r>
              <a:rPr lang="pt-BR" altLang="en-US" sz="2600" i="1"/>
              <a:t>u = u</a:t>
            </a:r>
            <a:r>
              <a:rPr lang="pt-BR" altLang="en-US" sz="2600" baseline="-25000"/>
              <a:t>1</a:t>
            </a:r>
            <a:r>
              <a:rPr lang="pt-BR" altLang="en-US" sz="2600"/>
              <a:t>, </a:t>
            </a:r>
            <a:r>
              <a:rPr lang="pt-BR" altLang="en-US" sz="2600" i="1"/>
              <a:t>u</a:t>
            </a:r>
            <a:r>
              <a:rPr lang="pt-BR" altLang="en-US" sz="2600" baseline="-25000"/>
              <a:t>2</a:t>
            </a:r>
            <a:r>
              <a:rPr lang="pt-BR" altLang="en-US" sz="2600"/>
              <a:t> ... </a:t>
            </a:r>
            <a:r>
              <a:rPr lang="pt-BR" altLang="en-US" sz="2600" i="1"/>
              <a:t>u</a:t>
            </a:r>
            <a:r>
              <a:rPr lang="pt-BR" altLang="en-US" sz="2600" baseline="-25000"/>
              <a:t>k </a:t>
            </a:r>
          </a:p>
          <a:p>
            <a:pPr lvl="1"/>
            <a:r>
              <a:rPr lang="pt-BR" altLang="en-US" sz="2400"/>
              <a:t>Avaliar os polinômios de Bernstein</a:t>
            </a:r>
          </a:p>
          <a:p>
            <a:pPr lvl="1"/>
            <a:r>
              <a:rPr lang="pt-BR" altLang="en-US" sz="2400"/>
              <a:t>Usar o algoritmo recursivo de De Casteljau</a:t>
            </a:r>
          </a:p>
          <a:p>
            <a:r>
              <a:rPr lang="pt-BR" altLang="en-US" sz="2600"/>
              <a:t>Quantos pontos?</a:t>
            </a:r>
          </a:p>
          <a:p>
            <a:pPr lvl="1"/>
            <a:r>
              <a:rPr lang="pt-BR" altLang="en-US" sz="2400"/>
              <a:t>Mais pontos em regiões de alta curvatura</a:t>
            </a:r>
          </a:p>
          <a:p>
            <a:r>
              <a:rPr lang="pt-BR" altLang="en-US" sz="2600"/>
              <a:t>Idéia: subdividir recursivamente a curva em trechos até que cada trecho seja aproximadamente “reto”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48" name="Freeform 32">
            <a:extLst>
              <a:ext uri="{FF2B5EF4-FFF2-40B4-BE49-F238E27FC236}">
                <a16:creationId xmlns:a16="http://schemas.microsoft.com/office/drawing/2014/main" id="{6DA2495D-A46E-4865-8883-670A1E48C589}"/>
              </a:ext>
            </a:extLst>
          </p:cNvPr>
          <p:cNvSpPr>
            <a:spLocks/>
          </p:cNvSpPr>
          <p:nvPr/>
        </p:nvSpPr>
        <p:spPr bwMode="auto">
          <a:xfrm>
            <a:off x="1447800" y="4486275"/>
            <a:ext cx="5715000" cy="1838325"/>
          </a:xfrm>
          <a:custGeom>
            <a:avLst/>
            <a:gdLst>
              <a:gd name="T0" fmla="*/ 0 w 3600"/>
              <a:gd name="T1" fmla="*/ 1158 h 1158"/>
              <a:gd name="T2" fmla="*/ 782 w 3600"/>
              <a:gd name="T3" fmla="*/ 317 h 1158"/>
              <a:gd name="T4" fmla="*/ 1680 w 3600"/>
              <a:gd name="T5" fmla="*/ 6 h 1158"/>
              <a:gd name="T6" fmla="*/ 2646 w 3600"/>
              <a:gd name="T7" fmla="*/ 350 h 1158"/>
              <a:gd name="T8" fmla="*/ 3600 w 3600"/>
              <a:gd name="T9" fmla="*/ 1158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00" h="1158">
                <a:moveTo>
                  <a:pt x="0" y="1158"/>
                </a:moveTo>
                <a:cubicBezTo>
                  <a:pt x="130" y="1018"/>
                  <a:pt x="502" y="509"/>
                  <a:pt x="782" y="317"/>
                </a:cubicBezTo>
                <a:cubicBezTo>
                  <a:pt x="1062" y="125"/>
                  <a:pt x="1369" y="0"/>
                  <a:pt x="1680" y="6"/>
                </a:cubicBezTo>
                <a:cubicBezTo>
                  <a:pt x="1991" y="12"/>
                  <a:pt x="2326" y="158"/>
                  <a:pt x="2646" y="350"/>
                </a:cubicBezTo>
                <a:cubicBezTo>
                  <a:pt x="2966" y="542"/>
                  <a:pt x="3401" y="990"/>
                  <a:pt x="3600" y="1158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74818" name="Rectangle 2">
            <a:extLst>
              <a:ext uri="{FF2B5EF4-FFF2-40B4-BE49-F238E27FC236}">
                <a16:creationId xmlns:a16="http://schemas.microsoft.com/office/drawing/2014/main" id="{55FA0C39-8EB5-4D19-90DC-99DB6D644A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Subdivisão de Curvas Bézier</a:t>
            </a:r>
          </a:p>
        </p:txBody>
      </p:sp>
      <p:sp>
        <p:nvSpPr>
          <p:cNvPr id="674819" name="Rectangle 3">
            <a:extLst>
              <a:ext uri="{FF2B5EF4-FFF2-40B4-BE49-F238E27FC236}">
                <a16:creationId xmlns:a16="http://schemas.microsoft.com/office/drawing/2014/main" id="{F45C2E6F-3E29-4902-A353-8BC61EE8C5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524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en-US" sz="2600"/>
              <a:t>Como saber se trecho da curva é “reto”?</a:t>
            </a:r>
          </a:p>
          <a:p>
            <a:pPr lvl="1">
              <a:lnSpc>
                <a:spcPct val="80000"/>
              </a:lnSpc>
            </a:pPr>
            <a:r>
              <a:rPr lang="pt-BR" altLang="en-US" sz="2400"/>
              <a:t>Encontrar o polígono de controle do trecho</a:t>
            </a:r>
          </a:p>
          <a:p>
            <a:pPr lvl="1">
              <a:lnSpc>
                <a:spcPct val="80000"/>
              </a:lnSpc>
            </a:pPr>
            <a:r>
              <a:rPr lang="pt-BR" altLang="en-US" sz="2400"/>
              <a:t>Parar se vértices do polígono forem aproximadamente colineares </a:t>
            </a:r>
          </a:p>
          <a:p>
            <a:pPr>
              <a:lnSpc>
                <a:spcPct val="80000"/>
              </a:lnSpc>
            </a:pPr>
            <a:endParaRPr lang="pt-BR" altLang="en-US" sz="2600"/>
          </a:p>
        </p:txBody>
      </p:sp>
      <p:sp>
        <p:nvSpPr>
          <p:cNvPr id="674820" name="Freeform 4">
            <a:extLst>
              <a:ext uri="{FF2B5EF4-FFF2-40B4-BE49-F238E27FC236}">
                <a16:creationId xmlns:a16="http://schemas.microsoft.com/office/drawing/2014/main" id="{4130FF36-A8B5-4DFA-9615-91930A3B0E7B}"/>
              </a:ext>
            </a:extLst>
          </p:cNvPr>
          <p:cNvSpPr>
            <a:spLocks/>
          </p:cNvSpPr>
          <p:nvPr/>
        </p:nvSpPr>
        <p:spPr bwMode="auto">
          <a:xfrm>
            <a:off x="1447800" y="3886200"/>
            <a:ext cx="5715000" cy="2424113"/>
          </a:xfrm>
          <a:custGeom>
            <a:avLst/>
            <a:gdLst>
              <a:gd name="T0" fmla="*/ 0 w 2880"/>
              <a:gd name="T1" fmla="*/ 1056 h 1056"/>
              <a:gd name="T2" fmla="*/ 768 w 2880"/>
              <a:gd name="T3" fmla="*/ 0 h 1056"/>
              <a:gd name="T4" fmla="*/ 1920 w 2880"/>
              <a:gd name="T5" fmla="*/ 0 h 1056"/>
              <a:gd name="T6" fmla="*/ 2880 w 2880"/>
              <a:gd name="T7" fmla="*/ 1056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80" h="1056">
                <a:moveTo>
                  <a:pt x="0" y="1056"/>
                </a:moveTo>
                <a:lnTo>
                  <a:pt x="768" y="0"/>
                </a:lnTo>
                <a:lnTo>
                  <a:pt x="1920" y="0"/>
                </a:lnTo>
                <a:lnTo>
                  <a:pt x="2880" y="1056"/>
                </a:lnTo>
              </a:path>
            </a:pathLst>
          </a:custGeom>
          <a:noFill/>
          <a:ln w="28575" cap="flat" cmpd="sng">
            <a:solidFill>
              <a:srgbClr val="FF6600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74821" name="Oval 5">
            <a:extLst>
              <a:ext uri="{FF2B5EF4-FFF2-40B4-BE49-F238E27FC236}">
                <a16:creationId xmlns:a16="http://schemas.microsoft.com/office/drawing/2014/main" id="{4E7B18A5-A166-4CE4-925D-01E5A8142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9700" y="6284913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74822" name="Oval 6">
            <a:extLst>
              <a:ext uri="{FF2B5EF4-FFF2-40B4-BE49-F238E27FC236}">
                <a16:creationId xmlns:a16="http://schemas.microsoft.com/office/drawing/2014/main" id="{6B730724-0C4D-4B2E-941F-93280D225C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3700" y="38481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74823" name="Oval 7">
            <a:extLst>
              <a:ext uri="{FF2B5EF4-FFF2-40B4-BE49-F238E27FC236}">
                <a16:creationId xmlns:a16="http://schemas.microsoft.com/office/drawing/2014/main" id="{7687C398-A19E-42E5-BE01-0C4AC2E612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4300" y="38354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74826" name="Oval 10">
            <a:extLst>
              <a:ext uri="{FF2B5EF4-FFF2-40B4-BE49-F238E27FC236}">
                <a16:creationId xmlns:a16="http://schemas.microsoft.com/office/drawing/2014/main" id="{64ED85EB-F1C1-4F81-B768-CEB704F84D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0100" y="62992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74827" name="Text Box 11">
            <a:extLst>
              <a:ext uri="{FF2B5EF4-FFF2-40B4-BE49-F238E27FC236}">
                <a16:creationId xmlns:a16="http://schemas.microsoft.com/office/drawing/2014/main" id="{4FEEBFBA-27C1-486F-BD12-C15BA54382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125" y="6172200"/>
            <a:ext cx="5048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00</a:t>
            </a:r>
            <a:endParaRPr lang="pt-BR" altLang="en-US" b="1"/>
          </a:p>
        </p:txBody>
      </p:sp>
      <p:sp>
        <p:nvSpPr>
          <p:cNvPr id="674828" name="Text Box 12">
            <a:extLst>
              <a:ext uri="{FF2B5EF4-FFF2-40B4-BE49-F238E27FC236}">
                <a16:creationId xmlns:a16="http://schemas.microsoft.com/office/drawing/2014/main" id="{E7A9DF63-6BF8-4087-840D-F2B6C874D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352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10</a:t>
            </a:r>
            <a:endParaRPr lang="pt-BR" altLang="en-US" b="1"/>
          </a:p>
        </p:txBody>
      </p:sp>
      <p:sp>
        <p:nvSpPr>
          <p:cNvPr id="674829" name="Text Box 13">
            <a:extLst>
              <a:ext uri="{FF2B5EF4-FFF2-40B4-BE49-F238E27FC236}">
                <a16:creationId xmlns:a16="http://schemas.microsoft.com/office/drawing/2014/main" id="{439F0FE1-697F-4A16-9F29-C52E715262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352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20</a:t>
            </a:r>
            <a:endParaRPr lang="pt-BR" altLang="en-US" b="1"/>
          </a:p>
        </p:txBody>
      </p:sp>
      <p:sp>
        <p:nvSpPr>
          <p:cNvPr id="674830" name="Text Box 14">
            <a:extLst>
              <a:ext uri="{FF2B5EF4-FFF2-40B4-BE49-F238E27FC236}">
                <a16:creationId xmlns:a16="http://schemas.microsoft.com/office/drawing/2014/main" id="{6FA652F1-60A3-4A11-BB27-DCF35ED1E5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0960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30</a:t>
            </a:r>
            <a:endParaRPr lang="pt-BR" altLang="en-US" b="1"/>
          </a:p>
        </p:txBody>
      </p:sp>
      <p:sp>
        <p:nvSpPr>
          <p:cNvPr id="674831" name="Text Box 15">
            <a:extLst>
              <a:ext uri="{FF2B5EF4-FFF2-40B4-BE49-F238E27FC236}">
                <a16:creationId xmlns:a16="http://schemas.microsoft.com/office/drawing/2014/main" id="{33108849-49B2-46CC-B7D1-64B921C4B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9438" y="4213225"/>
            <a:ext cx="923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1"/>
              <a:t>u</a:t>
            </a:r>
            <a:r>
              <a:rPr lang="pt-BR" altLang="en-US"/>
              <a:t> = 0.5</a:t>
            </a:r>
          </a:p>
        </p:txBody>
      </p:sp>
      <p:grpSp>
        <p:nvGrpSpPr>
          <p:cNvPr id="674852" name="Group 36">
            <a:extLst>
              <a:ext uri="{FF2B5EF4-FFF2-40B4-BE49-F238E27FC236}">
                <a16:creationId xmlns:a16="http://schemas.microsoft.com/office/drawing/2014/main" id="{251637CF-F374-43E3-BCB9-73D4D7658C2B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3429000"/>
            <a:ext cx="5257800" cy="1768475"/>
            <a:chOff x="1008" y="2160"/>
            <a:chExt cx="3312" cy="1114"/>
          </a:xfrm>
        </p:grpSpPr>
        <p:sp>
          <p:nvSpPr>
            <p:cNvPr id="674832" name="Oval 16">
              <a:extLst>
                <a:ext uri="{FF2B5EF4-FFF2-40B4-BE49-F238E27FC236}">
                  <a16:creationId xmlns:a16="http://schemas.microsoft.com/office/drawing/2014/main" id="{E0295B93-605B-453A-92D5-5168E677D5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8" y="3191"/>
              <a:ext cx="48" cy="4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74834" name="Oval 18">
              <a:extLst>
                <a:ext uri="{FF2B5EF4-FFF2-40B4-BE49-F238E27FC236}">
                  <a16:creationId xmlns:a16="http://schemas.microsoft.com/office/drawing/2014/main" id="{E6FCC3E5-92D3-4A33-9CDD-0915F0176C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3192"/>
              <a:ext cx="48" cy="4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74835" name="Text Box 19">
              <a:extLst>
                <a:ext uri="{FF2B5EF4-FFF2-40B4-BE49-F238E27FC236}">
                  <a16:creationId xmlns:a16="http://schemas.microsoft.com/office/drawing/2014/main" id="{E0029391-2133-4D16-89A0-D9A1639827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3024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pt-BR" altLang="en-US" b="1"/>
                <a:t>p</a:t>
              </a:r>
              <a:r>
                <a:rPr lang="pt-BR" altLang="en-US" b="1" baseline="-25000"/>
                <a:t>01</a:t>
              </a:r>
              <a:endParaRPr lang="pt-BR" altLang="en-US" b="1"/>
            </a:p>
          </p:txBody>
        </p:sp>
        <p:sp>
          <p:nvSpPr>
            <p:cNvPr id="674836" name="Text Box 20">
              <a:extLst>
                <a:ext uri="{FF2B5EF4-FFF2-40B4-BE49-F238E27FC236}">
                  <a16:creationId xmlns:a16="http://schemas.microsoft.com/office/drawing/2014/main" id="{CA51D854-177A-4E2E-B3EB-E0DC8E0136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160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pt-BR" altLang="en-US" b="1"/>
                <a:t>p</a:t>
              </a:r>
              <a:r>
                <a:rPr lang="pt-BR" altLang="en-US" b="1" baseline="-25000"/>
                <a:t>11</a:t>
              </a:r>
              <a:endParaRPr lang="pt-BR" altLang="en-US" b="1"/>
            </a:p>
          </p:txBody>
        </p:sp>
        <p:sp>
          <p:nvSpPr>
            <p:cNvPr id="674837" name="Text Box 21">
              <a:extLst>
                <a:ext uri="{FF2B5EF4-FFF2-40B4-BE49-F238E27FC236}">
                  <a16:creationId xmlns:a16="http://schemas.microsoft.com/office/drawing/2014/main" id="{A381DF3B-4798-44D3-A4B8-5B2D0B2FF3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3024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pt-BR" altLang="en-US" b="1"/>
                <a:t>p</a:t>
              </a:r>
              <a:r>
                <a:rPr lang="pt-BR" altLang="en-US" b="1" baseline="-25000"/>
                <a:t>21</a:t>
              </a:r>
              <a:endParaRPr lang="pt-BR" altLang="en-US" b="1"/>
            </a:p>
          </p:txBody>
        </p:sp>
        <p:sp>
          <p:nvSpPr>
            <p:cNvPr id="674838" name="Oval 22">
              <a:extLst>
                <a:ext uri="{FF2B5EF4-FFF2-40B4-BE49-F238E27FC236}">
                  <a16:creationId xmlns:a16="http://schemas.microsoft.com/office/drawing/2014/main" id="{99FDD0CE-FBDD-4E38-B08B-C83A4EC5E7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2" y="2424"/>
              <a:ext cx="48" cy="4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674854" name="Group 38">
            <a:extLst>
              <a:ext uri="{FF2B5EF4-FFF2-40B4-BE49-F238E27FC236}">
                <a16:creationId xmlns:a16="http://schemas.microsoft.com/office/drawing/2014/main" id="{47F7FDA7-5AB5-4FEB-ACBC-1DCA81903127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3886200"/>
            <a:ext cx="3998913" cy="1219200"/>
            <a:chOff x="1392" y="2448"/>
            <a:chExt cx="2519" cy="768"/>
          </a:xfrm>
        </p:grpSpPr>
        <p:sp>
          <p:nvSpPr>
            <p:cNvPr id="674845" name="Line 29">
              <a:extLst>
                <a:ext uri="{FF2B5EF4-FFF2-40B4-BE49-F238E27FC236}">
                  <a16:creationId xmlns:a16="http://schemas.microsoft.com/office/drawing/2014/main" id="{97DA103B-6184-4234-BC0D-FE4166FA77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4" y="2448"/>
              <a:ext cx="1367" cy="768"/>
            </a:xfrm>
            <a:prstGeom prst="line">
              <a:avLst/>
            </a:prstGeom>
            <a:noFill/>
            <a:ln w="28575">
              <a:solidFill>
                <a:srgbClr val="3366FF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74844" name="Line 28">
              <a:extLst>
                <a:ext uri="{FF2B5EF4-FFF2-40B4-BE49-F238E27FC236}">
                  <a16:creationId xmlns:a16="http://schemas.microsoft.com/office/drawing/2014/main" id="{73DDCF9F-7332-4A69-86B5-F064CC1216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92" y="2448"/>
              <a:ext cx="1200" cy="768"/>
            </a:xfrm>
            <a:prstGeom prst="line">
              <a:avLst/>
            </a:prstGeom>
            <a:noFill/>
            <a:ln w="28575">
              <a:solidFill>
                <a:srgbClr val="3366FF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grpSp>
          <p:nvGrpSpPr>
            <p:cNvPr id="674853" name="Group 37">
              <a:extLst>
                <a:ext uri="{FF2B5EF4-FFF2-40B4-BE49-F238E27FC236}">
                  <a16:creationId xmlns:a16="http://schemas.microsoft.com/office/drawing/2014/main" id="{CF2E22EB-8DF6-4473-AEAD-249DB84DAC0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24" y="2544"/>
              <a:ext cx="1584" cy="312"/>
              <a:chOff x="1824" y="2544"/>
              <a:chExt cx="1584" cy="312"/>
            </a:xfrm>
          </p:grpSpPr>
          <p:sp>
            <p:nvSpPr>
              <p:cNvPr id="674839" name="Oval 23">
                <a:extLst>
                  <a:ext uri="{FF2B5EF4-FFF2-40B4-BE49-F238E27FC236}">
                    <a16:creationId xmlns:a16="http://schemas.microsoft.com/office/drawing/2014/main" id="{99533393-020F-4834-A8B6-F684AEB940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0" y="2807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 altLang="en-US"/>
              </a:p>
            </p:txBody>
          </p:sp>
          <p:sp>
            <p:nvSpPr>
              <p:cNvPr id="674840" name="Oval 24">
                <a:extLst>
                  <a:ext uri="{FF2B5EF4-FFF2-40B4-BE49-F238E27FC236}">
                    <a16:creationId xmlns:a16="http://schemas.microsoft.com/office/drawing/2014/main" id="{21356534-252C-4271-9404-FAAD4C1BA7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0" y="280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74842" name="Text Box 26">
                <a:extLst>
                  <a:ext uri="{FF2B5EF4-FFF2-40B4-BE49-F238E27FC236}">
                    <a16:creationId xmlns:a16="http://schemas.microsoft.com/office/drawing/2014/main" id="{DF309935-145C-4725-9BAE-D112BBE9F1C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24" y="2544"/>
                <a:ext cx="38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pt-BR" altLang="en-US" b="1"/>
                  <a:t>p</a:t>
                </a:r>
                <a:r>
                  <a:rPr lang="pt-BR" altLang="en-US" b="1" baseline="-25000"/>
                  <a:t>02</a:t>
                </a:r>
                <a:endParaRPr lang="pt-BR" altLang="en-US" b="1"/>
              </a:p>
            </p:txBody>
          </p:sp>
          <p:sp>
            <p:nvSpPr>
              <p:cNvPr id="674843" name="Text Box 27">
                <a:extLst>
                  <a:ext uri="{FF2B5EF4-FFF2-40B4-BE49-F238E27FC236}">
                    <a16:creationId xmlns:a16="http://schemas.microsoft.com/office/drawing/2014/main" id="{6A4678E8-DD80-47F5-AF65-7FA22B84A6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24" y="2544"/>
                <a:ext cx="38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pt-BR" altLang="en-US" b="1"/>
                  <a:t>p</a:t>
                </a:r>
                <a:r>
                  <a:rPr lang="pt-BR" altLang="en-US" b="1" baseline="-25000"/>
                  <a:t>12</a:t>
                </a:r>
                <a:endParaRPr lang="pt-BR" altLang="en-US" b="1"/>
              </a:p>
            </p:txBody>
          </p:sp>
        </p:grpSp>
      </p:grpSp>
      <p:grpSp>
        <p:nvGrpSpPr>
          <p:cNvPr id="674855" name="Group 39">
            <a:extLst>
              <a:ext uri="{FF2B5EF4-FFF2-40B4-BE49-F238E27FC236}">
                <a16:creationId xmlns:a16="http://schemas.microsoft.com/office/drawing/2014/main" id="{4ECD9B30-2C7F-4921-AE38-3D3034365DD7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4470400"/>
            <a:ext cx="2057400" cy="498475"/>
            <a:chOff x="1968" y="2816"/>
            <a:chExt cx="1296" cy="314"/>
          </a:xfrm>
        </p:grpSpPr>
        <p:sp>
          <p:nvSpPr>
            <p:cNvPr id="674846" name="Line 30">
              <a:extLst>
                <a:ext uri="{FF2B5EF4-FFF2-40B4-BE49-F238E27FC236}">
                  <a16:creationId xmlns:a16="http://schemas.microsoft.com/office/drawing/2014/main" id="{576FD8E2-E870-4C4C-9958-1C38C80AFC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2832"/>
              <a:ext cx="1296" cy="0"/>
            </a:xfrm>
            <a:prstGeom prst="line">
              <a:avLst/>
            </a:prstGeom>
            <a:noFill/>
            <a:ln w="28575">
              <a:solidFill>
                <a:srgbClr val="339933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674841" name="Oval 25">
              <a:extLst>
                <a:ext uri="{FF2B5EF4-FFF2-40B4-BE49-F238E27FC236}">
                  <a16:creationId xmlns:a16="http://schemas.microsoft.com/office/drawing/2014/main" id="{4F2FFB50-ACF0-4158-8ECD-5C23B99B13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0" y="2816"/>
              <a:ext cx="48" cy="4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74847" name="Text Box 31">
              <a:extLst>
                <a:ext uri="{FF2B5EF4-FFF2-40B4-BE49-F238E27FC236}">
                  <a16:creationId xmlns:a16="http://schemas.microsoft.com/office/drawing/2014/main" id="{F5DB4D81-B497-4149-A921-C42B54ECCE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880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pt-BR" altLang="en-US" b="1"/>
                <a:t>p</a:t>
              </a:r>
              <a:r>
                <a:rPr lang="pt-BR" altLang="en-US" b="1" baseline="-25000"/>
                <a:t>03</a:t>
              </a:r>
              <a:endParaRPr lang="pt-BR" altLang="en-US" b="1"/>
            </a:p>
          </p:txBody>
        </p:sp>
      </p:grpSp>
      <p:grpSp>
        <p:nvGrpSpPr>
          <p:cNvPr id="674851" name="Group 35">
            <a:extLst>
              <a:ext uri="{FF2B5EF4-FFF2-40B4-BE49-F238E27FC236}">
                <a16:creationId xmlns:a16="http://schemas.microsoft.com/office/drawing/2014/main" id="{4534673C-4DBF-4F34-A5A8-CFE1AC778B16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4495800"/>
            <a:ext cx="5715000" cy="1828800"/>
            <a:chOff x="912" y="2832"/>
            <a:chExt cx="3600" cy="1152"/>
          </a:xfrm>
        </p:grpSpPr>
        <p:sp>
          <p:nvSpPr>
            <p:cNvPr id="674849" name="Freeform 33">
              <a:extLst>
                <a:ext uri="{FF2B5EF4-FFF2-40B4-BE49-F238E27FC236}">
                  <a16:creationId xmlns:a16="http://schemas.microsoft.com/office/drawing/2014/main" id="{BF6012ED-067F-4E1E-AA48-5B1BBD15CBC0}"/>
                </a:ext>
              </a:extLst>
            </p:cNvPr>
            <p:cNvSpPr>
              <a:spLocks/>
            </p:cNvSpPr>
            <p:nvPr/>
          </p:nvSpPr>
          <p:spPr bwMode="auto">
            <a:xfrm>
              <a:off x="912" y="2832"/>
              <a:ext cx="1680" cy="1152"/>
            </a:xfrm>
            <a:custGeom>
              <a:avLst/>
              <a:gdLst>
                <a:gd name="T0" fmla="*/ 0 w 1680"/>
                <a:gd name="T1" fmla="*/ 1152 h 1152"/>
                <a:gd name="T2" fmla="*/ 480 w 1680"/>
                <a:gd name="T3" fmla="*/ 384 h 1152"/>
                <a:gd name="T4" fmla="*/ 1080 w 1680"/>
                <a:gd name="T5" fmla="*/ 0 h 1152"/>
                <a:gd name="T6" fmla="*/ 1680 w 1680"/>
                <a:gd name="T7" fmla="*/ 0 h 1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80" h="1152">
                  <a:moveTo>
                    <a:pt x="0" y="1152"/>
                  </a:moveTo>
                  <a:lnTo>
                    <a:pt x="480" y="384"/>
                  </a:lnTo>
                  <a:lnTo>
                    <a:pt x="1080" y="0"/>
                  </a:lnTo>
                  <a:lnTo>
                    <a:pt x="1680" y="0"/>
                  </a:lnTo>
                </a:path>
              </a:pathLst>
            </a:custGeom>
            <a:gradFill rotWithShape="1">
              <a:gsLst>
                <a:gs pos="0">
                  <a:srgbClr val="FF6600">
                    <a:alpha val="30000"/>
                  </a:srgbClr>
                </a:gs>
                <a:gs pos="100000">
                  <a:srgbClr val="FF6600">
                    <a:alpha val="28999"/>
                  </a:srgbClr>
                </a:gs>
              </a:gsLst>
              <a:lin ang="5400000" scaled="1"/>
            </a:gradFill>
            <a:ln w="28575" cap="flat" cmpd="sng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674850" name="Freeform 34">
              <a:extLst>
                <a:ext uri="{FF2B5EF4-FFF2-40B4-BE49-F238E27FC236}">
                  <a16:creationId xmlns:a16="http://schemas.microsoft.com/office/drawing/2014/main" id="{C84F8B8C-0103-4FE8-A7A7-8F2593BD116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2" y="2832"/>
              <a:ext cx="1920" cy="1152"/>
            </a:xfrm>
            <a:custGeom>
              <a:avLst/>
              <a:gdLst>
                <a:gd name="T0" fmla="*/ 0 w 1920"/>
                <a:gd name="T1" fmla="*/ 0 h 1152"/>
                <a:gd name="T2" fmla="*/ 624 w 1920"/>
                <a:gd name="T3" fmla="*/ 0 h 1152"/>
                <a:gd name="T4" fmla="*/ 1320 w 1920"/>
                <a:gd name="T5" fmla="*/ 384 h 1152"/>
                <a:gd name="T6" fmla="*/ 1920 w 1920"/>
                <a:gd name="T7" fmla="*/ 1152 h 1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20" h="1152">
                  <a:moveTo>
                    <a:pt x="0" y="0"/>
                  </a:moveTo>
                  <a:lnTo>
                    <a:pt x="624" y="0"/>
                  </a:lnTo>
                  <a:lnTo>
                    <a:pt x="1320" y="384"/>
                  </a:lnTo>
                  <a:lnTo>
                    <a:pt x="1920" y="1152"/>
                  </a:lnTo>
                </a:path>
              </a:pathLst>
            </a:custGeom>
            <a:gradFill rotWithShape="1">
              <a:gsLst>
                <a:gs pos="0">
                  <a:srgbClr val="FF6600">
                    <a:alpha val="30000"/>
                  </a:srgbClr>
                </a:gs>
                <a:gs pos="100000">
                  <a:srgbClr val="FF6600">
                    <a:alpha val="28999"/>
                  </a:srgbClr>
                </a:gs>
              </a:gsLst>
              <a:lin ang="5400000" scaled="1"/>
            </a:gradFill>
            <a:ln w="28575" cap="flat" cmpd="sng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4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74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74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74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42" name="Rectangle 2">
            <a:extLst>
              <a:ext uri="{FF2B5EF4-FFF2-40B4-BE49-F238E27FC236}">
                <a16:creationId xmlns:a16="http://schemas.microsoft.com/office/drawing/2014/main" id="{AAA54248-22F1-4BA3-9033-1B677EBA34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Curvas de Hermite</a:t>
            </a:r>
          </a:p>
        </p:txBody>
      </p:sp>
      <p:sp>
        <p:nvSpPr>
          <p:cNvPr id="675843" name="Rectangle 3">
            <a:extLst>
              <a:ext uri="{FF2B5EF4-FFF2-40B4-BE49-F238E27FC236}">
                <a16:creationId xmlns:a16="http://schemas.microsoft.com/office/drawing/2014/main" id="{7524B66D-9D69-43F4-9845-90F7DD538F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205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100"/>
              <a:t>Ao invés de modelar a curva a partir de um polígono de controle (Bézier), especifica-se pontos de controle e vetores tangentes nesses pontos</a:t>
            </a:r>
          </a:p>
          <a:p>
            <a:pPr>
              <a:lnSpc>
                <a:spcPct val="90000"/>
              </a:lnSpc>
            </a:pPr>
            <a:r>
              <a:rPr lang="pt-BR" altLang="en-US" sz="2100"/>
              <a:t>Vantagem: é fácil emendar várias curvas bastando especificar tangentes iguais nos pontos de emenda </a:t>
            </a:r>
          </a:p>
          <a:p>
            <a:pPr>
              <a:lnSpc>
                <a:spcPct val="90000"/>
              </a:lnSpc>
            </a:pPr>
            <a:r>
              <a:rPr lang="pt-BR" altLang="en-US" sz="2100"/>
              <a:t>Exemplos (cúbicas):</a:t>
            </a:r>
          </a:p>
        </p:txBody>
      </p:sp>
      <p:grpSp>
        <p:nvGrpSpPr>
          <p:cNvPr id="675861" name="Group 21">
            <a:extLst>
              <a:ext uri="{FF2B5EF4-FFF2-40B4-BE49-F238E27FC236}">
                <a16:creationId xmlns:a16="http://schemas.microsoft.com/office/drawing/2014/main" id="{FB6A0D56-4881-4A0B-A2EE-377CD6FBD150}"/>
              </a:ext>
            </a:extLst>
          </p:cNvPr>
          <p:cNvGrpSpPr>
            <a:grpSpLocks/>
          </p:cNvGrpSpPr>
          <p:nvPr/>
        </p:nvGrpSpPr>
        <p:grpSpPr bwMode="auto">
          <a:xfrm>
            <a:off x="1638300" y="4787900"/>
            <a:ext cx="4608513" cy="1227138"/>
            <a:chOff x="1032" y="3253"/>
            <a:chExt cx="2280" cy="539"/>
          </a:xfrm>
        </p:grpSpPr>
        <p:sp>
          <p:nvSpPr>
            <p:cNvPr id="675844" name="Freeform 4">
              <a:extLst>
                <a:ext uri="{FF2B5EF4-FFF2-40B4-BE49-F238E27FC236}">
                  <a16:creationId xmlns:a16="http://schemas.microsoft.com/office/drawing/2014/main" id="{809DC00F-B6AB-4D9E-B7AE-E97F5EEF85E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6" y="3253"/>
              <a:ext cx="1872" cy="491"/>
            </a:xfrm>
            <a:custGeom>
              <a:avLst/>
              <a:gdLst>
                <a:gd name="T0" fmla="*/ 0 w 1872"/>
                <a:gd name="T1" fmla="*/ 491 h 491"/>
                <a:gd name="T2" fmla="*/ 1872 w 1872"/>
                <a:gd name="T3" fmla="*/ 491 h 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72" h="491">
                  <a:moveTo>
                    <a:pt x="0" y="491"/>
                  </a:moveTo>
                  <a:cubicBezTo>
                    <a:pt x="3" y="0"/>
                    <a:pt x="936" y="491"/>
                    <a:pt x="1872" y="491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675845" name="Line 5">
              <a:extLst>
                <a:ext uri="{FF2B5EF4-FFF2-40B4-BE49-F238E27FC236}">
                  <a16:creationId xmlns:a16="http://schemas.microsoft.com/office/drawing/2014/main" id="{950C4DCD-5D1F-40E3-8A44-00BE1F4347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3744"/>
              <a:ext cx="384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675846" name="Line 6">
              <a:extLst>
                <a:ext uri="{FF2B5EF4-FFF2-40B4-BE49-F238E27FC236}">
                  <a16:creationId xmlns:a16="http://schemas.microsoft.com/office/drawing/2014/main" id="{A59975FA-762F-4900-8626-3547E69844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3264"/>
              <a:ext cx="0" cy="48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75847" name="Oval 7">
              <a:extLst>
                <a:ext uri="{FF2B5EF4-FFF2-40B4-BE49-F238E27FC236}">
                  <a16:creationId xmlns:a16="http://schemas.microsoft.com/office/drawing/2014/main" id="{C95C2915-3F1F-48AD-A5A3-557C477D154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032" y="3744"/>
              <a:ext cx="48" cy="4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75848" name="Oval 8">
              <a:extLst>
                <a:ext uri="{FF2B5EF4-FFF2-40B4-BE49-F238E27FC236}">
                  <a16:creationId xmlns:a16="http://schemas.microsoft.com/office/drawing/2014/main" id="{2563ABE0-E598-43E7-9D87-8D0C24FBCE1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888" y="3720"/>
              <a:ext cx="48" cy="4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675859" name="Group 19">
            <a:extLst>
              <a:ext uri="{FF2B5EF4-FFF2-40B4-BE49-F238E27FC236}">
                <a16:creationId xmlns:a16="http://schemas.microsoft.com/office/drawing/2014/main" id="{8B2FA37F-AD0B-4A5E-85B9-E463530FFE81}"/>
              </a:ext>
            </a:extLst>
          </p:cNvPr>
          <p:cNvGrpSpPr>
            <a:grpSpLocks/>
          </p:cNvGrpSpPr>
          <p:nvPr/>
        </p:nvGrpSpPr>
        <p:grpSpPr bwMode="auto">
          <a:xfrm>
            <a:off x="1638300" y="3429000"/>
            <a:ext cx="4608513" cy="2601913"/>
            <a:chOff x="2232" y="2093"/>
            <a:chExt cx="2280" cy="1143"/>
          </a:xfrm>
        </p:grpSpPr>
        <p:sp>
          <p:nvSpPr>
            <p:cNvPr id="675849" name="Freeform 9">
              <a:extLst>
                <a:ext uri="{FF2B5EF4-FFF2-40B4-BE49-F238E27FC236}">
                  <a16:creationId xmlns:a16="http://schemas.microsoft.com/office/drawing/2014/main" id="{062E9396-F0DD-42A4-A43C-2BAE2FF918F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3" y="2093"/>
              <a:ext cx="1875" cy="1143"/>
            </a:xfrm>
            <a:custGeom>
              <a:avLst/>
              <a:gdLst>
                <a:gd name="T0" fmla="*/ 0 w 1875"/>
                <a:gd name="T1" fmla="*/ 1143 h 1143"/>
                <a:gd name="T2" fmla="*/ 1875 w 1875"/>
                <a:gd name="T3" fmla="*/ 1086 h 1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75" h="1143">
                  <a:moveTo>
                    <a:pt x="0" y="1143"/>
                  </a:moveTo>
                  <a:cubicBezTo>
                    <a:pt x="0" y="0"/>
                    <a:pt x="939" y="1086"/>
                    <a:pt x="1875" y="108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675850" name="Line 10">
              <a:extLst>
                <a:ext uri="{FF2B5EF4-FFF2-40B4-BE49-F238E27FC236}">
                  <a16:creationId xmlns:a16="http://schemas.microsoft.com/office/drawing/2014/main" id="{E276318A-7D61-4B18-ADA4-54857514AA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3179"/>
              <a:ext cx="384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675851" name="Line 11">
              <a:extLst>
                <a:ext uri="{FF2B5EF4-FFF2-40B4-BE49-F238E27FC236}">
                  <a16:creationId xmlns:a16="http://schemas.microsoft.com/office/drawing/2014/main" id="{D7B0D7E7-8887-449C-A991-2E0F559DBC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2160"/>
              <a:ext cx="0" cy="1019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75852" name="Oval 12">
              <a:extLst>
                <a:ext uri="{FF2B5EF4-FFF2-40B4-BE49-F238E27FC236}">
                  <a16:creationId xmlns:a16="http://schemas.microsoft.com/office/drawing/2014/main" id="{BAC8149E-BF81-4A8B-8397-58D454DD4C3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232" y="3179"/>
              <a:ext cx="48" cy="4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75853" name="Oval 13">
              <a:extLst>
                <a:ext uri="{FF2B5EF4-FFF2-40B4-BE49-F238E27FC236}">
                  <a16:creationId xmlns:a16="http://schemas.microsoft.com/office/drawing/2014/main" id="{4B36C8C0-F8AD-426C-A31C-F80453DE73D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4088" y="3155"/>
              <a:ext cx="48" cy="4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675865" name="Group 25">
            <a:extLst>
              <a:ext uri="{FF2B5EF4-FFF2-40B4-BE49-F238E27FC236}">
                <a16:creationId xmlns:a16="http://schemas.microsoft.com/office/drawing/2014/main" id="{3C5144DF-F04F-49AD-9DF4-9921871AC7AA}"/>
              </a:ext>
            </a:extLst>
          </p:cNvPr>
          <p:cNvGrpSpPr>
            <a:grpSpLocks/>
          </p:cNvGrpSpPr>
          <p:nvPr/>
        </p:nvGrpSpPr>
        <p:grpSpPr bwMode="auto">
          <a:xfrm>
            <a:off x="1638300" y="3429000"/>
            <a:ext cx="4991100" cy="3276600"/>
            <a:chOff x="2616" y="1392"/>
            <a:chExt cx="3144" cy="2064"/>
          </a:xfrm>
        </p:grpSpPr>
        <p:sp>
          <p:nvSpPr>
            <p:cNvPr id="675854" name="Freeform 14">
              <a:extLst>
                <a:ext uri="{FF2B5EF4-FFF2-40B4-BE49-F238E27FC236}">
                  <a16:creationId xmlns:a16="http://schemas.microsoft.com/office/drawing/2014/main" id="{6870A2A1-8252-4D5E-BB5F-17AC9B02021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3" y="1392"/>
              <a:ext cx="3117" cy="1639"/>
            </a:xfrm>
            <a:custGeom>
              <a:avLst/>
              <a:gdLst>
                <a:gd name="T0" fmla="*/ 0 w 2448"/>
                <a:gd name="T1" fmla="*/ 1143 h 1143"/>
                <a:gd name="T2" fmla="*/ 1875 w 2448"/>
                <a:gd name="T3" fmla="*/ 1086 h 1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48" h="1143">
                  <a:moveTo>
                    <a:pt x="0" y="1143"/>
                  </a:moveTo>
                  <a:cubicBezTo>
                    <a:pt x="0" y="0"/>
                    <a:pt x="2448" y="516"/>
                    <a:pt x="1875" y="108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grpSp>
          <p:nvGrpSpPr>
            <p:cNvPr id="675864" name="Group 24">
              <a:extLst>
                <a:ext uri="{FF2B5EF4-FFF2-40B4-BE49-F238E27FC236}">
                  <a16:creationId xmlns:a16="http://schemas.microsoft.com/office/drawing/2014/main" id="{6C04AE3D-DA8F-4FAD-945D-684C5D02A0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6" y="1488"/>
              <a:ext cx="2424" cy="1968"/>
              <a:chOff x="2616" y="1488"/>
              <a:chExt cx="2424" cy="1968"/>
            </a:xfrm>
          </p:grpSpPr>
          <p:sp>
            <p:nvSpPr>
              <p:cNvPr id="675855" name="Freeform 15">
                <a:extLst>
                  <a:ext uri="{FF2B5EF4-FFF2-40B4-BE49-F238E27FC236}">
                    <a16:creationId xmlns:a16="http://schemas.microsoft.com/office/drawing/2014/main" id="{510350A6-5739-437D-AF38-46D2C6A57F15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4656" y="2949"/>
                <a:ext cx="374" cy="507"/>
              </a:xfrm>
              <a:custGeom>
                <a:avLst/>
                <a:gdLst>
                  <a:gd name="T0" fmla="*/ 0 w 387"/>
                  <a:gd name="T1" fmla="*/ 383 h 383"/>
                  <a:gd name="T2" fmla="*/ 387 w 387"/>
                  <a:gd name="T3" fmla="*/ 0 h 3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87" h="383">
                    <a:moveTo>
                      <a:pt x="0" y="383"/>
                    </a:moveTo>
                    <a:lnTo>
                      <a:pt x="387" y="0"/>
                    </a:lnTo>
                  </a:path>
                </a:pathLst>
              </a:custGeom>
              <a:noFill/>
              <a:ln w="28575" cap="flat" cmpd="sng">
                <a:solidFill>
                  <a:srgbClr val="FF6600"/>
                </a:solidFill>
                <a:prstDash val="solid"/>
                <a:round/>
                <a:headEnd type="none" w="med" len="med"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75856" name="Line 16">
                <a:extLst>
                  <a:ext uri="{FF2B5EF4-FFF2-40B4-BE49-F238E27FC236}">
                    <a16:creationId xmlns:a16="http://schemas.microsoft.com/office/drawing/2014/main" id="{577DC458-950E-4C34-8C60-3A51770E4A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47" y="1488"/>
                <a:ext cx="0" cy="1461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75857" name="Oval 17">
                <a:extLst>
                  <a:ext uri="{FF2B5EF4-FFF2-40B4-BE49-F238E27FC236}">
                    <a16:creationId xmlns:a16="http://schemas.microsoft.com/office/drawing/2014/main" id="{7C55262B-519C-42F7-80D3-BEF0F2759D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616" y="2949"/>
                <a:ext cx="61" cy="69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75858" name="Oval 18">
                <a:extLst>
                  <a:ext uri="{FF2B5EF4-FFF2-40B4-BE49-F238E27FC236}">
                    <a16:creationId xmlns:a16="http://schemas.microsoft.com/office/drawing/2014/main" id="{07EF3719-09A7-4A5A-BE08-3690BEBE76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4979" y="2915"/>
                <a:ext cx="61" cy="69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66" name="Rectangle 2">
            <a:extLst>
              <a:ext uri="{FF2B5EF4-FFF2-40B4-BE49-F238E27FC236}">
                <a16:creationId xmlns:a16="http://schemas.microsoft.com/office/drawing/2014/main" id="{EFE006B7-E2F8-4549-9E0E-D9EE019EA8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Curvas de Hermite</a:t>
            </a:r>
          </a:p>
        </p:txBody>
      </p:sp>
      <p:sp>
        <p:nvSpPr>
          <p:cNvPr id="676867" name="Rectangle 3">
            <a:extLst>
              <a:ext uri="{FF2B5EF4-FFF2-40B4-BE49-F238E27FC236}">
                <a16:creationId xmlns:a16="http://schemas.microsoft.com/office/drawing/2014/main" id="{9B5A9F3E-F4D0-4377-869D-E4E508B4024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pt-BR" altLang="en-US" sz="2600"/>
              <a:t>No caso de cúbicas, temos o ponto inicial e final além dos vetores tangentes</a:t>
            </a:r>
          </a:p>
          <a:p>
            <a:endParaRPr lang="pt-BR" altLang="en-US" sz="2600"/>
          </a:p>
        </p:txBody>
      </p:sp>
      <p:pic>
        <p:nvPicPr>
          <p:cNvPr id="6" name="Picture 6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FAA2E0A6-8384-43EF-943B-23DED3444E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0929" y="2674951"/>
            <a:ext cx="3922143" cy="3391532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38" name="Rectangle 2">
            <a:extLst>
              <a:ext uri="{FF2B5EF4-FFF2-40B4-BE49-F238E27FC236}">
                <a16:creationId xmlns:a16="http://schemas.microsoft.com/office/drawing/2014/main" id="{3231E672-AA37-4CF2-B9EE-DC77A27FA5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Curvas Longas</a:t>
            </a:r>
          </a:p>
        </p:txBody>
      </p:sp>
      <p:sp>
        <p:nvSpPr>
          <p:cNvPr id="679939" name="Rectangle 3">
            <a:extLst>
              <a:ext uri="{FF2B5EF4-FFF2-40B4-BE49-F238E27FC236}">
                <a16:creationId xmlns:a16="http://schemas.microsoft.com/office/drawing/2014/main" id="{AD94C534-D938-41B1-92D8-9420F97290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en-US" sz="2600"/>
              <a:t>Curvas Bézier com </a:t>
            </a:r>
            <a:r>
              <a:rPr lang="pt-BR" altLang="en-US" sz="2600" i="1"/>
              <a:t>k</a:t>
            </a:r>
            <a:r>
              <a:rPr lang="pt-BR" altLang="en-US" sz="2600"/>
              <a:t> pontos de controle são de grau </a:t>
            </a:r>
            <a:r>
              <a:rPr lang="pt-BR" altLang="en-US" sz="2600" i="1"/>
              <a:t>k – </a:t>
            </a:r>
            <a:r>
              <a:rPr lang="pt-BR" altLang="en-US" sz="2600"/>
              <a:t>1</a:t>
            </a:r>
          </a:p>
          <a:p>
            <a:pPr>
              <a:lnSpc>
                <a:spcPct val="80000"/>
              </a:lnSpc>
            </a:pPr>
            <a:r>
              <a:rPr lang="pt-BR" altLang="en-US" sz="2600"/>
              <a:t>Curvas de grau alto são difíceis de desenhar</a:t>
            </a:r>
          </a:p>
          <a:p>
            <a:pPr lvl="1">
              <a:lnSpc>
                <a:spcPct val="80000"/>
              </a:lnSpc>
            </a:pPr>
            <a:r>
              <a:rPr lang="pt-BR" altLang="en-US" sz="2400"/>
              <a:t>Complexas</a:t>
            </a:r>
          </a:p>
          <a:p>
            <a:pPr lvl="1">
              <a:lnSpc>
                <a:spcPct val="80000"/>
              </a:lnSpc>
            </a:pPr>
            <a:r>
              <a:rPr lang="pt-BR" altLang="en-US" sz="2400"/>
              <a:t>Sujeitas a erros de precisão</a:t>
            </a:r>
          </a:p>
          <a:p>
            <a:pPr>
              <a:lnSpc>
                <a:spcPct val="80000"/>
              </a:lnSpc>
            </a:pPr>
            <a:r>
              <a:rPr lang="pt-BR" altLang="en-US" sz="2600"/>
              <a:t>Normalmente, queremos que pontos de controle tenham efeito </a:t>
            </a:r>
            <a:r>
              <a:rPr lang="pt-BR" altLang="en-US" sz="2600" i="1"/>
              <a:t>local</a:t>
            </a:r>
          </a:p>
          <a:p>
            <a:pPr lvl="1">
              <a:lnSpc>
                <a:spcPct val="80000"/>
              </a:lnSpc>
            </a:pPr>
            <a:r>
              <a:rPr lang="pt-BR" altLang="en-US" sz="2400"/>
              <a:t>Em curvas Bézier, todos os pontos de controle têm efeito </a:t>
            </a:r>
            <a:r>
              <a:rPr lang="pt-BR" altLang="en-US" sz="2400" i="1"/>
              <a:t>global</a:t>
            </a:r>
          </a:p>
          <a:p>
            <a:pPr>
              <a:lnSpc>
                <a:spcPct val="80000"/>
              </a:lnSpc>
            </a:pPr>
            <a:r>
              <a:rPr lang="pt-BR" altLang="en-US" sz="2600"/>
              <a:t>Solução:</a:t>
            </a:r>
          </a:p>
          <a:p>
            <a:pPr lvl="1">
              <a:lnSpc>
                <a:spcPct val="80000"/>
              </a:lnSpc>
            </a:pPr>
            <a:r>
              <a:rPr lang="pt-BR" altLang="en-US" sz="2400"/>
              <a:t>Emendar curvas polinomiais de grau baixo</a:t>
            </a:r>
          </a:p>
          <a:p>
            <a:pPr lvl="1">
              <a:lnSpc>
                <a:spcPct val="80000"/>
              </a:lnSpc>
            </a:pPr>
            <a:r>
              <a:rPr lang="pt-BR" altLang="en-US" sz="2400"/>
              <a:t>Relaxar condições de continuidade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altLang="en-US" sz="2600" i="1"/>
              <a:t> </a:t>
            </a:r>
            <a:endParaRPr lang="pt-BR" altLang="en-US" sz="26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2" name="Rectangle 2">
            <a:extLst>
              <a:ext uri="{FF2B5EF4-FFF2-40B4-BE49-F238E27FC236}">
                <a16:creationId xmlns:a16="http://schemas.microsoft.com/office/drawing/2014/main" id="{BE7CE3F7-37EB-4F33-A223-60E09D60F6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Emendando Curvas Bézier</a:t>
            </a:r>
          </a:p>
        </p:txBody>
      </p:sp>
      <p:sp>
        <p:nvSpPr>
          <p:cNvPr id="680963" name="Rectangle 3">
            <a:extLst>
              <a:ext uri="{FF2B5EF4-FFF2-40B4-BE49-F238E27FC236}">
                <a16:creationId xmlns:a16="http://schemas.microsoft.com/office/drawing/2014/main" id="{717393AE-95CB-41F4-92A7-D6A90D7429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2362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100"/>
              <a:t>Continuidade C</a:t>
            </a:r>
            <a:r>
              <a:rPr lang="pt-BR" altLang="en-US" sz="2100" baseline="30000"/>
              <a:t>0</a:t>
            </a:r>
            <a:r>
              <a:rPr lang="pt-BR" altLang="en-US" sz="2100"/>
              <a:t>: Último ponto da primeira = primeiro ponto da segunda</a:t>
            </a:r>
          </a:p>
          <a:p>
            <a:pPr>
              <a:lnSpc>
                <a:spcPct val="90000"/>
              </a:lnSpc>
            </a:pPr>
            <a:r>
              <a:rPr lang="pt-BR" altLang="en-US" sz="2100"/>
              <a:t>Continuidade C</a:t>
            </a:r>
            <a:r>
              <a:rPr lang="pt-BR" altLang="en-US" sz="2100" baseline="30000"/>
              <a:t>1</a:t>
            </a:r>
            <a:r>
              <a:rPr lang="pt-BR" altLang="en-US" sz="2100"/>
              <a:t>: C</a:t>
            </a:r>
            <a:r>
              <a:rPr lang="pt-BR" altLang="en-US" sz="2100" baseline="30000"/>
              <a:t>0</a:t>
            </a:r>
            <a:r>
              <a:rPr lang="pt-BR" altLang="en-US" sz="2100"/>
              <a:t> e segmento </a:t>
            </a:r>
            <a:r>
              <a:rPr lang="pt-BR" altLang="en-US" sz="2100" b="1"/>
              <a:t>p</a:t>
            </a:r>
            <a:r>
              <a:rPr lang="pt-BR" altLang="en-US" sz="2100" baseline="-25000"/>
              <a:t>2</a:t>
            </a:r>
            <a:r>
              <a:rPr lang="pt-BR" altLang="en-US" sz="2100" b="1"/>
              <a:t>p</a:t>
            </a:r>
            <a:r>
              <a:rPr lang="pt-BR" altLang="en-US" sz="2100" baseline="-25000"/>
              <a:t>3</a:t>
            </a:r>
            <a:r>
              <a:rPr lang="pt-BR" altLang="en-US" sz="2100" i="1" baseline="-25000"/>
              <a:t> </a:t>
            </a:r>
            <a:r>
              <a:rPr lang="pt-BR" altLang="en-US" sz="2100"/>
              <a:t>da primeira com mesma direção e comprimento que o segmento </a:t>
            </a:r>
            <a:r>
              <a:rPr lang="pt-BR" altLang="en-US" sz="2100" b="1"/>
              <a:t>p</a:t>
            </a:r>
            <a:r>
              <a:rPr lang="pt-BR" altLang="en-US" sz="2100" baseline="-25000"/>
              <a:t>0</a:t>
            </a:r>
            <a:r>
              <a:rPr lang="pt-BR" altLang="en-US" sz="2100" b="1"/>
              <a:t>p</a:t>
            </a:r>
            <a:r>
              <a:rPr lang="pt-BR" altLang="en-US" sz="2100" baseline="-25000"/>
              <a:t>1 </a:t>
            </a:r>
            <a:r>
              <a:rPr lang="pt-BR" altLang="en-US" sz="2100"/>
              <a:t>da segunda</a:t>
            </a:r>
          </a:p>
          <a:p>
            <a:pPr>
              <a:lnSpc>
                <a:spcPct val="90000"/>
              </a:lnSpc>
            </a:pPr>
            <a:r>
              <a:rPr lang="pt-BR" altLang="en-US" sz="2100"/>
              <a:t>Continuidade C</a:t>
            </a:r>
            <a:r>
              <a:rPr lang="pt-BR" altLang="en-US" sz="2100" baseline="30000"/>
              <a:t>2</a:t>
            </a:r>
            <a:r>
              <a:rPr lang="pt-BR" altLang="en-US" sz="2100"/>
              <a:t>: C</a:t>
            </a:r>
            <a:r>
              <a:rPr lang="pt-BR" altLang="en-US" sz="2100" baseline="30000"/>
              <a:t>1</a:t>
            </a:r>
            <a:r>
              <a:rPr lang="pt-BR" altLang="en-US" sz="2100"/>
              <a:t> e + restrições sobre pontos </a:t>
            </a:r>
            <a:r>
              <a:rPr lang="pt-BR" altLang="en-US" sz="2100" b="1"/>
              <a:t>p</a:t>
            </a:r>
            <a:r>
              <a:rPr lang="pt-BR" altLang="en-US" sz="2100" baseline="-25000"/>
              <a:t>1 </a:t>
            </a:r>
            <a:r>
              <a:rPr lang="pt-BR" altLang="en-US" sz="2100"/>
              <a:t>da primeira e </a:t>
            </a:r>
            <a:r>
              <a:rPr lang="pt-BR" altLang="en-US" sz="2100" b="1"/>
              <a:t>p</a:t>
            </a:r>
            <a:r>
              <a:rPr lang="pt-BR" altLang="en-US" sz="2100" baseline="-25000"/>
              <a:t>2 </a:t>
            </a:r>
            <a:r>
              <a:rPr lang="pt-BR" altLang="en-US" sz="2100"/>
              <a:t>da segunda </a:t>
            </a:r>
          </a:p>
        </p:txBody>
      </p:sp>
      <p:grpSp>
        <p:nvGrpSpPr>
          <p:cNvPr id="680975" name="Group 15">
            <a:extLst>
              <a:ext uri="{FF2B5EF4-FFF2-40B4-BE49-F238E27FC236}">
                <a16:creationId xmlns:a16="http://schemas.microsoft.com/office/drawing/2014/main" id="{E4AE07FD-1A55-4778-8E5A-FEB074051B47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4462463"/>
            <a:ext cx="3262313" cy="1481137"/>
            <a:chOff x="768" y="2811"/>
            <a:chExt cx="2055" cy="933"/>
          </a:xfrm>
        </p:grpSpPr>
        <p:sp>
          <p:nvSpPr>
            <p:cNvPr id="680965" name="Freeform 5">
              <a:extLst>
                <a:ext uri="{FF2B5EF4-FFF2-40B4-BE49-F238E27FC236}">
                  <a16:creationId xmlns:a16="http://schemas.microsoft.com/office/drawing/2014/main" id="{1B81A4C7-0260-4D3C-9E2B-7B90753E07FE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2832"/>
              <a:ext cx="1968" cy="864"/>
            </a:xfrm>
            <a:custGeom>
              <a:avLst/>
              <a:gdLst>
                <a:gd name="T0" fmla="*/ 0 w 1968"/>
                <a:gd name="T1" fmla="*/ 864 h 864"/>
                <a:gd name="T2" fmla="*/ 528 w 1968"/>
                <a:gd name="T3" fmla="*/ 0 h 864"/>
                <a:gd name="T4" fmla="*/ 1680 w 1968"/>
                <a:gd name="T5" fmla="*/ 0 h 864"/>
                <a:gd name="T6" fmla="*/ 1968 w 1968"/>
                <a:gd name="T7" fmla="*/ 432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68" h="864">
                  <a:moveTo>
                    <a:pt x="0" y="864"/>
                  </a:moveTo>
                  <a:lnTo>
                    <a:pt x="528" y="0"/>
                  </a:lnTo>
                  <a:lnTo>
                    <a:pt x="1680" y="0"/>
                  </a:lnTo>
                  <a:lnTo>
                    <a:pt x="1968" y="432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680966" name="Oval 6">
              <a:extLst>
                <a:ext uri="{FF2B5EF4-FFF2-40B4-BE49-F238E27FC236}">
                  <a16:creationId xmlns:a16="http://schemas.microsoft.com/office/drawing/2014/main" id="{6DF4DF2D-1FB2-48D0-A75B-A9365EF5C7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3696"/>
              <a:ext cx="48" cy="4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80967" name="Oval 7">
              <a:extLst>
                <a:ext uri="{FF2B5EF4-FFF2-40B4-BE49-F238E27FC236}">
                  <a16:creationId xmlns:a16="http://schemas.microsoft.com/office/drawing/2014/main" id="{85701DDA-2BEA-4E9F-BF83-25AC04CECE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6" y="2811"/>
              <a:ext cx="48" cy="4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80968" name="Oval 8">
              <a:extLst>
                <a:ext uri="{FF2B5EF4-FFF2-40B4-BE49-F238E27FC236}">
                  <a16:creationId xmlns:a16="http://schemas.microsoft.com/office/drawing/2014/main" id="{E13AFBED-558D-4D70-A5A4-1BA60061E8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5" y="2811"/>
              <a:ext cx="48" cy="4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80969" name="Oval 9">
              <a:extLst>
                <a:ext uri="{FF2B5EF4-FFF2-40B4-BE49-F238E27FC236}">
                  <a16:creationId xmlns:a16="http://schemas.microsoft.com/office/drawing/2014/main" id="{20879252-05B5-44A1-B290-43F3158A3B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5" y="3255"/>
              <a:ext cx="48" cy="4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680977" name="Freeform 17">
            <a:extLst>
              <a:ext uri="{FF2B5EF4-FFF2-40B4-BE49-F238E27FC236}">
                <a16:creationId xmlns:a16="http://schemas.microsoft.com/office/drawing/2014/main" id="{64FA6FFC-EB4F-485E-AB3F-F6B7933E8F52}"/>
              </a:ext>
            </a:extLst>
          </p:cNvPr>
          <p:cNvSpPr>
            <a:spLocks/>
          </p:cNvSpPr>
          <p:nvPr/>
        </p:nvSpPr>
        <p:spPr bwMode="auto">
          <a:xfrm>
            <a:off x="4465638" y="4381500"/>
            <a:ext cx="2822575" cy="2005013"/>
          </a:xfrm>
          <a:custGeom>
            <a:avLst/>
            <a:gdLst>
              <a:gd name="T0" fmla="*/ 1778 w 1778"/>
              <a:gd name="T1" fmla="*/ 0 h 1263"/>
              <a:gd name="T2" fmla="*/ 1107 w 1778"/>
              <a:gd name="T3" fmla="*/ 1263 h 1263"/>
              <a:gd name="T4" fmla="*/ 288 w 1778"/>
              <a:gd name="T5" fmla="*/ 967 h 1263"/>
              <a:gd name="T6" fmla="*/ 0 w 1778"/>
              <a:gd name="T7" fmla="*/ 535 h 12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78" h="1263">
                <a:moveTo>
                  <a:pt x="1778" y="0"/>
                </a:moveTo>
                <a:lnTo>
                  <a:pt x="1107" y="1263"/>
                </a:lnTo>
                <a:lnTo>
                  <a:pt x="288" y="967"/>
                </a:lnTo>
                <a:lnTo>
                  <a:pt x="0" y="535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0978" name="Oval 18">
            <a:extLst>
              <a:ext uri="{FF2B5EF4-FFF2-40B4-BE49-F238E27FC236}">
                <a16:creationId xmlns:a16="http://schemas.microsoft.com/office/drawing/2014/main" id="{52910C99-5D03-4CCE-BB91-3B2F11407080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248525" y="4340225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80979" name="Oval 19">
            <a:extLst>
              <a:ext uri="{FF2B5EF4-FFF2-40B4-BE49-F238E27FC236}">
                <a16:creationId xmlns:a16="http://schemas.microsoft.com/office/drawing/2014/main" id="{CDA695D1-3361-4F21-A0FA-0C8AB04E216F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186488" y="6338888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80980" name="Oval 20">
            <a:extLst>
              <a:ext uri="{FF2B5EF4-FFF2-40B4-BE49-F238E27FC236}">
                <a16:creationId xmlns:a16="http://schemas.microsoft.com/office/drawing/2014/main" id="{E8F55F4C-9361-486D-860F-7ECA8F4CEA62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881563" y="587375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80981" name="Oval 21">
            <a:extLst>
              <a:ext uri="{FF2B5EF4-FFF2-40B4-BE49-F238E27FC236}">
                <a16:creationId xmlns:a16="http://schemas.microsoft.com/office/drawing/2014/main" id="{6AB9D193-1EA4-4EEF-8798-5488DB1B3FE2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405313" y="51689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80982" name="Text Box 22">
            <a:extLst>
              <a:ext uri="{FF2B5EF4-FFF2-40B4-BE49-F238E27FC236}">
                <a16:creationId xmlns:a16="http://schemas.microsoft.com/office/drawing/2014/main" id="{0FCAE245-7339-4F40-9149-DA4C52F0B4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" y="5737225"/>
            <a:ext cx="419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aseline="-25000"/>
              <a:t>0</a:t>
            </a:r>
            <a:endParaRPr lang="pt-BR" altLang="en-US"/>
          </a:p>
        </p:txBody>
      </p:sp>
      <p:sp>
        <p:nvSpPr>
          <p:cNvPr id="680983" name="Text Box 23">
            <a:extLst>
              <a:ext uri="{FF2B5EF4-FFF2-40B4-BE49-F238E27FC236}">
                <a16:creationId xmlns:a16="http://schemas.microsoft.com/office/drawing/2014/main" id="{61ACE818-1B9B-45A6-8C25-A4917412D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038600"/>
            <a:ext cx="419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aseline="-25000"/>
              <a:t>1</a:t>
            </a:r>
            <a:endParaRPr lang="pt-BR" altLang="en-US"/>
          </a:p>
        </p:txBody>
      </p:sp>
      <p:sp>
        <p:nvSpPr>
          <p:cNvPr id="680984" name="Text Box 24">
            <a:extLst>
              <a:ext uri="{FF2B5EF4-FFF2-40B4-BE49-F238E27FC236}">
                <a16:creationId xmlns:a16="http://schemas.microsoft.com/office/drawing/2014/main" id="{3EA01801-9A15-4915-A166-793D0A1FA0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038600"/>
            <a:ext cx="419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aseline="-25000"/>
              <a:t>2</a:t>
            </a:r>
            <a:endParaRPr lang="pt-BR" altLang="en-US"/>
          </a:p>
        </p:txBody>
      </p:sp>
      <p:sp>
        <p:nvSpPr>
          <p:cNvPr id="680985" name="Text Box 25">
            <a:extLst>
              <a:ext uri="{FF2B5EF4-FFF2-40B4-BE49-F238E27FC236}">
                <a16:creationId xmlns:a16="http://schemas.microsoft.com/office/drawing/2014/main" id="{8968B912-6911-42AB-A76B-2A7ADBF381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3962400"/>
            <a:ext cx="419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aseline="-25000"/>
              <a:t>2</a:t>
            </a:r>
            <a:endParaRPr lang="pt-BR" altLang="en-US"/>
          </a:p>
        </p:txBody>
      </p:sp>
      <p:sp>
        <p:nvSpPr>
          <p:cNvPr id="680986" name="Text Box 26">
            <a:extLst>
              <a:ext uri="{FF2B5EF4-FFF2-40B4-BE49-F238E27FC236}">
                <a16:creationId xmlns:a16="http://schemas.microsoft.com/office/drawing/2014/main" id="{7D1C73E2-C5F4-4507-8E00-7161A4BAF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4876800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aseline="-25000"/>
              <a:t>3</a:t>
            </a:r>
            <a:endParaRPr lang="pt-BR" altLang="en-US"/>
          </a:p>
        </p:txBody>
      </p:sp>
      <p:sp>
        <p:nvSpPr>
          <p:cNvPr id="680987" name="Text Box 27">
            <a:extLst>
              <a:ext uri="{FF2B5EF4-FFF2-40B4-BE49-F238E27FC236}">
                <a16:creationId xmlns:a16="http://schemas.microsoft.com/office/drawing/2014/main" id="{B7003D46-05E8-4CD5-94E1-13236A6E27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5105400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aseline="-25000"/>
              <a:t>0</a:t>
            </a:r>
            <a:endParaRPr lang="pt-BR" altLang="en-US"/>
          </a:p>
        </p:txBody>
      </p:sp>
      <p:sp>
        <p:nvSpPr>
          <p:cNvPr id="680988" name="Text Box 28">
            <a:extLst>
              <a:ext uri="{FF2B5EF4-FFF2-40B4-BE49-F238E27FC236}">
                <a16:creationId xmlns:a16="http://schemas.microsoft.com/office/drawing/2014/main" id="{99E636CA-DC32-4072-8E55-70ADDDAE2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943600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aseline="-25000"/>
              <a:t>1</a:t>
            </a:r>
            <a:endParaRPr lang="pt-BR" altLang="en-US"/>
          </a:p>
        </p:txBody>
      </p:sp>
      <p:sp>
        <p:nvSpPr>
          <p:cNvPr id="680989" name="Text Box 29">
            <a:extLst>
              <a:ext uri="{FF2B5EF4-FFF2-40B4-BE49-F238E27FC236}">
                <a16:creationId xmlns:a16="http://schemas.microsoft.com/office/drawing/2014/main" id="{A14B57EA-D999-4E9B-B965-E6DEB51CF7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6248400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aseline="-25000"/>
              <a:t>2</a:t>
            </a:r>
            <a:endParaRPr lang="pt-BR" altLang="en-US"/>
          </a:p>
        </p:txBody>
      </p:sp>
      <p:sp>
        <p:nvSpPr>
          <p:cNvPr id="680991" name="Freeform 31">
            <a:extLst>
              <a:ext uri="{FF2B5EF4-FFF2-40B4-BE49-F238E27FC236}">
                <a16:creationId xmlns:a16="http://schemas.microsoft.com/office/drawing/2014/main" id="{1ABD6088-6E8F-454D-B91D-FC0478A4E0E5}"/>
              </a:ext>
            </a:extLst>
          </p:cNvPr>
          <p:cNvSpPr>
            <a:spLocks/>
          </p:cNvSpPr>
          <p:nvPr/>
        </p:nvSpPr>
        <p:spPr bwMode="auto">
          <a:xfrm>
            <a:off x="1295400" y="4503738"/>
            <a:ext cx="3125788" cy="1363662"/>
          </a:xfrm>
          <a:custGeom>
            <a:avLst/>
            <a:gdLst>
              <a:gd name="T0" fmla="*/ 0 w 1969"/>
              <a:gd name="T1" fmla="*/ 859 h 859"/>
              <a:gd name="T2" fmla="*/ 1969 w 1969"/>
              <a:gd name="T3" fmla="*/ 447 h 85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969" h="859">
                <a:moveTo>
                  <a:pt x="0" y="859"/>
                </a:moveTo>
                <a:cubicBezTo>
                  <a:pt x="508" y="26"/>
                  <a:pt x="1669" y="0"/>
                  <a:pt x="1969" y="447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0992" name="Freeform 32">
            <a:extLst>
              <a:ext uri="{FF2B5EF4-FFF2-40B4-BE49-F238E27FC236}">
                <a16:creationId xmlns:a16="http://schemas.microsoft.com/office/drawing/2014/main" id="{BEF0B008-F4DB-4C04-8818-C60F24BE87EC}"/>
              </a:ext>
            </a:extLst>
          </p:cNvPr>
          <p:cNvSpPr>
            <a:spLocks/>
          </p:cNvSpPr>
          <p:nvPr/>
        </p:nvSpPr>
        <p:spPr bwMode="auto">
          <a:xfrm>
            <a:off x="4445000" y="4394200"/>
            <a:ext cx="2828925" cy="1992313"/>
          </a:xfrm>
          <a:custGeom>
            <a:avLst/>
            <a:gdLst>
              <a:gd name="T0" fmla="*/ 1782 w 1782"/>
              <a:gd name="T1" fmla="*/ 0 h 1255"/>
              <a:gd name="T2" fmla="*/ 0 w 1782"/>
              <a:gd name="T3" fmla="*/ 508 h 125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782" h="1255">
                <a:moveTo>
                  <a:pt x="1782" y="0"/>
                </a:moveTo>
                <a:cubicBezTo>
                  <a:pt x="1137" y="1255"/>
                  <a:pt x="295" y="955"/>
                  <a:pt x="0" y="508"/>
                </a:cubicBezTo>
              </a:path>
            </a:pathLst>
          </a:custGeom>
          <a:noFill/>
          <a:ln w="28575" cap="flat" cmpd="sng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>
            <a:extLst>
              <a:ext uri="{FF2B5EF4-FFF2-40B4-BE49-F238E27FC236}">
                <a16:creationId xmlns:a16="http://schemas.microsoft.com/office/drawing/2014/main" id="{785B2709-56E7-4D81-A97B-D383AE7C64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Splines</a:t>
            </a:r>
          </a:p>
        </p:txBody>
      </p:sp>
      <p:sp>
        <p:nvSpPr>
          <p:cNvPr id="681987" name="Rectangle 3">
            <a:extLst>
              <a:ext uri="{FF2B5EF4-FFF2-40B4-BE49-F238E27FC236}">
                <a16:creationId xmlns:a16="http://schemas.microsoft.com/office/drawing/2014/main" id="{1144D678-17EC-4C00-ABD1-2A37685BEA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9831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600"/>
              <a:t>A base de Bézier não é própria para a modelagem de curvas longas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Bézier única: suporte não local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Trechos emendados: restrições não são naturais</a:t>
            </a:r>
          </a:p>
          <a:p>
            <a:pPr>
              <a:lnSpc>
                <a:spcPct val="90000"/>
              </a:lnSpc>
            </a:pPr>
            <a:r>
              <a:rPr lang="pt-BR" altLang="en-US" sz="2600"/>
              <a:t>Base alternativa: B-Splines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Nome vem de um instrumento usado por desenhistas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Modelagem por polígonos de controle sem restrições adicionais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Suporte local</a:t>
            </a:r>
          </a:p>
          <a:p>
            <a:pPr lvl="2">
              <a:lnSpc>
                <a:spcPct val="90000"/>
              </a:lnSpc>
            </a:pPr>
            <a:r>
              <a:rPr lang="pt-BR" altLang="en-US" sz="2000"/>
              <a:t>Alteração de um vértice afeta curva apenas na vizinhança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Existem muitos tipos de Splines, mas vamos nos concentrar em B-splines uniformes</a:t>
            </a:r>
          </a:p>
          <a:p>
            <a:pPr lvl="2">
              <a:lnSpc>
                <a:spcPct val="90000"/>
              </a:lnSpc>
            </a:pPr>
            <a:r>
              <a:rPr lang="pt-BR" altLang="en-US" sz="2000"/>
              <a:t>Uma B-spline uniforme de grau </a:t>
            </a:r>
            <a:r>
              <a:rPr lang="pt-BR" altLang="en-US" sz="2000" i="1"/>
              <a:t>d </a:t>
            </a:r>
            <a:r>
              <a:rPr lang="pt-BR" altLang="en-US" sz="2000"/>
              <a:t>tem continuidade C</a:t>
            </a:r>
            <a:r>
              <a:rPr lang="pt-BR" altLang="en-US" sz="2000" i="1" baseline="30000"/>
              <a:t>d</a:t>
            </a:r>
            <a:r>
              <a:rPr lang="pt-BR" altLang="en-US" sz="2000" baseline="30000"/>
              <a:t>-1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>
            <a:extLst>
              <a:ext uri="{FF2B5EF4-FFF2-40B4-BE49-F238E27FC236}">
                <a16:creationId xmlns:a16="http://schemas.microsoft.com/office/drawing/2014/main" id="{7D8C9D67-7668-46C9-AA83-B73D1AEA07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Curvas e Superfícies Paramétricas</a:t>
            </a:r>
          </a:p>
        </p:txBody>
      </p:sp>
      <p:sp>
        <p:nvSpPr>
          <p:cNvPr id="648195" name="Rectangle 3">
            <a:extLst>
              <a:ext uri="{FF2B5EF4-FFF2-40B4-BE49-F238E27FC236}">
                <a16:creationId xmlns:a16="http://schemas.microsoft.com/office/drawing/2014/main" id="{8D91F79E-2168-47CC-80E3-EE9DEB8E8B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600"/>
              <a:t>Normalmente, o resultado da modelagem é dado em forma paramétrica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Permite que a curva/superfície seja desenhada (aproximada) facilmente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Permite indicar que trechos da curva/superfície serão usados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Manipulação algébrica mais simples</a:t>
            </a:r>
          </a:p>
          <a:p>
            <a:pPr>
              <a:lnSpc>
                <a:spcPct val="90000"/>
              </a:lnSpc>
            </a:pPr>
            <a:r>
              <a:rPr lang="pt-BR" altLang="en-US" sz="2600"/>
              <a:t>Curva em 3D é dada por</a:t>
            </a:r>
          </a:p>
          <a:p>
            <a:pPr lvl="1">
              <a:lnSpc>
                <a:spcPct val="90000"/>
              </a:lnSpc>
            </a:pPr>
            <a:r>
              <a:rPr lang="pt-BR" altLang="en-US" i="1"/>
              <a:t>C</a:t>
            </a:r>
            <a:r>
              <a:rPr lang="pt-BR" altLang="en-US"/>
              <a:t>(</a:t>
            </a:r>
            <a:r>
              <a:rPr lang="pt-BR" altLang="en-US" i="1"/>
              <a:t>t</a:t>
            </a:r>
            <a:r>
              <a:rPr lang="pt-BR" altLang="en-US"/>
              <a:t>) = [</a:t>
            </a:r>
            <a:r>
              <a:rPr lang="pt-BR" altLang="en-US" i="1"/>
              <a:t>C</a:t>
            </a:r>
            <a:r>
              <a:rPr lang="pt-BR" altLang="en-US" i="1" baseline="-25000"/>
              <a:t>x</a:t>
            </a:r>
            <a:r>
              <a:rPr lang="pt-BR" altLang="en-US"/>
              <a:t>(</a:t>
            </a:r>
            <a:r>
              <a:rPr lang="pt-BR" altLang="en-US" i="1"/>
              <a:t>t</a:t>
            </a:r>
            <a:r>
              <a:rPr lang="pt-BR" altLang="en-US"/>
              <a:t>) </a:t>
            </a:r>
            <a:r>
              <a:rPr lang="pt-BR" altLang="en-US" i="1"/>
              <a:t>C</a:t>
            </a:r>
            <a:r>
              <a:rPr lang="pt-BR" altLang="en-US" i="1" baseline="-25000"/>
              <a:t>y</a:t>
            </a:r>
            <a:r>
              <a:rPr lang="pt-BR" altLang="en-US"/>
              <a:t>(</a:t>
            </a:r>
            <a:r>
              <a:rPr lang="pt-BR" altLang="en-US" i="1"/>
              <a:t>t</a:t>
            </a:r>
            <a:r>
              <a:rPr lang="pt-BR" altLang="en-US"/>
              <a:t>) </a:t>
            </a:r>
            <a:r>
              <a:rPr lang="pt-BR" altLang="en-US" i="1"/>
              <a:t>C</a:t>
            </a:r>
            <a:r>
              <a:rPr lang="pt-BR" altLang="en-US" i="1" baseline="-25000"/>
              <a:t>z</a:t>
            </a:r>
            <a:r>
              <a:rPr lang="pt-BR" altLang="en-US"/>
              <a:t>(</a:t>
            </a:r>
            <a:r>
              <a:rPr lang="pt-BR" altLang="en-US" i="1"/>
              <a:t>t</a:t>
            </a:r>
            <a:r>
              <a:rPr lang="pt-BR" altLang="en-US"/>
              <a:t>)]</a:t>
            </a:r>
            <a:r>
              <a:rPr lang="pt-BR" altLang="en-US" baseline="30000"/>
              <a:t>T</a:t>
            </a:r>
          </a:p>
          <a:p>
            <a:pPr>
              <a:lnSpc>
                <a:spcPct val="90000"/>
              </a:lnSpc>
            </a:pPr>
            <a:r>
              <a:rPr lang="pt-BR" altLang="en-US" sz="2600"/>
              <a:t>Superfície em 3D é dada por </a:t>
            </a:r>
          </a:p>
          <a:p>
            <a:pPr lvl="1">
              <a:lnSpc>
                <a:spcPct val="90000"/>
              </a:lnSpc>
            </a:pPr>
            <a:r>
              <a:rPr lang="pt-BR" altLang="en-US" i="1"/>
              <a:t>S</a:t>
            </a:r>
            <a:r>
              <a:rPr lang="pt-BR" altLang="en-US"/>
              <a:t>(</a:t>
            </a:r>
            <a:r>
              <a:rPr lang="pt-BR" altLang="en-US" i="1"/>
              <a:t>u, v</a:t>
            </a:r>
            <a:r>
              <a:rPr lang="pt-BR" altLang="en-US"/>
              <a:t>) = [</a:t>
            </a:r>
            <a:r>
              <a:rPr lang="pt-BR" altLang="en-US" i="1"/>
              <a:t>S</a:t>
            </a:r>
            <a:r>
              <a:rPr lang="pt-BR" altLang="en-US" i="1" baseline="-25000"/>
              <a:t>x</a:t>
            </a:r>
            <a:r>
              <a:rPr lang="pt-BR" altLang="en-US"/>
              <a:t>(</a:t>
            </a:r>
            <a:r>
              <a:rPr lang="pt-BR" altLang="en-US" i="1"/>
              <a:t>u, v</a:t>
            </a:r>
            <a:r>
              <a:rPr lang="pt-BR" altLang="en-US"/>
              <a:t>)  </a:t>
            </a:r>
            <a:r>
              <a:rPr lang="pt-BR" altLang="en-US" i="1"/>
              <a:t>S</a:t>
            </a:r>
            <a:r>
              <a:rPr lang="pt-BR" altLang="en-US" i="1" baseline="-25000"/>
              <a:t>y</a:t>
            </a:r>
            <a:r>
              <a:rPr lang="pt-BR" altLang="en-US"/>
              <a:t>(</a:t>
            </a:r>
            <a:r>
              <a:rPr lang="pt-BR" altLang="en-US" i="1"/>
              <a:t>u, v</a:t>
            </a:r>
            <a:r>
              <a:rPr lang="pt-BR" altLang="en-US"/>
              <a:t>)  </a:t>
            </a:r>
            <a:r>
              <a:rPr lang="pt-BR" altLang="en-US" i="1"/>
              <a:t>S</a:t>
            </a:r>
            <a:r>
              <a:rPr lang="pt-BR" altLang="en-US" i="1" baseline="-25000"/>
              <a:t>z</a:t>
            </a:r>
            <a:r>
              <a:rPr lang="pt-BR" altLang="en-US"/>
              <a:t>(</a:t>
            </a:r>
            <a:r>
              <a:rPr lang="pt-BR" altLang="en-US" i="1"/>
              <a:t>u, v</a:t>
            </a:r>
            <a:r>
              <a:rPr lang="pt-BR" altLang="en-US"/>
              <a:t>)]</a:t>
            </a:r>
            <a:r>
              <a:rPr lang="pt-BR" altLang="en-US" baseline="30000"/>
              <a:t>T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2">
            <a:extLst>
              <a:ext uri="{FF2B5EF4-FFF2-40B4-BE49-F238E27FC236}">
                <a16:creationId xmlns:a16="http://schemas.microsoft.com/office/drawing/2014/main" id="{8844E821-0533-464C-9055-A59AF3FD5F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Curvas B-Spline</a:t>
            </a:r>
          </a:p>
        </p:txBody>
      </p:sp>
      <p:sp>
        <p:nvSpPr>
          <p:cNvPr id="683011" name="Rectangle 3">
            <a:extLst>
              <a:ext uri="{FF2B5EF4-FFF2-40B4-BE49-F238E27FC236}">
                <a16:creationId xmlns:a16="http://schemas.microsoft.com/office/drawing/2014/main" id="{A91A821A-9226-49D5-80F2-86733E6DAC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205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100"/>
              <a:t>Funções de base são não nulas apenas em um intervalo no espaço do parâmetro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Como é impossível obter isso com apenas 1 polinomial, cada função de base é composta da emenda de funções polinomiais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Por exemplo, uma função de base de uma B-spline quadrática tem 3 trechos (não nulos) emendados com continuidade C</a:t>
            </a:r>
            <a:r>
              <a:rPr lang="pt-BR" altLang="en-US" sz="2000" baseline="30000"/>
              <a:t>1</a:t>
            </a:r>
          </a:p>
          <a:p>
            <a:pPr lvl="1">
              <a:lnSpc>
                <a:spcPct val="90000"/>
              </a:lnSpc>
            </a:pPr>
            <a:endParaRPr lang="pt-BR" altLang="en-US" sz="2000"/>
          </a:p>
          <a:p>
            <a:pPr lvl="1">
              <a:lnSpc>
                <a:spcPct val="90000"/>
              </a:lnSpc>
            </a:pPr>
            <a:endParaRPr lang="pt-BR" altLang="en-US" sz="2000"/>
          </a:p>
        </p:txBody>
      </p:sp>
      <p:sp>
        <p:nvSpPr>
          <p:cNvPr id="683012" name="Line 4">
            <a:extLst>
              <a:ext uri="{FF2B5EF4-FFF2-40B4-BE49-F238E27FC236}">
                <a16:creationId xmlns:a16="http://schemas.microsoft.com/office/drawing/2014/main" id="{55FDA686-7FB0-459D-9383-28FA7016F0A5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5562600"/>
            <a:ext cx="632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83013" name="Line 5">
            <a:extLst>
              <a:ext uri="{FF2B5EF4-FFF2-40B4-BE49-F238E27FC236}">
                <a16:creationId xmlns:a16="http://schemas.microsoft.com/office/drawing/2014/main" id="{30C1F5B9-7481-43C3-9C48-60B3491E7F4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3000" y="3581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83017" name="Line 9">
            <a:extLst>
              <a:ext uri="{FF2B5EF4-FFF2-40B4-BE49-F238E27FC236}">
                <a16:creationId xmlns:a16="http://schemas.microsoft.com/office/drawing/2014/main" id="{BA51361C-05BF-4B86-A4E3-FFF4168D8B2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3021" name="Line 13">
            <a:extLst>
              <a:ext uri="{FF2B5EF4-FFF2-40B4-BE49-F238E27FC236}">
                <a16:creationId xmlns:a16="http://schemas.microsoft.com/office/drawing/2014/main" id="{45ED2B3E-901F-4310-96E3-EA3439DBC99A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3022" name="Line 14">
            <a:extLst>
              <a:ext uri="{FF2B5EF4-FFF2-40B4-BE49-F238E27FC236}">
                <a16:creationId xmlns:a16="http://schemas.microsoft.com/office/drawing/2014/main" id="{96373C4E-2404-4E1D-8549-646190BA8635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3023" name="Line 15">
            <a:extLst>
              <a:ext uri="{FF2B5EF4-FFF2-40B4-BE49-F238E27FC236}">
                <a16:creationId xmlns:a16="http://schemas.microsoft.com/office/drawing/2014/main" id="{F8CF804E-CC64-446C-96D0-3DDED6B6B5DE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3024" name="Line 16">
            <a:extLst>
              <a:ext uri="{FF2B5EF4-FFF2-40B4-BE49-F238E27FC236}">
                <a16:creationId xmlns:a16="http://schemas.microsoft.com/office/drawing/2014/main" id="{41DF9274-45D6-4A31-BCD1-A6DA9BE094F0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3025" name="Line 17">
            <a:extLst>
              <a:ext uri="{FF2B5EF4-FFF2-40B4-BE49-F238E27FC236}">
                <a16:creationId xmlns:a16="http://schemas.microsoft.com/office/drawing/2014/main" id="{598DD634-0967-4363-BFE8-4678DC7F83A0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3027" name="Line 19">
            <a:extLst>
              <a:ext uri="{FF2B5EF4-FFF2-40B4-BE49-F238E27FC236}">
                <a16:creationId xmlns:a16="http://schemas.microsoft.com/office/drawing/2014/main" id="{A241702B-AB0F-453E-B6F9-43D8248CDA9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3028" name="Line 20">
            <a:extLst>
              <a:ext uri="{FF2B5EF4-FFF2-40B4-BE49-F238E27FC236}">
                <a16:creationId xmlns:a16="http://schemas.microsoft.com/office/drawing/2014/main" id="{327AAD18-E0EC-49F7-BCAB-355FC913187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3029" name="Line 21">
            <a:extLst>
              <a:ext uri="{FF2B5EF4-FFF2-40B4-BE49-F238E27FC236}">
                <a16:creationId xmlns:a16="http://schemas.microsoft.com/office/drawing/2014/main" id="{81CDED47-6D79-4B7B-82A5-4B4746A854CC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3030" name="Line 22">
            <a:extLst>
              <a:ext uri="{FF2B5EF4-FFF2-40B4-BE49-F238E27FC236}">
                <a16:creationId xmlns:a16="http://schemas.microsoft.com/office/drawing/2014/main" id="{C286E786-5573-4B66-8D67-97A0EC6D12E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3032" name="Freeform 24">
            <a:extLst>
              <a:ext uri="{FF2B5EF4-FFF2-40B4-BE49-F238E27FC236}">
                <a16:creationId xmlns:a16="http://schemas.microsoft.com/office/drawing/2014/main" id="{1EF0AABD-503D-4A23-89A1-7C6C04B00766}"/>
              </a:ext>
            </a:extLst>
          </p:cNvPr>
          <p:cNvSpPr>
            <a:spLocks/>
          </p:cNvSpPr>
          <p:nvPr/>
        </p:nvSpPr>
        <p:spPr bwMode="auto">
          <a:xfrm>
            <a:off x="1143000" y="4025900"/>
            <a:ext cx="5867400" cy="1543050"/>
          </a:xfrm>
          <a:custGeom>
            <a:avLst/>
            <a:gdLst>
              <a:gd name="T0" fmla="*/ 0 w 3696"/>
              <a:gd name="T1" fmla="*/ 968 h 972"/>
              <a:gd name="T2" fmla="*/ 528 w 3696"/>
              <a:gd name="T3" fmla="*/ 968 h 972"/>
              <a:gd name="T4" fmla="*/ 1056 w 3696"/>
              <a:gd name="T5" fmla="*/ 968 h 972"/>
              <a:gd name="T6" fmla="*/ 1584 w 3696"/>
              <a:gd name="T7" fmla="*/ 392 h 972"/>
              <a:gd name="T8" fmla="*/ 2112 w 3696"/>
              <a:gd name="T9" fmla="*/ 392 h 972"/>
              <a:gd name="T10" fmla="*/ 2640 w 3696"/>
              <a:gd name="T11" fmla="*/ 968 h 972"/>
              <a:gd name="T12" fmla="*/ 3168 w 3696"/>
              <a:gd name="T13" fmla="*/ 968 h 972"/>
              <a:gd name="T14" fmla="*/ 3696 w 3696"/>
              <a:gd name="T15" fmla="*/ 968 h 9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96" h="972">
                <a:moveTo>
                  <a:pt x="0" y="968"/>
                </a:moveTo>
                <a:lnTo>
                  <a:pt x="528" y="968"/>
                </a:lnTo>
                <a:cubicBezTo>
                  <a:pt x="528" y="968"/>
                  <a:pt x="792" y="968"/>
                  <a:pt x="1056" y="968"/>
                </a:cubicBezTo>
                <a:cubicBezTo>
                  <a:pt x="1283" y="972"/>
                  <a:pt x="1584" y="392"/>
                  <a:pt x="1584" y="392"/>
                </a:cubicBezTo>
                <a:cubicBezTo>
                  <a:pt x="1756" y="0"/>
                  <a:pt x="1954" y="35"/>
                  <a:pt x="2112" y="392"/>
                </a:cubicBezTo>
                <a:cubicBezTo>
                  <a:pt x="2108" y="404"/>
                  <a:pt x="2409" y="963"/>
                  <a:pt x="2640" y="968"/>
                </a:cubicBezTo>
                <a:cubicBezTo>
                  <a:pt x="2641" y="963"/>
                  <a:pt x="3168" y="968"/>
                  <a:pt x="3168" y="968"/>
                </a:cubicBezTo>
                <a:lnTo>
                  <a:pt x="3696" y="968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3033" name="Line 25">
            <a:extLst>
              <a:ext uri="{FF2B5EF4-FFF2-40B4-BE49-F238E27FC236}">
                <a16:creationId xmlns:a16="http://schemas.microsoft.com/office/drawing/2014/main" id="{D78342D3-8F86-4F89-86FE-9C1B6745D05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4343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3034" name="Line 26">
            <a:extLst>
              <a:ext uri="{FF2B5EF4-FFF2-40B4-BE49-F238E27FC236}">
                <a16:creationId xmlns:a16="http://schemas.microsoft.com/office/drawing/2014/main" id="{421B0BDE-1F40-4E55-A958-1A664F5486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5800" y="4343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3035" name="Text Box 27">
            <a:extLst>
              <a:ext uri="{FF2B5EF4-FFF2-40B4-BE49-F238E27FC236}">
                <a16:creationId xmlns:a16="http://schemas.microsoft.com/office/drawing/2014/main" id="{ED096048-CFAD-413B-B7D2-1C9C3A817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4088" y="5664200"/>
            <a:ext cx="325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1"/>
              <a:t>u</a:t>
            </a:r>
          </a:p>
        </p:txBody>
      </p:sp>
      <p:sp>
        <p:nvSpPr>
          <p:cNvPr id="683036" name="Text Box 28">
            <a:extLst>
              <a:ext uri="{FF2B5EF4-FFF2-40B4-BE49-F238E27FC236}">
                <a16:creationId xmlns:a16="http://schemas.microsoft.com/office/drawing/2014/main" id="{D4E48EF7-7A86-446A-8ACC-F780E22D8C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886200"/>
            <a:ext cx="736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1"/>
              <a:t>B</a:t>
            </a:r>
            <a:r>
              <a:rPr lang="pt-BR" altLang="en-US" i="1" baseline="-25000"/>
              <a:t>i </a:t>
            </a:r>
            <a:r>
              <a:rPr lang="pt-BR" altLang="en-US"/>
              <a:t>(</a:t>
            </a:r>
            <a:r>
              <a:rPr lang="pt-BR" altLang="en-US" i="1"/>
              <a:t>u</a:t>
            </a:r>
            <a:r>
              <a:rPr lang="pt-BR" altLang="en-US"/>
              <a:t>)</a:t>
            </a:r>
          </a:p>
        </p:txBody>
      </p:sp>
      <p:sp>
        <p:nvSpPr>
          <p:cNvPr id="683037" name="Oval 29">
            <a:extLst>
              <a:ext uri="{FF2B5EF4-FFF2-40B4-BE49-F238E27FC236}">
                <a16:creationId xmlns:a16="http://schemas.microsoft.com/office/drawing/2014/main" id="{95D67831-0566-4651-A60B-0500ED9065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5720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83038" name="Oval 30">
            <a:extLst>
              <a:ext uri="{FF2B5EF4-FFF2-40B4-BE49-F238E27FC236}">
                <a16:creationId xmlns:a16="http://schemas.microsoft.com/office/drawing/2014/main" id="{99923CFA-B0E4-4982-AC50-B51E787C29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5720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83039" name="Oval 31">
            <a:extLst>
              <a:ext uri="{FF2B5EF4-FFF2-40B4-BE49-F238E27FC236}">
                <a16:creationId xmlns:a16="http://schemas.microsoft.com/office/drawing/2014/main" id="{160D6968-FC4D-4495-9F76-7621DC3F7C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54864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83040" name="Oval 32">
            <a:extLst>
              <a:ext uri="{FF2B5EF4-FFF2-40B4-BE49-F238E27FC236}">
                <a16:creationId xmlns:a16="http://schemas.microsoft.com/office/drawing/2014/main" id="{5CEF0756-1C54-4537-B439-54E5BBFF12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54864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Rectangle 2">
            <a:extLst>
              <a:ext uri="{FF2B5EF4-FFF2-40B4-BE49-F238E27FC236}">
                <a16:creationId xmlns:a16="http://schemas.microsoft.com/office/drawing/2014/main" id="{119A4790-7666-43AF-B1B2-75DD37354D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Curvas B-Spline</a:t>
            </a:r>
          </a:p>
        </p:txBody>
      </p:sp>
      <p:sp>
        <p:nvSpPr>
          <p:cNvPr id="685059" name="Rectangle 3">
            <a:extLst>
              <a:ext uri="{FF2B5EF4-FFF2-40B4-BE49-F238E27FC236}">
                <a16:creationId xmlns:a16="http://schemas.microsoft.com/office/drawing/2014/main" id="{AE6AA0C0-F56B-404A-9038-84A6F25A83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2209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100"/>
              <a:t>Todas as funções de base têm a mesma forma, mas são deslocadas entre si em intervalos no espaço de parâmetros</a:t>
            </a:r>
          </a:p>
          <a:p>
            <a:pPr>
              <a:lnSpc>
                <a:spcPct val="90000"/>
              </a:lnSpc>
            </a:pPr>
            <a:r>
              <a:rPr lang="pt-BR" altLang="en-US" sz="2100"/>
              <a:t>Num determinado intervalo, apenas um pequeno número de funções de base são não-nulas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Numa B-spline quadrática, cada intervalo é influenciado por 3 funções de base</a:t>
            </a:r>
          </a:p>
          <a:p>
            <a:pPr lvl="1">
              <a:lnSpc>
                <a:spcPct val="90000"/>
              </a:lnSpc>
            </a:pPr>
            <a:endParaRPr lang="pt-BR" altLang="en-US" sz="2000"/>
          </a:p>
          <a:p>
            <a:pPr lvl="1">
              <a:lnSpc>
                <a:spcPct val="90000"/>
              </a:lnSpc>
            </a:pPr>
            <a:endParaRPr lang="pt-BR" altLang="en-US" sz="2000"/>
          </a:p>
        </p:txBody>
      </p:sp>
      <p:sp>
        <p:nvSpPr>
          <p:cNvPr id="685060" name="Line 4">
            <a:extLst>
              <a:ext uri="{FF2B5EF4-FFF2-40B4-BE49-F238E27FC236}">
                <a16:creationId xmlns:a16="http://schemas.microsoft.com/office/drawing/2014/main" id="{0E054115-3786-49C0-9D4D-7ECE9493B6C5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5562600"/>
            <a:ext cx="632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85061" name="Line 5">
            <a:extLst>
              <a:ext uri="{FF2B5EF4-FFF2-40B4-BE49-F238E27FC236}">
                <a16:creationId xmlns:a16="http://schemas.microsoft.com/office/drawing/2014/main" id="{176EC45C-4FED-403B-98FD-4AE329E6762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3000" y="3581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85062" name="Line 6">
            <a:extLst>
              <a:ext uri="{FF2B5EF4-FFF2-40B4-BE49-F238E27FC236}">
                <a16:creationId xmlns:a16="http://schemas.microsoft.com/office/drawing/2014/main" id="{DF82DA87-FC21-4454-B015-575C6187543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5063" name="Line 7">
            <a:extLst>
              <a:ext uri="{FF2B5EF4-FFF2-40B4-BE49-F238E27FC236}">
                <a16:creationId xmlns:a16="http://schemas.microsoft.com/office/drawing/2014/main" id="{FC8997A5-F947-4AFE-95D8-DC37924885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5064" name="Line 8">
            <a:extLst>
              <a:ext uri="{FF2B5EF4-FFF2-40B4-BE49-F238E27FC236}">
                <a16:creationId xmlns:a16="http://schemas.microsoft.com/office/drawing/2014/main" id="{AEB5FA42-26A2-474F-9FAE-80B563B806FD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5065" name="Line 9">
            <a:extLst>
              <a:ext uri="{FF2B5EF4-FFF2-40B4-BE49-F238E27FC236}">
                <a16:creationId xmlns:a16="http://schemas.microsoft.com/office/drawing/2014/main" id="{5454E118-C8EC-4B2A-BBE7-E2D50450F1B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5066" name="Line 10">
            <a:extLst>
              <a:ext uri="{FF2B5EF4-FFF2-40B4-BE49-F238E27FC236}">
                <a16:creationId xmlns:a16="http://schemas.microsoft.com/office/drawing/2014/main" id="{7289911D-7B0D-4D82-B98E-0E1DB979F3B2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5067" name="Line 11">
            <a:extLst>
              <a:ext uri="{FF2B5EF4-FFF2-40B4-BE49-F238E27FC236}">
                <a16:creationId xmlns:a16="http://schemas.microsoft.com/office/drawing/2014/main" id="{38E44B35-51A5-470C-B38C-BDAFE2139ECB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5068" name="Line 12">
            <a:extLst>
              <a:ext uri="{FF2B5EF4-FFF2-40B4-BE49-F238E27FC236}">
                <a16:creationId xmlns:a16="http://schemas.microsoft.com/office/drawing/2014/main" id="{C8F9F219-F754-4D12-BDDB-66386901A26A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5069" name="Line 13">
            <a:extLst>
              <a:ext uri="{FF2B5EF4-FFF2-40B4-BE49-F238E27FC236}">
                <a16:creationId xmlns:a16="http://schemas.microsoft.com/office/drawing/2014/main" id="{2434E832-88C2-4BCC-9C39-22FB9074571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5070" name="Line 14">
            <a:extLst>
              <a:ext uri="{FF2B5EF4-FFF2-40B4-BE49-F238E27FC236}">
                <a16:creationId xmlns:a16="http://schemas.microsoft.com/office/drawing/2014/main" id="{287477C0-E800-4FF1-A0C0-7DE70A93E858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5071" name="Line 15">
            <a:extLst>
              <a:ext uri="{FF2B5EF4-FFF2-40B4-BE49-F238E27FC236}">
                <a16:creationId xmlns:a16="http://schemas.microsoft.com/office/drawing/2014/main" id="{D174B0D7-E62E-4CAF-B5D6-460C8AC4C50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5072" name="Freeform 16">
            <a:extLst>
              <a:ext uri="{FF2B5EF4-FFF2-40B4-BE49-F238E27FC236}">
                <a16:creationId xmlns:a16="http://schemas.microsoft.com/office/drawing/2014/main" id="{A939FBC4-6446-4A66-A4AD-73281E5030A6}"/>
              </a:ext>
            </a:extLst>
          </p:cNvPr>
          <p:cNvSpPr>
            <a:spLocks/>
          </p:cNvSpPr>
          <p:nvPr/>
        </p:nvSpPr>
        <p:spPr bwMode="auto">
          <a:xfrm>
            <a:off x="1143000" y="4025900"/>
            <a:ext cx="5867400" cy="1543050"/>
          </a:xfrm>
          <a:custGeom>
            <a:avLst/>
            <a:gdLst>
              <a:gd name="T0" fmla="*/ 0 w 3696"/>
              <a:gd name="T1" fmla="*/ 968 h 972"/>
              <a:gd name="T2" fmla="*/ 528 w 3696"/>
              <a:gd name="T3" fmla="*/ 968 h 972"/>
              <a:gd name="T4" fmla="*/ 1056 w 3696"/>
              <a:gd name="T5" fmla="*/ 968 h 972"/>
              <a:gd name="T6" fmla="*/ 1584 w 3696"/>
              <a:gd name="T7" fmla="*/ 392 h 972"/>
              <a:gd name="T8" fmla="*/ 2112 w 3696"/>
              <a:gd name="T9" fmla="*/ 392 h 972"/>
              <a:gd name="T10" fmla="*/ 2640 w 3696"/>
              <a:gd name="T11" fmla="*/ 968 h 972"/>
              <a:gd name="T12" fmla="*/ 3168 w 3696"/>
              <a:gd name="T13" fmla="*/ 968 h 972"/>
              <a:gd name="T14" fmla="*/ 3696 w 3696"/>
              <a:gd name="T15" fmla="*/ 968 h 9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96" h="972">
                <a:moveTo>
                  <a:pt x="0" y="968"/>
                </a:moveTo>
                <a:lnTo>
                  <a:pt x="528" y="968"/>
                </a:lnTo>
                <a:cubicBezTo>
                  <a:pt x="528" y="968"/>
                  <a:pt x="792" y="968"/>
                  <a:pt x="1056" y="968"/>
                </a:cubicBezTo>
                <a:cubicBezTo>
                  <a:pt x="1283" y="972"/>
                  <a:pt x="1584" y="392"/>
                  <a:pt x="1584" y="392"/>
                </a:cubicBezTo>
                <a:cubicBezTo>
                  <a:pt x="1756" y="0"/>
                  <a:pt x="1954" y="35"/>
                  <a:pt x="2112" y="392"/>
                </a:cubicBezTo>
                <a:cubicBezTo>
                  <a:pt x="2108" y="404"/>
                  <a:pt x="2409" y="963"/>
                  <a:pt x="2640" y="968"/>
                </a:cubicBezTo>
                <a:cubicBezTo>
                  <a:pt x="2641" y="963"/>
                  <a:pt x="3168" y="968"/>
                  <a:pt x="3168" y="968"/>
                </a:cubicBezTo>
                <a:lnTo>
                  <a:pt x="3696" y="968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5073" name="Line 17">
            <a:extLst>
              <a:ext uri="{FF2B5EF4-FFF2-40B4-BE49-F238E27FC236}">
                <a16:creationId xmlns:a16="http://schemas.microsoft.com/office/drawing/2014/main" id="{648836A3-41B1-4BAA-9357-1B65AE49EF6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4343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5074" name="Line 18">
            <a:extLst>
              <a:ext uri="{FF2B5EF4-FFF2-40B4-BE49-F238E27FC236}">
                <a16:creationId xmlns:a16="http://schemas.microsoft.com/office/drawing/2014/main" id="{98FF4733-81ED-4752-8BA1-D96B7DB124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5800" y="4343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5075" name="Text Box 19">
            <a:extLst>
              <a:ext uri="{FF2B5EF4-FFF2-40B4-BE49-F238E27FC236}">
                <a16:creationId xmlns:a16="http://schemas.microsoft.com/office/drawing/2014/main" id="{0177FB68-058C-4E88-9272-5EE8DEF7EE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4088" y="5664200"/>
            <a:ext cx="325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1"/>
              <a:t>u</a:t>
            </a:r>
          </a:p>
        </p:txBody>
      </p:sp>
      <p:sp>
        <p:nvSpPr>
          <p:cNvPr id="685076" name="Text Box 20">
            <a:extLst>
              <a:ext uri="{FF2B5EF4-FFF2-40B4-BE49-F238E27FC236}">
                <a16:creationId xmlns:a16="http://schemas.microsoft.com/office/drawing/2014/main" id="{9DA1FD69-5B9C-4165-83CD-0A195ED578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3657600"/>
            <a:ext cx="736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1"/>
              <a:t>B</a:t>
            </a:r>
            <a:r>
              <a:rPr lang="pt-BR" altLang="en-US" i="1" baseline="-25000"/>
              <a:t>i </a:t>
            </a:r>
            <a:r>
              <a:rPr lang="pt-BR" altLang="en-US"/>
              <a:t>(</a:t>
            </a:r>
            <a:r>
              <a:rPr lang="pt-BR" altLang="en-US" i="1"/>
              <a:t>u</a:t>
            </a:r>
            <a:r>
              <a:rPr lang="pt-BR" altLang="en-US"/>
              <a:t>)</a:t>
            </a:r>
          </a:p>
        </p:txBody>
      </p:sp>
      <p:sp>
        <p:nvSpPr>
          <p:cNvPr id="685077" name="Freeform 21">
            <a:extLst>
              <a:ext uri="{FF2B5EF4-FFF2-40B4-BE49-F238E27FC236}">
                <a16:creationId xmlns:a16="http://schemas.microsoft.com/office/drawing/2014/main" id="{878C5F13-B630-4FFF-9388-D42EC2A33105}"/>
              </a:ext>
            </a:extLst>
          </p:cNvPr>
          <p:cNvSpPr>
            <a:spLocks/>
          </p:cNvSpPr>
          <p:nvPr/>
        </p:nvSpPr>
        <p:spPr bwMode="auto">
          <a:xfrm>
            <a:off x="2819400" y="4019550"/>
            <a:ext cx="4191000" cy="1543050"/>
          </a:xfrm>
          <a:custGeom>
            <a:avLst/>
            <a:gdLst>
              <a:gd name="T0" fmla="*/ 0 w 2640"/>
              <a:gd name="T1" fmla="*/ 968 h 972"/>
              <a:gd name="T2" fmla="*/ 528 w 2640"/>
              <a:gd name="T3" fmla="*/ 968 h 972"/>
              <a:gd name="T4" fmla="*/ 1056 w 2640"/>
              <a:gd name="T5" fmla="*/ 392 h 972"/>
              <a:gd name="T6" fmla="*/ 1584 w 2640"/>
              <a:gd name="T7" fmla="*/ 392 h 972"/>
              <a:gd name="T8" fmla="*/ 2112 w 2640"/>
              <a:gd name="T9" fmla="*/ 968 h 972"/>
              <a:gd name="T10" fmla="*/ 2640 w 2640"/>
              <a:gd name="T11" fmla="*/ 968 h 9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640" h="972">
                <a:moveTo>
                  <a:pt x="0" y="968"/>
                </a:moveTo>
                <a:cubicBezTo>
                  <a:pt x="88" y="968"/>
                  <a:pt x="264" y="968"/>
                  <a:pt x="528" y="968"/>
                </a:cubicBezTo>
                <a:cubicBezTo>
                  <a:pt x="755" y="972"/>
                  <a:pt x="1056" y="392"/>
                  <a:pt x="1056" y="392"/>
                </a:cubicBezTo>
                <a:cubicBezTo>
                  <a:pt x="1228" y="0"/>
                  <a:pt x="1426" y="35"/>
                  <a:pt x="1584" y="392"/>
                </a:cubicBezTo>
                <a:cubicBezTo>
                  <a:pt x="1580" y="404"/>
                  <a:pt x="1881" y="963"/>
                  <a:pt x="2112" y="968"/>
                </a:cubicBezTo>
                <a:cubicBezTo>
                  <a:pt x="2113" y="963"/>
                  <a:pt x="2552" y="968"/>
                  <a:pt x="2640" y="968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5078" name="Freeform 22">
            <a:extLst>
              <a:ext uri="{FF2B5EF4-FFF2-40B4-BE49-F238E27FC236}">
                <a16:creationId xmlns:a16="http://schemas.microsoft.com/office/drawing/2014/main" id="{26A59698-4EA9-485B-AEE7-0F5087052A7B}"/>
              </a:ext>
            </a:extLst>
          </p:cNvPr>
          <p:cNvSpPr>
            <a:spLocks/>
          </p:cNvSpPr>
          <p:nvPr/>
        </p:nvSpPr>
        <p:spPr bwMode="auto">
          <a:xfrm>
            <a:off x="1143000" y="4019550"/>
            <a:ext cx="4191000" cy="1543050"/>
          </a:xfrm>
          <a:custGeom>
            <a:avLst/>
            <a:gdLst>
              <a:gd name="T0" fmla="*/ 0 w 2640"/>
              <a:gd name="T1" fmla="*/ 968 h 972"/>
              <a:gd name="T2" fmla="*/ 528 w 2640"/>
              <a:gd name="T3" fmla="*/ 968 h 972"/>
              <a:gd name="T4" fmla="*/ 1056 w 2640"/>
              <a:gd name="T5" fmla="*/ 392 h 972"/>
              <a:gd name="T6" fmla="*/ 1584 w 2640"/>
              <a:gd name="T7" fmla="*/ 392 h 972"/>
              <a:gd name="T8" fmla="*/ 2112 w 2640"/>
              <a:gd name="T9" fmla="*/ 968 h 972"/>
              <a:gd name="T10" fmla="*/ 2640 w 2640"/>
              <a:gd name="T11" fmla="*/ 968 h 9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640" h="972">
                <a:moveTo>
                  <a:pt x="0" y="968"/>
                </a:moveTo>
                <a:cubicBezTo>
                  <a:pt x="88" y="968"/>
                  <a:pt x="264" y="968"/>
                  <a:pt x="528" y="968"/>
                </a:cubicBezTo>
                <a:cubicBezTo>
                  <a:pt x="755" y="972"/>
                  <a:pt x="1056" y="392"/>
                  <a:pt x="1056" y="392"/>
                </a:cubicBezTo>
                <a:cubicBezTo>
                  <a:pt x="1228" y="0"/>
                  <a:pt x="1426" y="35"/>
                  <a:pt x="1584" y="392"/>
                </a:cubicBezTo>
                <a:cubicBezTo>
                  <a:pt x="1580" y="404"/>
                  <a:pt x="1881" y="963"/>
                  <a:pt x="2112" y="968"/>
                </a:cubicBezTo>
                <a:cubicBezTo>
                  <a:pt x="2113" y="963"/>
                  <a:pt x="2552" y="968"/>
                  <a:pt x="2640" y="968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5079" name="Text Box 23">
            <a:extLst>
              <a:ext uri="{FF2B5EF4-FFF2-40B4-BE49-F238E27FC236}">
                <a16:creationId xmlns:a16="http://schemas.microsoft.com/office/drawing/2014/main" id="{4307C8FC-D8E9-4027-B350-4EB5B48D2C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581400"/>
            <a:ext cx="9191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1"/>
              <a:t>B</a:t>
            </a:r>
            <a:r>
              <a:rPr lang="pt-BR" altLang="en-US" i="1" baseline="-25000"/>
              <a:t>i+</a:t>
            </a:r>
            <a:r>
              <a:rPr lang="pt-BR" altLang="en-US" baseline="-25000"/>
              <a:t>1</a:t>
            </a:r>
            <a:r>
              <a:rPr lang="pt-BR" altLang="en-US" i="1" baseline="-25000"/>
              <a:t> </a:t>
            </a:r>
            <a:r>
              <a:rPr lang="pt-BR" altLang="en-US"/>
              <a:t>(</a:t>
            </a:r>
            <a:r>
              <a:rPr lang="pt-BR" altLang="en-US" i="1"/>
              <a:t>u</a:t>
            </a:r>
            <a:r>
              <a:rPr lang="pt-BR" altLang="en-US"/>
              <a:t>)</a:t>
            </a:r>
          </a:p>
        </p:txBody>
      </p:sp>
      <p:sp>
        <p:nvSpPr>
          <p:cNvPr id="685080" name="Text Box 24">
            <a:extLst>
              <a:ext uri="{FF2B5EF4-FFF2-40B4-BE49-F238E27FC236}">
                <a16:creationId xmlns:a16="http://schemas.microsoft.com/office/drawing/2014/main" id="{CE6D1795-25C5-4E99-81C0-AD9ECFF30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5" y="3657600"/>
            <a:ext cx="901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1"/>
              <a:t>B</a:t>
            </a:r>
            <a:r>
              <a:rPr lang="pt-BR" altLang="en-US" i="1" baseline="-25000"/>
              <a:t>i–</a:t>
            </a:r>
            <a:r>
              <a:rPr lang="pt-BR" altLang="en-US" baseline="-25000"/>
              <a:t>1</a:t>
            </a:r>
            <a:r>
              <a:rPr lang="pt-BR" altLang="en-US" i="1" baseline="-25000"/>
              <a:t> </a:t>
            </a:r>
            <a:r>
              <a:rPr lang="pt-BR" altLang="en-US"/>
              <a:t>(</a:t>
            </a:r>
            <a:r>
              <a:rPr lang="pt-BR" altLang="en-US" i="1"/>
              <a:t>u</a:t>
            </a:r>
            <a:r>
              <a:rPr lang="pt-BR" altLang="en-US"/>
              <a:t>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Rectangle 2">
            <a:extLst>
              <a:ext uri="{FF2B5EF4-FFF2-40B4-BE49-F238E27FC236}">
                <a16:creationId xmlns:a16="http://schemas.microsoft.com/office/drawing/2014/main" id="{6F03F4BE-8575-4AE5-9002-27034AE7CE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Curvas B-Spline</a:t>
            </a:r>
          </a:p>
        </p:txBody>
      </p:sp>
      <p:sp>
        <p:nvSpPr>
          <p:cNvPr id="686083" name="Rectangle 3">
            <a:extLst>
              <a:ext uri="{FF2B5EF4-FFF2-40B4-BE49-F238E27FC236}">
                <a16:creationId xmlns:a16="http://schemas.microsoft.com/office/drawing/2014/main" id="{AC97FAA3-1959-4762-8B09-C74229AEFB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2209800"/>
          </a:xfrm>
        </p:spPr>
        <p:txBody>
          <a:bodyPr/>
          <a:lstStyle/>
          <a:p>
            <a:r>
              <a:rPr lang="pt-BR" altLang="en-US"/>
              <a:t>Os valores </a:t>
            </a:r>
            <a:r>
              <a:rPr lang="pt-BR" altLang="en-US" i="1"/>
              <a:t>u</a:t>
            </a:r>
            <a:r>
              <a:rPr lang="pt-BR" altLang="en-US" i="1" baseline="-25000"/>
              <a:t>i</a:t>
            </a:r>
            <a:r>
              <a:rPr lang="pt-BR" altLang="en-US"/>
              <a:t> do espaço de parâmetro que delimitam os intervalos são chamados de </a:t>
            </a:r>
            <a:r>
              <a:rPr lang="pt-BR" altLang="en-US" i="1"/>
              <a:t>nós</a:t>
            </a:r>
            <a:endParaRPr lang="pt-BR" altLang="en-US"/>
          </a:p>
          <a:p>
            <a:r>
              <a:rPr lang="pt-BR" altLang="en-US"/>
              <a:t>Podemos pensar em intervalos regulares por enquanto (B-Splines uniformes) isto é, </a:t>
            </a:r>
            <a:r>
              <a:rPr lang="pt-BR" altLang="en-US" i="1"/>
              <a:t>u</a:t>
            </a:r>
            <a:r>
              <a:rPr lang="pt-BR" altLang="en-US" i="1" baseline="-25000"/>
              <a:t>i</a:t>
            </a:r>
            <a:r>
              <a:rPr lang="pt-BR" altLang="en-US" baseline="-25000"/>
              <a:t> </a:t>
            </a:r>
            <a:r>
              <a:rPr lang="pt-BR" altLang="en-US"/>
              <a:t>= 1</a:t>
            </a:r>
            <a:endParaRPr lang="pt-BR" altLang="en-US" i="1"/>
          </a:p>
          <a:p>
            <a:endParaRPr lang="pt-BR" altLang="en-US"/>
          </a:p>
        </p:txBody>
      </p:sp>
      <p:sp>
        <p:nvSpPr>
          <p:cNvPr id="686084" name="Line 4">
            <a:extLst>
              <a:ext uri="{FF2B5EF4-FFF2-40B4-BE49-F238E27FC236}">
                <a16:creationId xmlns:a16="http://schemas.microsoft.com/office/drawing/2014/main" id="{A28E8B8B-9F85-4B64-9299-93181A3A56A4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5562600"/>
            <a:ext cx="632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86085" name="Line 5">
            <a:extLst>
              <a:ext uri="{FF2B5EF4-FFF2-40B4-BE49-F238E27FC236}">
                <a16:creationId xmlns:a16="http://schemas.microsoft.com/office/drawing/2014/main" id="{020B23DD-CC98-4A04-AFD4-12022008CF1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3000" y="3581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86086" name="Line 6">
            <a:extLst>
              <a:ext uri="{FF2B5EF4-FFF2-40B4-BE49-F238E27FC236}">
                <a16:creationId xmlns:a16="http://schemas.microsoft.com/office/drawing/2014/main" id="{21E2EDC7-7C2D-4FDE-87D4-9B2223547D7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6087" name="Line 7">
            <a:extLst>
              <a:ext uri="{FF2B5EF4-FFF2-40B4-BE49-F238E27FC236}">
                <a16:creationId xmlns:a16="http://schemas.microsoft.com/office/drawing/2014/main" id="{A63B7D8C-7D7C-4332-BAFB-2DFB1F8974B5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6088" name="Line 8">
            <a:extLst>
              <a:ext uri="{FF2B5EF4-FFF2-40B4-BE49-F238E27FC236}">
                <a16:creationId xmlns:a16="http://schemas.microsoft.com/office/drawing/2014/main" id="{55D90403-FFAE-47B3-96F4-0AEB6A025846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6089" name="Line 9">
            <a:extLst>
              <a:ext uri="{FF2B5EF4-FFF2-40B4-BE49-F238E27FC236}">
                <a16:creationId xmlns:a16="http://schemas.microsoft.com/office/drawing/2014/main" id="{2BBA146D-49E0-42B6-BE95-D60A177BAFC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6090" name="Line 10">
            <a:extLst>
              <a:ext uri="{FF2B5EF4-FFF2-40B4-BE49-F238E27FC236}">
                <a16:creationId xmlns:a16="http://schemas.microsoft.com/office/drawing/2014/main" id="{7C88F726-5339-49B3-A96A-82265035B2F8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6091" name="Line 11">
            <a:extLst>
              <a:ext uri="{FF2B5EF4-FFF2-40B4-BE49-F238E27FC236}">
                <a16:creationId xmlns:a16="http://schemas.microsoft.com/office/drawing/2014/main" id="{89EFD556-04D4-406E-B03D-DF8EA427ECD2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6092" name="Line 12">
            <a:extLst>
              <a:ext uri="{FF2B5EF4-FFF2-40B4-BE49-F238E27FC236}">
                <a16:creationId xmlns:a16="http://schemas.microsoft.com/office/drawing/2014/main" id="{39628546-BC4F-47C7-B79B-E0CD1F9F90D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6093" name="Line 13">
            <a:extLst>
              <a:ext uri="{FF2B5EF4-FFF2-40B4-BE49-F238E27FC236}">
                <a16:creationId xmlns:a16="http://schemas.microsoft.com/office/drawing/2014/main" id="{9057F0E8-06C9-4859-8053-083DC30D7D7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6094" name="Line 14">
            <a:extLst>
              <a:ext uri="{FF2B5EF4-FFF2-40B4-BE49-F238E27FC236}">
                <a16:creationId xmlns:a16="http://schemas.microsoft.com/office/drawing/2014/main" id="{C2A77DEE-378A-41A4-81FE-FD34A222AF06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6095" name="Line 15">
            <a:extLst>
              <a:ext uri="{FF2B5EF4-FFF2-40B4-BE49-F238E27FC236}">
                <a16:creationId xmlns:a16="http://schemas.microsoft.com/office/drawing/2014/main" id="{834D3294-3B10-46C3-8A71-D05A752BD21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6096" name="Freeform 16">
            <a:extLst>
              <a:ext uri="{FF2B5EF4-FFF2-40B4-BE49-F238E27FC236}">
                <a16:creationId xmlns:a16="http://schemas.microsoft.com/office/drawing/2014/main" id="{1EB354F4-5F78-474E-8345-7023556BE35D}"/>
              </a:ext>
            </a:extLst>
          </p:cNvPr>
          <p:cNvSpPr>
            <a:spLocks/>
          </p:cNvSpPr>
          <p:nvPr/>
        </p:nvSpPr>
        <p:spPr bwMode="auto">
          <a:xfrm>
            <a:off x="1143000" y="4025900"/>
            <a:ext cx="5867400" cy="1543050"/>
          </a:xfrm>
          <a:custGeom>
            <a:avLst/>
            <a:gdLst>
              <a:gd name="T0" fmla="*/ 0 w 3696"/>
              <a:gd name="T1" fmla="*/ 968 h 972"/>
              <a:gd name="T2" fmla="*/ 528 w 3696"/>
              <a:gd name="T3" fmla="*/ 968 h 972"/>
              <a:gd name="T4" fmla="*/ 1056 w 3696"/>
              <a:gd name="T5" fmla="*/ 968 h 972"/>
              <a:gd name="T6" fmla="*/ 1584 w 3696"/>
              <a:gd name="T7" fmla="*/ 392 h 972"/>
              <a:gd name="T8" fmla="*/ 2112 w 3696"/>
              <a:gd name="T9" fmla="*/ 392 h 972"/>
              <a:gd name="T10" fmla="*/ 2640 w 3696"/>
              <a:gd name="T11" fmla="*/ 968 h 972"/>
              <a:gd name="T12" fmla="*/ 3168 w 3696"/>
              <a:gd name="T13" fmla="*/ 968 h 972"/>
              <a:gd name="T14" fmla="*/ 3696 w 3696"/>
              <a:gd name="T15" fmla="*/ 968 h 9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96" h="972">
                <a:moveTo>
                  <a:pt x="0" y="968"/>
                </a:moveTo>
                <a:lnTo>
                  <a:pt x="528" y="968"/>
                </a:lnTo>
                <a:cubicBezTo>
                  <a:pt x="528" y="968"/>
                  <a:pt x="792" y="968"/>
                  <a:pt x="1056" y="968"/>
                </a:cubicBezTo>
                <a:cubicBezTo>
                  <a:pt x="1283" y="972"/>
                  <a:pt x="1584" y="392"/>
                  <a:pt x="1584" y="392"/>
                </a:cubicBezTo>
                <a:cubicBezTo>
                  <a:pt x="1756" y="0"/>
                  <a:pt x="1954" y="35"/>
                  <a:pt x="2112" y="392"/>
                </a:cubicBezTo>
                <a:cubicBezTo>
                  <a:pt x="2108" y="404"/>
                  <a:pt x="2409" y="963"/>
                  <a:pt x="2640" y="968"/>
                </a:cubicBezTo>
                <a:cubicBezTo>
                  <a:pt x="2641" y="963"/>
                  <a:pt x="3168" y="968"/>
                  <a:pt x="3168" y="968"/>
                </a:cubicBezTo>
                <a:lnTo>
                  <a:pt x="3696" y="968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6097" name="Line 17">
            <a:extLst>
              <a:ext uri="{FF2B5EF4-FFF2-40B4-BE49-F238E27FC236}">
                <a16:creationId xmlns:a16="http://schemas.microsoft.com/office/drawing/2014/main" id="{F5FF5171-5FAF-4903-8AEF-1A37B819EA4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4343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6098" name="Line 18">
            <a:extLst>
              <a:ext uri="{FF2B5EF4-FFF2-40B4-BE49-F238E27FC236}">
                <a16:creationId xmlns:a16="http://schemas.microsoft.com/office/drawing/2014/main" id="{A4C19DC8-6DCD-4166-81D9-E266B6D7C45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5800" y="4343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6099" name="Text Box 19">
            <a:extLst>
              <a:ext uri="{FF2B5EF4-FFF2-40B4-BE49-F238E27FC236}">
                <a16:creationId xmlns:a16="http://schemas.microsoft.com/office/drawing/2014/main" id="{48F255AE-5BFB-4BBB-9ACB-DCBF4DC573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4088" y="5664200"/>
            <a:ext cx="325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1"/>
              <a:t>u</a:t>
            </a:r>
          </a:p>
        </p:txBody>
      </p:sp>
      <p:sp>
        <p:nvSpPr>
          <p:cNvPr id="686100" name="Text Box 20">
            <a:extLst>
              <a:ext uri="{FF2B5EF4-FFF2-40B4-BE49-F238E27FC236}">
                <a16:creationId xmlns:a16="http://schemas.microsoft.com/office/drawing/2014/main" id="{5322C53B-9A05-4867-99D7-62ED00A103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3657600"/>
            <a:ext cx="736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1"/>
              <a:t>B</a:t>
            </a:r>
            <a:r>
              <a:rPr lang="pt-BR" altLang="en-US" i="1" baseline="-25000"/>
              <a:t>i </a:t>
            </a:r>
            <a:r>
              <a:rPr lang="pt-BR" altLang="en-US"/>
              <a:t>(</a:t>
            </a:r>
            <a:r>
              <a:rPr lang="pt-BR" altLang="en-US" i="1"/>
              <a:t>u</a:t>
            </a:r>
            <a:r>
              <a:rPr lang="pt-BR" altLang="en-US"/>
              <a:t>)</a:t>
            </a:r>
          </a:p>
        </p:txBody>
      </p:sp>
      <p:sp>
        <p:nvSpPr>
          <p:cNvPr id="686101" name="Freeform 21">
            <a:extLst>
              <a:ext uri="{FF2B5EF4-FFF2-40B4-BE49-F238E27FC236}">
                <a16:creationId xmlns:a16="http://schemas.microsoft.com/office/drawing/2014/main" id="{40D3CBB8-D60B-4DEE-9236-F26A1A71EB7E}"/>
              </a:ext>
            </a:extLst>
          </p:cNvPr>
          <p:cNvSpPr>
            <a:spLocks/>
          </p:cNvSpPr>
          <p:nvPr/>
        </p:nvSpPr>
        <p:spPr bwMode="auto">
          <a:xfrm>
            <a:off x="2819400" y="4019550"/>
            <a:ext cx="4191000" cy="1543050"/>
          </a:xfrm>
          <a:custGeom>
            <a:avLst/>
            <a:gdLst>
              <a:gd name="T0" fmla="*/ 0 w 2640"/>
              <a:gd name="T1" fmla="*/ 968 h 972"/>
              <a:gd name="T2" fmla="*/ 528 w 2640"/>
              <a:gd name="T3" fmla="*/ 968 h 972"/>
              <a:gd name="T4" fmla="*/ 1056 w 2640"/>
              <a:gd name="T5" fmla="*/ 392 h 972"/>
              <a:gd name="T6" fmla="*/ 1584 w 2640"/>
              <a:gd name="T7" fmla="*/ 392 h 972"/>
              <a:gd name="T8" fmla="*/ 2112 w 2640"/>
              <a:gd name="T9" fmla="*/ 968 h 972"/>
              <a:gd name="T10" fmla="*/ 2640 w 2640"/>
              <a:gd name="T11" fmla="*/ 968 h 9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640" h="972">
                <a:moveTo>
                  <a:pt x="0" y="968"/>
                </a:moveTo>
                <a:cubicBezTo>
                  <a:pt x="88" y="968"/>
                  <a:pt x="264" y="968"/>
                  <a:pt x="528" y="968"/>
                </a:cubicBezTo>
                <a:cubicBezTo>
                  <a:pt x="755" y="972"/>
                  <a:pt x="1056" y="392"/>
                  <a:pt x="1056" y="392"/>
                </a:cubicBezTo>
                <a:cubicBezTo>
                  <a:pt x="1228" y="0"/>
                  <a:pt x="1426" y="35"/>
                  <a:pt x="1584" y="392"/>
                </a:cubicBezTo>
                <a:cubicBezTo>
                  <a:pt x="1580" y="404"/>
                  <a:pt x="1881" y="963"/>
                  <a:pt x="2112" y="968"/>
                </a:cubicBezTo>
                <a:cubicBezTo>
                  <a:pt x="2113" y="963"/>
                  <a:pt x="2552" y="968"/>
                  <a:pt x="2640" y="968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6102" name="Freeform 22">
            <a:extLst>
              <a:ext uri="{FF2B5EF4-FFF2-40B4-BE49-F238E27FC236}">
                <a16:creationId xmlns:a16="http://schemas.microsoft.com/office/drawing/2014/main" id="{6AE60E83-1A99-4FD5-94E0-A0BE8EA2EF2D}"/>
              </a:ext>
            </a:extLst>
          </p:cNvPr>
          <p:cNvSpPr>
            <a:spLocks/>
          </p:cNvSpPr>
          <p:nvPr/>
        </p:nvSpPr>
        <p:spPr bwMode="auto">
          <a:xfrm>
            <a:off x="1143000" y="4019550"/>
            <a:ext cx="4191000" cy="1543050"/>
          </a:xfrm>
          <a:custGeom>
            <a:avLst/>
            <a:gdLst>
              <a:gd name="T0" fmla="*/ 0 w 2640"/>
              <a:gd name="T1" fmla="*/ 968 h 972"/>
              <a:gd name="T2" fmla="*/ 528 w 2640"/>
              <a:gd name="T3" fmla="*/ 968 h 972"/>
              <a:gd name="T4" fmla="*/ 1056 w 2640"/>
              <a:gd name="T5" fmla="*/ 392 h 972"/>
              <a:gd name="T6" fmla="*/ 1584 w 2640"/>
              <a:gd name="T7" fmla="*/ 392 h 972"/>
              <a:gd name="T8" fmla="*/ 2112 w 2640"/>
              <a:gd name="T9" fmla="*/ 968 h 972"/>
              <a:gd name="T10" fmla="*/ 2640 w 2640"/>
              <a:gd name="T11" fmla="*/ 968 h 9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640" h="972">
                <a:moveTo>
                  <a:pt x="0" y="968"/>
                </a:moveTo>
                <a:cubicBezTo>
                  <a:pt x="88" y="968"/>
                  <a:pt x="264" y="968"/>
                  <a:pt x="528" y="968"/>
                </a:cubicBezTo>
                <a:cubicBezTo>
                  <a:pt x="755" y="972"/>
                  <a:pt x="1056" y="392"/>
                  <a:pt x="1056" y="392"/>
                </a:cubicBezTo>
                <a:cubicBezTo>
                  <a:pt x="1228" y="0"/>
                  <a:pt x="1426" y="35"/>
                  <a:pt x="1584" y="392"/>
                </a:cubicBezTo>
                <a:cubicBezTo>
                  <a:pt x="1580" y="404"/>
                  <a:pt x="1881" y="963"/>
                  <a:pt x="2112" y="968"/>
                </a:cubicBezTo>
                <a:cubicBezTo>
                  <a:pt x="2113" y="963"/>
                  <a:pt x="2552" y="968"/>
                  <a:pt x="2640" y="968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6103" name="Text Box 23">
            <a:extLst>
              <a:ext uri="{FF2B5EF4-FFF2-40B4-BE49-F238E27FC236}">
                <a16:creationId xmlns:a16="http://schemas.microsoft.com/office/drawing/2014/main" id="{2EB08C8E-C370-47F5-9988-0368D3E0D9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581400"/>
            <a:ext cx="9191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1"/>
              <a:t>B</a:t>
            </a:r>
            <a:r>
              <a:rPr lang="pt-BR" altLang="en-US" i="1" baseline="-25000"/>
              <a:t>i+</a:t>
            </a:r>
            <a:r>
              <a:rPr lang="pt-BR" altLang="en-US" baseline="-25000"/>
              <a:t>1</a:t>
            </a:r>
            <a:r>
              <a:rPr lang="pt-BR" altLang="en-US" i="1" baseline="-25000"/>
              <a:t> </a:t>
            </a:r>
            <a:r>
              <a:rPr lang="pt-BR" altLang="en-US"/>
              <a:t>(</a:t>
            </a:r>
            <a:r>
              <a:rPr lang="pt-BR" altLang="en-US" i="1"/>
              <a:t>u</a:t>
            </a:r>
            <a:r>
              <a:rPr lang="pt-BR" altLang="en-US"/>
              <a:t>)</a:t>
            </a:r>
          </a:p>
        </p:txBody>
      </p:sp>
      <p:sp>
        <p:nvSpPr>
          <p:cNvPr id="686104" name="Text Box 24">
            <a:extLst>
              <a:ext uri="{FF2B5EF4-FFF2-40B4-BE49-F238E27FC236}">
                <a16:creationId xmlns:a16="http://schemas.microsoft.com/office/drawing/2014/main" id="{48CBAE69-BC11-4FB6-83EE-69D6ECA1C1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5" y="3657600"/>
            <a:ext cx="901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1"/>
              <a:t>B</a:t>
            </a:r>
            <a:r>
              <a:rPr lang="pt-BR" altLang="en-US" i="1" baseline="-25000"/>
              <a:t>i–</a:t>
            </a:r>
            <a:r>
              <a:rPr lang="pt-BR" altLang="en-US" baseline="-25000"/>
              <a:t>1</a:t>
            </a:r>
            <a:r>
              <a:rPr lang="pt-BR" altLang="en-US" i="1" baseline="-25000"/>
              <a:t> </a:t>
            </a:r>
            <a:r>
              <a:rPr lang="pt-BR" altLang="en-US"/>
              <a:t>(</a:t>
            </a:r>
            <a:r>
              <a:rPr lang="pt-BR" altLang="en-US" i="1"/>
              <a:t>u</a:t>
            </a:r>
            <a:r>
              <a:rPr lang="pt-BR" altLang="en-US"/>
              <a:t>)</a:t>
            </a:r>
          </a:p>
        </p:txBody>
      </p:sp>
      <p:sp>
        <p:nvSpPr>
          <p:cNvPr id="686105" name="Text Box 25">
            <a:extLst>
              <a:ext uri="{FF2B5EF4-FFF2-40B4-BE49-F238E27FC236}">
                <a16:creationId xmlns:a16="http://schemas.microsoft.com/office/drawing/2014/main" id="{B84DFAEB-1252-4044-8B32-2125F9A886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8463" y="5638800"/>
            <a:ext cx="577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1"/>
              <a:t>u</a:t>
            </a:r>
            <a:r>
              <a:rPr lang="pt-BR" altLang="en-US" i="1" baseline="-25000"/>
              <a:t>i–1 </a:t>
            </a:r>
          </a:p>
        </p:txBody>
      </p:sp>
      <p:sp>
        <p:nvSpPr>
          <p:cNvPr id="686107" name="Text Box 27">
            <a:extLst>
              <a:ext uri="{FF2B5EF4-FFF2-40B4-BE49-F238E27FC236}">
                <a16:creationId xmlns:a16="http://schemas.microsoft.com/office/drawing/2014/main" id="{6B489373-1BB1-4E76-B4BD-D7FA0CE26F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7150" y="5638800"/>
            <a:ext cx="3714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1"/>
              <a:t>u</a:t>
            </a:r>
            <a:r>
              <a:rPr lang="pt-BR" altLang="en-US" i="1" baseline="-25000"/>
              <a:t>i</a:t>
            </a:r>
          </a:p>
        </p:txBody>
      </p:sp>
      <p:sp>
        <p:nvSpPr>
          <p:cNvPr id="686109" name="Text Box 29">
            <a:extLst>
              <a:ext uri="{FF2B5EF4-FFF2-40B4-BE49-F238E27FC236}">
                <a16:creationId xmlns:a16="http://schemas.microsoft.com/office/drawing/2014/main" id="{B9540A2F-BF66-4BB9-829B-981676FFC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638800"/>
            <a:ext cx="5540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1"/>
              <a:t>u</a:t>
            </a:r>
            <a:r>
              <a:rPr lang="pt-BR" altLang="en-US" i="1" baseline="-25000"/>
              <a:t>i+1</a:t>
            </a:r>
          </a:p>
        </p:txBody>
      </p:sp>
      <p:sp>
        <p:nvSpPr>
          <p:cNvPr id="686110" name="Text Box 30">
            <a:extLst>
              <a:ext uri="{FF2B5EF4-FFF2-40B4-BE49-F238E27FC236}">
                <a16:creationId xmlns:a16="http://schemas.microsoft.com/office/drawing/2014/main" id="{E29F5BE4-04BA-4681-8F0F-2C95D3F2B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638800"/>
            <a:ext cx="5540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1"/>
              <a:t>u</a:t>
            </a:r>
            <a:r>
              <a:rPr lang="pt-BR" altLang="en-US" i="1" baseline="-25000"/>
              <a:t>i+2</a:t>
            </a:r>
          </a:p>
        </p:txBody>
      </p:sp>
      <p:sp>
        <p:nvSpPr>
          <p:cNvPr id="686111" name="Text Box 31">
            <a:extLst>
              <a:ext uri="{FF2B5EF4-FFF2-40B4-BE49-F238E27FC236}">
                <a16:creationId xmlns:a16="http://schemas.microsoft.com/office/drawing/2014/main" id="{6D6D4E37-D763-4D43-9240-EA732337C0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5638800"/>
            <a:ext cx="5540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1"/>
              <a:t>u</a:t>
            </a:r>
            <a:r>
              <a:rPr lang="pt-BR" altLang="en-US" i="1" baseline="-25000"/>
              <a:t>i+3</a:t>
            </a:r>
          </a:p>
        </p:txBody>
      </p:sp>
      <p:sp>
        <p:nvSpPr>
          <p:cNvPr id="686112" name="Text Box 32">
            <a:extLst>
              <a:ext uri="{FF2B5EF4-FFF2-40B4-BE49-F238E27FC236}">
                <a16:creationId xmlns:a16="http://schemas.microsoft.com/office/drawing/2014/main" id="{24D8E19D-4AC3-49C6-B89B-B34A452D7D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5638800"/>
            <a:ext cx="5540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1"/>
              <a:t>u</a:t>
            </a:r>
            <a:r>
              <a:rPr lang="pt-BR" altLang="en-US" i="1" baseline="-25000"/>
              <a:t>i+4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4" name="Rectangle 2">
            <a:extLst>
              <a:ext uri="{FF2B5EF4-FFF2-40B4-BE49-F238E27FC236}">
                <a16:creationId xmlns:a16="http://schemas.microsoft.com/office/drawing/2014/main" id="{0B53BD55-F813-481D-A5CC-FEEF38D25E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Funções da Base B-Spline</a:t>
            </a:r>
          </a:p>
        </p:txBody>
      </p:sp>
      <p:sp>
        <p:nvSpPr>
          <p:cNvPr id="684035" name="Rectangle 3">
            <a:extLst>
              <a:ext uri="{FF2B5EF4-FFF2-40B4-BE49-F238E27FC236}">
                <a16:creationId xmlns:a16="http://schemas.microsoft.com/office/drawing/2014/main" id="{A57887C5-6B41-49BF-AC93-23C66F15BE7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876800"/>
          </a:xfrm>
        </p:spPr>
        <p:txBody>
          <a:bodyPr/>
          <a:lstStyle/>
          <a:p>
            <a:r>
              <a:rPr lang="pt-BR" altLang="en-US" sz="2200" dirty="0"/>
              <a:t>Queremos exprimir curvas como pontos mesclados por intermédio de funções da base B-</a:t>
            </a:r>
            <a:r>
              <a:rPr lang="pt-BR" altLang="en-US" sz="2200" err="1"/>
              <a:t>Spline</a:t>
            </a:r>
            <a:endParaRPr lang="pt-BR" altLang="en-US" sz="2200"/>
          </a:p>
          <a:p>
            <a:pPr>
              <a:buFontTx/>
              <a:buNone/>
            </a:pPr>
            <a:endParaRPr lang="pt-BR" altLang="en-US" sz="2200"/>
          </a:p>
          <a:p>
            <a:pPr lvl="1">
              <a:buFont typeface="Wingdings" panose="05000000000000000000" pitchFamily="2" charset="2"/>
              <a:buNone/>
            </a:pPr>
            <a:endParaRPr lang="pt-BR" altLang="en-US" sz="2000"/>
          </a:p>
          <a:p>
            <a:pPr lvl="1">
              <a:buNone/>
            </a:pPr>
            <a:r>
              <a:rPr lang="pt-BR" altLang="en-US" sz="2000" dirty="0"/>
              <a:t>     onde </a:t>
            </a:r>
            <a:r>
              <a:rPr lang="pt-BR" altLang="en-US" sz="2000" i="1" dirty="0"/>
              <a:t>m </a:t>
            </a:r>
            <a:r>
              <a:rPr lang="pt-BR" altLang="en-US" sz="2000" dirty="0"/>
              <a:t>é o número de pontos do polígono de controle e </a:t>
            </a:r>
            <a:r>
              <a:rPr lang="pt-BR" altLang="en-US" sz="2000" i="1" dirty="0"/>
              <a:t>d</a:t>
            </a:r>
            <a:r>
              <a:rPr lang="pt-BR" altLang="en-US" sz="2000" dirty="0"/>
              <a:t> é o grau da B-</a:t>
            </a:r>
            <a:r>
              <a:rPr lang="pt-BR" altLang="en-US" sz="2000" err="1"/>
              <a:t>spline</a:t>
            </a:r>
            <a:r>
              <a:rPr lang="pt-BR" altLang="en-US" sz="2000" dirty="0"/>
              <a:t> que se quer usar </a:t>
            </a:r>
          </a:p>
          <a:p>
            <a:r>
              <a:rPr lang="pt-BR" altLang="en-US" sz="2200" dirty="0"/>
              <a:t>Para derivar as funções da base B-</a:t>
            </a:r>
            <a:r>
              <a:rPr lang="pt-BR" altLang="en-US" sz="2200" err="1"/>
              <a:t>spline</a:t>
            </a:r>
            <a:r>
              <a:rPr lang="pt-BR" altLang="en-US" sz="2200" dirty="0"/>
              <a:t> pode-se resolver um sistema de equações</a:t>
            </a:r>
          </a:p>
          <a:p>
            <a:pPr lvl="1"/>
            <a:r>
              <a:rPr lang="pt-BR" altLang="en-US" sz="2000" dirty="0"/>
              <a:t>Para B-</a:t>
            </a:r>
            <a:r>
              <a:rPr lang="pt-BR" altLang="en-US" sz="2000" err="1"/>
              <a:t>splines</a:t>
            </a:r>
            <a:r>
              <a:rPr lang="pt-BR" altLang="en-US" sz="2000" dirty="0"/>
              <a:t> cúbicas, </a:t>
            </a:r>
            <a:r>
              <a:rPr lang="pt-BR" altLang="en-US" sz="2000"/>
              <a:t>requer-se</a:t>
            </a:r>
            <a:r>
              <a:rPr lang="pt-BR" altLang="en-US" sz="2000" dirty="0"/>
              <a:t> continuidade C</a:t>
            </a:r>
            <a:r>
              <a:rPr lang="pt-BR" altLang="en-US" sz="2000" baseline="30000" dirty="0"/>
              <a:t>2 </a:t>
            </a:r>
            <a:r>
              <a:rPr lang="pt-BR" altLang="en-US" sz="2000" dirty="0"/>
              <a:t>nos nós, a propriedade do fecho convexo, </a:t>
            </a:r>
            <a:r>
              <a:rPr lang="pt-BR" altLang="en-US" sz="2000"/>
              <a:t>etc.</a:t>
            </a:r>
            <a:endParaRPr lang="pt-BR" altLang="en-US" sz="2000" dirty="0"/>
          </a:p>
          <a:p>
            <a:r>
              <a:rPr lang="pt-BR" altLang="en-US" sz="2200" dirty="0"/>
              <a:t>Uma maneira mais natural é utilizar a recorrência de Cox-de </a:t>
            </a:r>
            <a:r>
              <a:rPr lang="pt-BR" altLang="en-US" sz="2200" err="1"/>
              <a:t>Boor</a:t>
            </a:r>
            <a:r>
              <a:rPr lang="pt-BR" altLang="en-US" sz="2200" dirty="0"/>
              <a:t> que exprime as funções da base B-</a:t>
            </a:r>
            <a:r>
              <a:rPr lang="pt-BR" altLang="en-US" sz="2200"/>
              <a:t>Spline,</a:t>
            </a:r>
            <a:r>
              <a:rPr lang="pt-BR" altLang="en-US" sz="2200" dirty="0"/>
              <a:t> </a:t>
            </a:r>
            <a:r>
              <a:rPr lang="pt-BR" altLang="en-US" sz="2200"/>
              <a:t>de grau </a:t>
            </a:r>
            <a:r>
              <a:rPr lang="pt-BR" altLang="en-US" sz="2200" i="1"/>
              <a:t>k,</a:t>
            </a:r>
            <a:r>
              <a:rPr lang="pt-BR" altLang="en-US" sz="2200" dirty="0"/>
              <a:t> como uma interpolação linear das funções de grau </a:t>
            </a:r>
            <a:r>
              <a:rPr lang="pt-BR" altLang="en-US" sz="2200" i="1" dirty="0"/>
              <a:t>k-1</a:t>
            </a:r>
          </a:p>
          <a:p>
            <a:pPr lvl="1"/>
            <a:endParaRPr lang="pt-BR" altLang="en-US" sz="2000"/>
          </a:p>
          <a:p>
            <a:pPr lvl="1"/>
            <a:endParaRPr lang="pt-BR" altLang="en-US" sz="2000"/>
          </a:p>
        </p:txBody>
      </p:sp>
      <p:graphicFrame>
        <p:nvGraphicFramePr>
          <p:cNvPr id="684036" name="Object 4">
            <a:extLst>
              <a:ext uri="{FF2B5EF4-FFF2-40B4-BE49-F238E27FC236}">
                <a16:creationId xmlns:a16="http://schemas.microsoft.com/office/drawing/2014/main" id="{C78962F7-5B22-42CE-BAD2-28544B3783C8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3352800" y="2290763"/>
          <a:ext cx="2362200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1" name="Equation" r:id="rId3" imgW="1193760" imgH="431640" progId="Equation.3">
                  <p:embed/>
                </p:oleObj>
              </mc:Choice>
              <mc:Fallback>
                <p:oleObj name="Equation" r:id="rId3" imgW="1193760" imgH="431640" progId="Equation.3">
                  <p:embed/>
                  <p:pic>
                    <p:nvPicPr>
                      <p:cNvPr id="684036" name="Object 4">
                        <a:extLst>
                          <a:ext uri="{FF2B5EF4-FFF2-40B4-BE49-F238E27FC236}">
                            <a16:creationId xmlns:a16="http://schemas.microsoft.com/office/drawing/2014/main" id="{C78962F7-5B22-42CE-BAD2-28544B3783C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290763"/>
                        <a:ext cx="2362200" cy="85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226" name="Rectangle 2">
            <a:extLst>
              <a:ext uri="{FF2B5EF4-FFF2-40B4-BE49-F238E27FC236}">
                <a16:creationId xmlns:a16="http://schemas.microsoft.com/office/drawing/2014/main" id="{B7EAD672-16A6-4FCF-B4F1-2B1F7CD265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pt-BR" altLang="en-US"/>
              <a:t>Recorrência Cox-de Boor</a:t>
            </a:r>
          </a:p>
        </p:txBody>
      </p:sp>
      <p:graphicFrame>
        <p:nvGraphicFramePr>
          <p:cNvPr id="692227" name="Object 3">
            <a:extLst>
              <a:ext uri="{FF2B5EF4-FFF2-40B4-BE49-F238E27FC236}">
                <a16:creationId xmlns:a16="http://schemas.microsoft.com/office/drawing/2014/main" id="{BF39F566-812E-483E-A5EF-BB049D87086F}"/>
              </a:ext>
            </a:extLst>
          </p:cNvPr>
          <p:cNvGraphicFramePr>
            <a:graphicFrameLocks noGrp="1" noChangeAspect="1"/>
          </p:cNvGraphicFramePr>
          <p:nvPr>
            <p:ph sz="half" idx="1"/>
          </p:nvPr>
        </p:nvGraphicFramePr>
        <p:xfrm>
          <a:off x="457200" y="1279525"/>
          <a:ext cx="4495800" cy="135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25" name="Equation" r:id="rId3" imgW="2819160" imgH="914400" progId="Equation.3">
                  <p:embed/>
                </p:oleObj>
              </mc:Choice>
              <mc:Fallback>
                <p:oleObj name="Equation" r:id="rId3" imgW="2819160" imgH="914400" progId="Equation.3">
                  <p:embed/>
                  <p:pic>
                    <p:nvPicPr>
                      <p:cNvPr id="692227" name="Object 3">
                        <a:extLst>
                          <a:ext uri="{FF2B5EF4-FFF2-40B4-BE49-F238E27FC236}">
                            <a16:creationId xmlns:a16="http://schemas.microsoft.com/office/drawing/2014/main" id="{BF39F566-812E-483E-A5EF-BB049D87086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79525"/>
                        <a:ext cx="4495800" cy="1352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2273" name="Line 49">
            <a:extLst>
              <a:ext uri="{FF2B5EF4-FFF2-40B4-BE49-F238E27FC236}">
                <a16:creationId xmlns:a16="http://schemas.microsoft.com/office/drawing/2014/main" id="{FA3E5419-33E2-4A7D-A3F9-CC5038ED6CCB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5562600"/>
            <a:ext cx="632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92274" name="Line 50">
            <a:extLst>
              <a:ext uri="{FF2B5EF4-FFF2-40B4-BE49-F238E27FC236}">
                <a16:creationId xmlns:a16="http://schemas.microsoft.com/office/drawing/2014/main" id="{A3C0A64C-DEA6-4B16-9967-8821E823BF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3000" y="3581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92275" name="Line 51">
            <a:extLst>
              <a:ext uri="{FF2B5EF4-FFF2-40B4-BE49-F238E27FC236}">
                <a16:creationId xmlns:a16="http://schemas.microsoft.com/office/drawing/2014/main" id="{A850004B-7530-4699-A94D-DB8E70F71D7E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92276" name="Line 52">
            <a:extLst>
              <a:ext uri="{FF2B5EF4-FFF2-40B4-BE49-F238E27FC236}">
                <a16:creationId xmlns:a16="http://schemas.microsoft.com/office/drawing/2014/main" id="{2E92C2FC-C822-4CF7-B663-7453AD612709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92277" name="Line 53">
            <a:extLst>
              <a:ext uri="{FF2B5EF4-FFF2-40B4-BE49-F238E27FC236}">
                <a16:creationId xmlns:a16="http://schemas.microsoft.com/office/drawing/2014/main" id="{545D4D4E-16AE-4F2D-9907-9191BDA98B12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92278" name="Line 54">
            <a:extLst>
              <a:ext uri="{FF2B5EF4-FFF2-40B4-BE49-F238E27FC236}">
                <a16:creationId xmlns:a16="http://schemas.microsoft.com/office/drawing/2014/main" id="{7BE191F2-FA1E-4E12-9EEE-5398D984CFB4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92279" name="Line 55">
            <a:extLst>
              <a:ext uri="{FF2B5EF4-FFF2-40B4-BE49-F238E27FC236}">
                <a16:creationId xmlns:a16="http://schemas.microsoft.com/office/drawing/2014/main" id="{F8A28D85-E374-4925-BBAA-191C5D874244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92280" name="Line 56">
            <a:extLst>
              <a:ext uri="{FF2B5EF4-FFF2-40B4-BE49-F238E27FC236}">
                <a16:creationId xmlns:a16="http://schemas.microsoft.com/office/drawing/2014/main" id="{74977AA2-9283-4B6C-A4DC-4595DEC4BC1C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92281" name="Line 57">
            <a:extLst>
              <a:ext uri="{FF2B5EF4-FFF2-40B4-BE49-F238E27FC236}">
                <a16:creationId xmlns:a16="http://schemas.microsoft.com/office/drawing/2014/main" id="{9CB1098D-6C64-4616-B1DD-8FDDE3A3D41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92282" name="Line 58">
            <a:extLst>
              <a:ext uri="{FF2B5EF4-FFF2-40B4-BE49-F238E27FC236}">
                <a16:creationId xmlns:a16="http://schemas.microsoft.com/office/drawing/2014/main" id="{068F5EA5-B2F3-49BF-984A-4621EA71C91E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92283" name="Line 59">
            <a:extLst>
              <a:ext uri="{FF2B5EF4-FFF2-40B4-BE49-F238E27FC236}">
                <a16:creationId xmlns:a16="http://schemas.microsoft.com/office/drawing/2014/main" id="{19347F69-ABAF-46E8-900F-19C5C88CE504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92284" name="Line 60">
            <a:extLst>
              <a:ext uri="{FF2B5EF4-FFF2-40B4-BE49-F238E27FC236}">
                <a16:creationId xmlns:a16="http://schemas.microsoft.com/office/drawing/2014/main" id="{64EB4F6A-AB4E-4D7C-BED1-E0A41B38FB8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92288" name="Text Box 64">
            <a:extLst>
              <a:ext uri="{FF2B5EF4-FFF2-40B4-BE49-F238E27FC236}">
                <a16:creationId xmlns:a16="http://schemas.microsoft.com/office/drawing/2014/main" id="{A3CDC062-CB24-4C3C-A2AE-E6334117C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4088" y="5664200"/>
            <a:ext cx="325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1"/>
              <a:t>u</a:t>
            </a:r>
          </a:p>
        </p:txBody>
      </p:sp>
      <p:sp>
        <p:nvSpPr>
          <p:cNvPr id="692294" name="Text Box 70">
            <a:extLst>
              <a:ext uri="{FF2B5EF4-FFF2-40B4-BE49-F238E27FC236}">
                <a16:creationId xmlns:a16="http://schemas.microsoft.com/office/drawing/2014/main" id="{B7C87A52-BF98-47B2-AD45-1FCE034F17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8463" y="5638800"/>
            <a:ext cx="577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1"/>
              <a:t>u</a:t>
            </a:r>
            <a:r>
              <a:rPr lang="pt-BR" altLang="en-US" i="1" baseline="-25000"/>
              <a:t>i–1 </a:t>
            </a:r>
          </a:p>
        </p:txBody>
      </p:sp>
      <p:sp>
        <p:nvSpPr>
          <p:cNvPr id="692295" name="Text Box 71">
            <a:extLst>
              <a:ext uri="{FF2B5EF4-FFF2-40B4-BE49-F238E27FC236}">
                <a16:creationId xmlns:a16="http://schemas.microsoft.com/office/drawing/2014/main" id="{81545F94-79B3-4F5C-8C46-B1E73567B6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7150" y="5638800"/>
            <a:ext cx="3714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1"/>
              <a:t>u</a:t>
            </a:r>
            <a:r>
              <a:rPr lang="pt-BR" altLang="en-US" i="1" baseline="-25000"/>
              <a:t>i</a:t>
            </a:r>
          </a:p>
        </p:txBody>
      </p:sp>
      <p:sp>
        <p:nvSpPr>
          <p:cNvPr id="692296" name="Text Box 72">
            <a:extLst>
              <a:ext uri="{FF2B5EF4-FFF2-40B4-BE49-F238E27FC236}">
                <a16:creationId xmlns:a16="http://schemas.microsoft.com/office/drawing/2014/main" id="{1652A417-8AA6-4348-9591-F1F27BB31A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638800"/>
            <a:ext cx="5540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1"/>
              <a:t>u</a:t>
            </a:r>
            <a:r>
              <a:rPr lang="pt-BR" altLang="en-US" i="1" baseline="-25000"/>
              <a:t>i+1</a:t>
            </a:r>
          </a:p>
        </p:txBody>
      </p:sp>
      <p:sp>
        <p:nvSpPr>
          <p:cNvPr id="692297" name="Text Box 73">
            <a:extLst>
              <a:ext uri="{FF2B5EF4-FFF2-40B4-BE49-F238E27FC236}">
                <a16:creationId xmlns:a16="http://schemas.microsoft.com/office/drawing/2014/main" id="{A0009461-B080-4983-B204-CE8F53F18C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638800"/>
            <a:ext cx="5540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1"/>
              <a:t>u</a:t>
            </a:r>
            <a:r>
              <a:rPr lang="pt-BR" altLang="en-US" i="1" baseline="-25000"/>
              <a:t>i+2</a:t>
            </a:r>
          </a:p>
        </p:txBody>
      </p:sp>
      <p:sp>
        <p:nvSpPr>
          <p:cNvPr id="692298" name="Text Box 74">
            <a:extLst>
              <a:ext uri="{FF2B5EF4-FFF2-40B4-BE49-F238E27FC236}">
                <a16:creationId xmlns:a16="http://schemas.microsoft.com/office/drawing/2014/main" id="{864EBF67-929D-4B3D-9E62-0A192F862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5638800"/>
            <a:ext cx="5540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1"/>
              <a:t>u</a:t>
            </a:r>
            <a:r>
              <a:rPr lang="pt-BR" altLang="en-US" i="1" baseline="-25000"/>
              <a:t>i+3</a:t>
            </a:r>
          </a:p>
        </p:txBody>
      </p:sp>
      <p:sp>
        <p:nvSpPr>
          <p:cNvPr id="692299" name="Text Box 75">
            <a:extLst>
              <a:ext uri="{FF2B5EF4-FFF2-40B4-BE49-F238E27FC236}">
                <a16:creationId xmlns:a16="http://schemas.microsoft.com/office/drawing/2014/main" id="{88CF0045-2B9A-4DDA-9DBF-1FA45FC328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5638800"/>
            <a:ext cx="5540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1"/>
              <a:t>u</a:t>
            </a:r>
            <a:r>
              <a:rPr lang="pt-BR" altLang="en-US" i="1" baseline="-25000"/>
              <a:t>i+4</a:t>
            </a:r>
          </a:p>
        </p:txBody>
      </p:sp>
      <p:grpSp>
        <p:nvGrpSpPr>
          <p:cNvPr id="692313" name="Group 89">
            <a:extLst>
              <a:ext uri="{FF2B5EF4-FFF2-40B4-BE49-F238E27FC236}">
                <a16:creationId xmlns:a16="http://schemas.microsoft.com/office/drawing/2014/main" id="{719836B2-16A3-4A93-862A-1A7A81DB4A02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3886200"/>
            <a:ext cx="6019800" cy="1714500"/>
            <a:chOff x="720" y="2448"/>
            <a:chExt cx="3792" cy="1080"/>
          </a:xfrm>
        </p:grpSpPr>
        <p:sp>
          <p:nvSpPr>
            <p:cNvPr id="692302" name="Line 78">
              <a:extLst>
                <a:ext uri="{FF2B5EF4-FFF2-40B4-BE49-F238E27FC236}">
                  <a16:creationId xmlns:a16="http://schemas.microsoft.com/office/drawing/2014/main" id="{D92C05A7-7C8C-40F1-9943-3EB7A894F0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3504"/>
              <a:ext cx="10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692303" name="Line 79">
              <a:extLst>
                <a:ext uri="{FF2B5EF4-FFF2-40B4-BE49-F238E27FC236}">
                  <a16:creationId xmlns:a16="http://schemas.microsoft.com/office/drawing/2014/main" id="{EF1144D3-63FA-4E4D-82FC-A95492E1CD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4" y="3504"/>
              <a:ext cx="22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92304" name="Line 80">
              <a:extLst>
                <a:ext uri="{FF2B5EF4-FFF2-40B4-BE49-F238E27FC236}">
                  <a16:creationId xmlns:a16="http://schemas.microsoft.com/office/drawing/2014/main" id="{D01572E4-EF56-49C8-B045-869AE8A9D2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2784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92306" name="Line 82">
              <a:extLst>
                <a:ext uri="{FF2B5EF4-FFF2-40B4-BE49-F238E27FC236}">
                  <a16:creationId xmlns:a16="http://schemas.microsoft.com/office/drawing/2014/main" id="{38143A56-1EA1-4C32-9C88-83A2B53FE6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76" y="2784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692307" name="Line 83">
              <a:extLst>
                <a:ext uri="{FF2B5EF4-FFF2-40B4-BE49-F238E27FC236}">
                  <a16:creationId xmlns:a16="http://schemas.microsoft.com/office/drawing/2014/main" id="{B940B35D-EAA7-416D-83A5-176629A62B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04" y="2784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692308" name="Oval 84">
              <a:extLst>
                <a:ext uri="{FF2B5EF4-FFF2-40B4-BE49-F238E27FC236}">
                  <a16:creationId xmlns:a16="http://schemas.microsoft.com/office/drawing/2014/main" id="{4C045A41-A81F-48BF-AEAC-E209B2558D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0" y="3480"/>
              <a:ext cx="48" cy="4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92309" name="Oval 85">
              <a:extLst>
                <a:ext uri="{FF2B5EF4-FFF2-40B4-BE49-F238E27FC236}">
                  <a16:creationId xmlns:a16="http://schemas.microsoft.com/office/drawing/2014/main" id="{F87EFB69-46D8-4DF0-BA42-AEA10C6336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8" y="2768"/>
              <a:ext cx="48" cy="4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92310" name="Oval 86">
              <a:extLst>
                <a:ext uri="{FF2B5EF4-FFF2-40B4-BE49-F238E27FC236}">
                  <a16:creationId xmlns:a16="http://schemas.microsoft.com/office/drawing/2014/main" id="{6A9C2668-AC75-4304-9CEA-F8B704605D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2" y="2760"/>
              <a:ext cx="48" cy="4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92311" name="Oval 87">
              <a:extLst>
                <a:ext uri="{FF2B5EF4-FFF2-40B4-BE49-F238E27FC236}">
                  <a16:creationId xmlns:a16="http://schemas.microsoft.com/office/drawing/2014/main" id="{1EE3DC09-5FEA-48E8-A8B0-A2DC78AFB2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8" y="3480"/>
              <a:ext cx="48" cy="4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92312" name="Text Box 88">
              <a:extLst>
                <a:ext uri="{FF2B5EF4-FFF2-40B4-BE49-F238E27FC236}">
                  <a16:creationId xmlns:a16="http://schemas.microsoft.com/office/drawing/2014/main" id="{BC8001F0-B64D-45C3-8633-4AF8C6EE80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2448"/>
              <a:ext cx="5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en-US" i="1"/>
                <a:t>B</a:t>
              </a:r>
              <a:r>
                <a:rPr lang="pt-BR" altLang="en-US" i="1" baseline="-25000"/>
                <a:t>i</a:t>
              </a:r>
              <a:r>
                <a:rPr lang="pt-BR" altLang="en-US" baseline="-25000"/>
                <a:t>,0</a:t>
              </a:r>
              <a:r>
                <a:rPr lang="pt-BR" altLang="en-US"/>
                <a:t>(</a:t>
              </a:r>
              <a:r>
                <a:rPr lang="pt-BR" altLang="en-US" i="1"/>
                <a:t>u</a:t>
              </a:r>
              <a:r>
                <a:rPr lang="pt-BR" altLang="en-US"/>
                <a:t>)</a:t>
              </a:r>
              <a:endParaRPr lang="pt-BR" altLang="en-US" baseline="-25000"/>
            </a:p>
          </p:txBody>
        </p:sp>
      </p:grpSp>
      <p:grpSp>
        <p:nvGrpSpPr>
          <p:cNvPr id="692326" name="Group 102">
            <a:extLst>
              <a:ext uri="{FF2B5EF4-FFF2-40B4-BE49-F238E27FC236}">
                <a16:creationId xmlns:a16="http://schemas.microsoft.com/office/drawing/2014/main" id="{6452FA28-2E84-47C5-9A34-474EF39E252A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3886200"/>
            <a:ext cx="5943600" cy="1714500"/>
            <a:chOff x="720" y="2448"/>
            <a:chExt cx="3744" cy="1080"/>
          </a:xfrm>
        </p:grpSpPr>
        <p:grpSp>
          <p:nvGrpSpPr>
            <p:cNvPr id="692325" name="Group 101">
              <a:extLst>
                <a:ext uri="{FF2B5EF4-FFF2-40B4-BE49-F238E27FC236}">
                  <a16:creationId xmlns:a16="http://schemas.microsoft.com/office/drawing/2014/main" id="{BE309792-CC48-449F-9134-8023DBD9F00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0" y="2760"/>
              <a:ext cx="3744" cy="768"/>
              <a:chOff x="720" y="2760"/>
              <a:chExt cx="3744" cy="768"/>
            </a:xfrm>
          </p:grpSpPr>
          <p:sp>
            <p:nvSpPr>
              <p:cNvPr id="692315" name="Line 91">
                <a:extLst>
                  <a:ext uri="{FF2B5EF4-FFF2-40B4-BE49-F238E27FC236}">
                    <a16:creationId xmlns:a16="http://schemas.microsoft.com/office/drawing/2014/main" id="{FDBC6B3F-101B-43EB-B9D8-E3B434D113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3504"/>
                <a:ext cx="1584" cy="0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92316" name="Line 92">
                <a:extLst>
                  <a:ext uri="{FF2B5EF4-FFF2-40B4-BE49-F238E27FC236}">
                    <a16:creationId xmlns:a16="http://schemas.microsoft.com/office/drawing/2014/main" id="{0FFF5F3A-1D9E-4700-870C-02C8578573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32" y="3504"/>
                <a:ext cx="1632" cy="0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92317" name="Line 93">
                <a:extLst>
                  <a:ext uri="{FF2B5EF4-FFF2-40B4-BE49-F238E27FC236}">
                    <a16:creationId xmlns:a16="http://schemas.microsoft.com/office/drawing/2014/main" id="{AE90F954-90BF-4FDD-B911-E3D919B03B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4" y="2784"/>
                <a:ext cx="528" cy="0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92319" name="Line 95">
                <a:extLst>
                  <a:ext uri="{FF2B5EF4-FFF2-40B4-BE49-F238E27FC236}">
                    <a16:creationId xmlns:a16="http://schemas.microsoft.com/office/drawing/2014/main" id="{3907C283-8B6C-4603-95B5-91D58821A8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32" y="2784"/>
                <a:ext cx="0" cy="72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92320" name="Oval 96">
                <a:extLst>
                  <a:ext uri="{FF2B5EF4-FFF2-40B4-BE49-F238E27FC236}">
                    <a16:creationId xmlns:a16="http://schemas.microsoft.com/office/drawing/2014/main" id="{67C7E626-6A80-4C93-B73E-6969A47EA0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8" y="3480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92321" name="Oval 97">
                <a:extLst>
                  <a:ext uri="{FF2B5EF4-FFF2-40B4-BE49-F238E27FC236}">
                    <a16:creationId xmlns:a16="http://schemas.microsoft.com/office/drawing/2014/main" id="{C11DDF8D-E171-4D2F-AC05-A71DAF1001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6" y="276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92322" name="Oval 98">
                <a:extLst>
                  <a:ext uri="{FF2B5EF4-FFF2-40B4-BE49-F238E27FC236}">
                    <a16:creationId xmlns:a16="http://schemas.microsoft.com/office/drawing/2014/main" id="{C274DF53-8CC2-4F98-99E9-47AEEE27EF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0" y="27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92323" name="Oval 99">
                <a:extLst>
                  <a:ext uri="{FF2B5EF4-FFF2-40B4-BE49-F238E27FC236}">
                    <a16:creationId xmlns:a16="http://schemas.microsoft.com/office/drawing/2014/main" id="{C7AFACB9-8B99-444C-AD00-E8F7358029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6" y="348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692324" name="Text Box 100">
              <a:extLst>
                <a:ext uri="{FF2B5EF4-FFF2-40B4-BE49-F238E27FC236}">
                  <a16:creationId xmlns:a16="http://schemas.microsoft.com/office/drawing/2014/main" id="{88DF0996-8D4D-4FD2-9FBA-1103789EF5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2448"/>
              <a:ext cx="67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pt-BR" altLang="en-US" i="1"/>
                <a:t>B</a:t>
              </a:r>
              <a:r>
                <a:rPr lang="pt-BR" altLang="en-US" i="1" baseline="-25000"/>
                <a:t>i+</a:t>
              </a:r>
              <a:r>
                <a:rPr lang="pt-BR" altLang="en-US" baseline="-25000"/>
                <a:t>1,0</a:t>
              </a:r>
              <a:r>
                <a:rPr lang="pt-BR" altLang="en-US"/>
                <a:t>(</a:t>
              </a:r>
              <a:r>
                <a:rPr lang="pt-BR" altLang="en-US" i="1"/>
                <a:t>u</a:t>
              </a:r>
              <a:r>
                <a:rPr lang="pt-BR" altLang="en-US"/>
                <a:t>)</a:t>
              </a:r>
              <a:endParaRPr lang="pt-BR" altLang="en-US" baseline="-25000"/>
            </a:p>
          </p:txBody>
        </p:sp>
      </p:grpSp>
      <p:grpSp>
        <p:nvGrpSpPr>
          <p:cNvPr id="692339" name="Group 115">
            <a:extLst>
              <a:ext uri="{FF2B5EF4-FFF2-40B4-BE49-F238E27FC236}">
                <a16:creationId xmlns:a16="http://schemas.microsoft.com/office/drawing/2014/main" id="{0C148EBA-5657-4B24-8309-03568B016E01}"/>
              </a:ext>
            </a:extLst>
          </p:cNvPr>
          <p:cNvGrpSpPr>
            <a:grpSpLocks/>
          </p:cNvGrpSpPr>
          <p:nvPr/>
        </p:nvGrpSpPr>
        <p:grpSpPr bwMode="auto">
          <a:xfrm>
            <a:off x="1155700" y="3886200"/>
            <a:ext cx="6172200" cy="1727200"/>
            <a:chOff x="728" y="2448"/>
            <a:chExt cx="3888" cy="1088"/>
          </a:xfrm>
        </p:grpSpPr>
        <p:grpSp>
          <p:nvGrpSpPr>
            <p:cNvPr id="692338" name="Group 114">
              <a:extLst>
                <a:ext uri="{FF2B5EF4-FFF2-40B4-BE49-F238E27FC236}">
                  <a16:creationId xmlns:a16="http://schemas.microsoft.com/office/drawing/2014/main" id="{9F840B81-D054-406E-9EC8-313AA5168F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8" y="2768"/>
              <a:ext cx="3888" cy="768"/>
              <a:chOff x="728" y="2768"/>
              <a:chExt cx="3888" cy="768"/>
            </a:xfrm>
          </p:grpSpPr>
          <p:sp>
            <p:nvSpPr>
              <p:cNvPr id="692329" name="Line 105">
                <a:extLst>
                  <a:ext uri="{FF2B5EF4-FFF2-40B4-BE49-F238E27FC236}">
                    <a16:creationId xmlns:a16="http://schemas.microsoft.com/office/drawing/2014/main" id="{B9BCCE29-F8D1-4101-8167-688E0713C3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8" y="3512"/>
                <a:ext cx="2112" cy="0"/>
              </a:xfrm>
              <a:prstGeom prst="line">
                <a:avLst/>
              </a:prstGeom>
              <a:noFill/>
              <a:ln w="2857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92330" name="Line 106">
                <a:extLst>
                  <a:ext uri="{FF2B5EF4-FFF2-40B4-BE49-F238E27FC236}">
                    <a16:creationId xmlns:a16="http://schemas.microsoft.com/office/drawing/2014/main" id="{D49A62A5-5C06-4C10-BFA9-D2CBBE6169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68" y="3512"/>
                <a:ext cx="1248" cy="0"/>
              </a:xfrm>
              <a:prstGeom prst="line">
                <a:avLst/>
              </a:prstGeom>
              <a:noFill/>
              <a:ln w="2857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92331" name="Line 107">
                <a:extLst>
                  <a:ext uri="{FF2B5EF4-FFF2-40B4-BE49-F238E27FC236}">
                    <a16:creationId xmlns:a16="http://schemas.microsoft.com/office/drawing/2014/main" id="{11A33D00-C0EE-4048-80FC-3C04A1BB0A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40" y="2792"/>
                <a:ext cx="528" cy="0"/>
              </a:xfrm>
              <a:prstGeom prst="line">
                <a:avLst/>
              </a:prstGeom>
              <a:noFill/>
              <a:ln w="2857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92332" name="Line 108">
                <a:extLst>
                  <a:ext uri="{FF2B5EF4-FFF2-40B4-BE49-F238E27FC236}">
                    <a16:creationId xmlns:a16="http://schemas.microsoft.com/office/drawing/2014/main" id="{3B59C283-B5B4-4BDB-9086-F2414EBEA1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68" y="2792"/>
                <a:ext cx="0" cy="72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92333" name="Oval 109">
                <a:extLst>
                  <a:ext uri="{FF2B5EF4-FFF2-40B4-BE49-F238E27FC236}">
                    <a16:creationId xmlns:a16="http://schemas.microsoft.com/office/drawing/2014/main" id="{7010A87C-814C-414E-9724-A6189D08A2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4" y="348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92334" name="Oval 110">
                <a:extLst>
                  <a:ext uri="{FF2B5EF4-FFF2-40B4-BE49-F238E27FC236}">
                    <a16:creationId xmlns:a16="http://schemas.microsoft.com/office/drawing/2014/main" id="{5E1CB9F3-4DA1-4C62-9380-7AE4F4F018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2" y="2776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92335" name="Oval 111">
                <a:extLst>
                  <a:ext uri="{FF2B5EF4-FFF2-40B4-BE49-F238E27FC236}">
                    <a16:creationId xmlns:a16="http://schemas.microsoft.com/office/drawing/2014/main" id="{F4C51D4B-E9AF-4FBC-8340-41D308CD47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6" y="2768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92336" name="Oval 112">
                <a:extLst>
                  <a:ext uri="{FF2B5EF4-FFF2-40B4-BE49-F238E27FC236}">
                    <a16:creationId xmlns:a16="http://schemas.microsoft.com/office/drawing/2014/main" id="{C272611F-5CC9-46F8-B9A5-926B6A6A18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2" y="3488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692337" name="Text Box 113">
              <a:extLst>
                <a:ext uri="{FF2B5EF4-FFF2-40B4-BE49-F238E27FC236}">
                  <a16:creationId xmlns:a16="http://schemas.microsoft.com/office/drawing/2014/main" id="{76031242-F15C-45A7-ACE7-1179E604A6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2448"/>
              <a:ext cx="67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pt-BR" altLang="en-US" i="1"/>
                <a:t>B</a:t>
              </a:r>
              <a:r>
                <a:rPr lang="pt-BR" altLang="en-US" i="1" baseline="-25000"/>
                <a:t>i+</a:t>
              </a:r>
              <a:r>
                <a:rPr lang="pt-BR" altLang="en-US" baseline="-25000"/>
                <a:t>2,0</a:t>
              </a:r>
              <a:r>
                <a:rPr lang="pt-BR" altLang="en-US"/>
                <a:t>(</a:t>
              </a:r>
              <a:r>
                <a:rPr lang="pt-BR" altLang="en-US" i="1"/>
                <a:t>u</a:t>
              </a:r>
              <a:r>
                <a:rPr lang="pt-BR" altLang="en-US"/>
                <a:t>)</a:t>
              </a:r>
              <a:endParaRPr lang="pt-BR" altLang="en-US" baseline="-25000"/>
            </a:p>
          </p:txBody>
        </p:sp>
      </p:grpSp>
      <p:grpSp>
        <p:nvGrpSpPr>
          <p:cNvPr id="692352" name="Group 128">
            <a:extLst>
              <a:ext uri="{FF2B5EF4-FFF2-40B4-BE49-F238E27FC236}">
                <a16:creationId xmlns:a16="http://schemas.microsoft.com/office/drawing/2014/main" id="{AF604073-9C9F-4040-A213-138627B94AB5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3886200"/>
            <a:ext cx="6019800" cy="1676400"/>
            <a:chOff x="2112" y="1200"/>
            <a:chExt cx="3792" cy="1056"/>
          </a:xfrm>
        </p:grpSpPr>
        <p:sp>
          <p:nvSpPr>
            <p:cNvPr id="692341" name="Line 117">
              <a:extLst>
                <a:ext uri="{FF2B5EF4-FFF2-40B4-BE49-F238E27FC236}">
                  <a16:creationId xmlns:a16="http://schemas.microsoft.com/office/drawing/2014/main" id="{010DA856-A5F4-49FA-B375-5621018DE5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2" y="2256"/>
              <a:ext cx="10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692342" name="Line 118">
              <a:extLst>
                <a:ext uri="{FF2B5EF4-FFF2-40B4-BE49-F238E27FC236}">
                  <a16:creationId xmlns:a16="http://schemas.microsoft.com/office/drawing/2014/main" id="{A34C37B5-6FA5-44DF-A15A-1E829C00BB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4" y="2256"/>
              <a:ext cx="16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92343" name="Line 119">
              <a:extLst>
                <a:ext uri="{FF2B5EF4-FFF2-40B4-BE49-F238E27FC236}">
                  <a16:creationId xmlns:a16="http://schemas.microsoft.com/office/drawing/2014/main" id="{29F821A0-36EB-4C9C-8B70-16BAE78525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68" y="1536"/>
              <a:ext cx="528" cy="7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92350" name="Text Box 126">
              <a:extLst>
                <a:ext uri="{FF2B5EF4-FFF2-40B4-BE49-F238E27FC236}">
                  <a16:creationId xmlns:a16="http://schemas.microsoft.com/office/drawing/2014/main" id="{7E9C66BE-2D9C-46DE-BCC4-4E293AF9D1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0" y="1200"/>
              <a:ext cx="5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en-US" i="1"/>
                <a:t>B</a:t>
              </a:r>
              <a:r>
                <a:rPr lang="pt-BR" altLang="en-US" i="1" baseline="-25000"/>
                <a:t>i</a:t>
              </a:r>
              <a:r>
                <a:rPr lang="pt-BR" altLang="en-US" baseline="-25000"/>
                <a:t>,1</a:t>
              </a:r>
              <a:r>
                <a:rPr lang="pt-BR" altLang="en-US"/>
                <a:t>(</a:t>
              </a:r>
              <a:r>
                <a:rPr lang="pt-BR" altLang="en-US" i="1"/>
                <a:t>u</a:t>
              </a:r>
              <a:r>
                <a:rPr lang="pt-BR" altLang="en-US"/>
                <a:t>)</a:t>
              </a:r>
              <a:endParaRPr lang="pt-BR" altLang="en-US" baseline="-25000"/>
            </a:p>
          </p:txBody>
        </p:sp>
        <p:sp>
          <p:nvSpPr>
            <p:cNvPr id="692351" name="Line 127">
              <a:extLst>
                <a:ext uri="{FF2B5EF4-FFF2-40B4-BE49-F238E27FC236}">
                  <a16:creationId xmlns:a16="http://schemas.microsoft.com/office/drawing/2014/main" id="{2E9CBE0A-F36C-4636-804F-B2DA404088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696" y="1536"/>
              <a:ext cx="528" cy="7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692365" name="Group 141">
            <a:extLst>
              <a:ext uri="{FF2B5EF4-FFF2-40B4-BE49-F238E27FC236}">
                <a16:creationId xmlns:a16="http://schemas.microsoft.com/office/drawing/2014/main" id="{921C0752-9027-4028-99E6-FD3A1B83FA6F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3886200"/>
            <a:ext cx="5943600" cy="1676400"/>
            <a:chOff x="2352" y="1152"/>
            <a:chExt cx="3744" cy="1056"/>
          </a:xfrm>
        </p:grpSpPr>
        <p:sp>
          <p:nvSpPr>
            <p:cNvPr id="692355" name="Line 131">
              <a:extLst>
                <a:ext uri="{FF2B5EF4-FFF2-40B4-BE49-F238E27FC236}">
                  <a16:creationId xmlns:a16="http://schemas.microsoft.com/office/drawing/2014/main" id="{B1537D52-D154-4022-9344-012FC3C1CB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2" y="2208"/>
              <a:ext cx="1584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92356" name="Line 132">
              <a:extLst>
                <a:ext uri="{FF2B5EF4-FFF2-40B4-BE49-F238E27FC236}">
                  <a16:creationId xmlns:a16="http://schemas.microsoft.com/office/drawing/2014/main" id="{7A5F1697-A3B7-4679-9343-3A24ADAE8C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92" y="2208"/>
              <a:ext cx="1104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92357" name="Line 133">
              <a:extLst>
                <a:ext uri="{FF2B5EF4-FFF2-40B4-BE49-F238E27FC236}">
                  <a16:creationId xmlns:a16="http://schemas.microsoft.com/office/drawing/2014/main" id="{A570EB41-BE56-483C-A8FA-E4C808953A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36" y="1488"/>
              <a:ext cx="528" cy="72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92363" name="Text Box 139">
              <a:extLst>
                <a:ext uri="{FF2B5EF4-FFF2-40B4-BE49-F238E27FC236}">
                  <a16:creationId xmlns:a16="http://schemas.microsoft.com/office/drawing/2014/main" id="{38EF357F-DADD-413D-A35F-A080FD9D22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8" y="1152"/>
              <a:ext cx="67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pt-BR" altLang="en-US" i="1"/>
                <a:t>B</a:t>
              </a:r>
              <a:r>
                <a:rPr lang="pt-BR" altLang="en-US" i="1" baseline="-25000"/>
                <a:t>i+</a:t>
              </a:r>
              <a:r>
                <a:rPr lang="pt-BR" altLang="en-US" baseline="-25000"/>
                <a:t>1,1</a:t>
              </a:r>
              <a:r>
                <a:rPr lang="pt-BR" altLang="en-US"/>
                <a:t>(</a:t>
              </a:r>
              <a:r>
                <a:rPr lang="pt-BR" altLang="en-US" i="1"/>
                <a:t>u</a:t>
              </a:r>
              <a:r>
                <a:rPr lang="pt-BR" altLang="en-US"/>
                <a:t>)</a:t>
              </a:r>
              <a:endParaRPr lang="pt-BR" altLang="en-US" baseline="-25000"/>
            </a:p>
          </p:txBody>
        </p:sp>
        <p:sp>
          <p:nvSpPr>
            <p:cNvPr id="692364" name="Line 140">
              <a:extLst>
                <a:ext uri="{FF2B5EF4-FFF2-40B4-BE49-F238E27FC236}">
                  <a16:creationId xmlns:a16="http://schemas.microsoft.com/office/drawing/2014/main" id="{11EFEB67-CBBE-4CF3-8216-2AEB1A5F7D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464" y="1488"/>
              <a:ext cx="528" cy="72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692379" name="Group 155">
            <a:extLst>
              <a:ext uri="{FF2B5EF4-FFF2-40B4-BE49-F238E27FC236}">
                <a16:creationId xmlns:a16="http://schemas.microsoft.com/office/drawing/2014/main" id="{B1E36FF0-B999-40EC-8A4C-7CE845180146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3886200"/>
            <a:ext cx="6172200" cy="1689100"/>
            <a:chOff x="1680" y="1104"/>
            <a:chExt cx="3888" cy="1064"/>
          </a:xfrm>
        </p:grpSpPr>
        <p:sp>
          <p:nvSpPr>
            <p:cNvPr id="692368" name="Line 144">
              <a:extLst>
                <a:ext uri="{FF2B5EF4-FFF2-40B4-BE49-F238E27FC236}">
                  <a16:creationId xmlns:a16="http://schemas.microsoft.com/office/drawing/2014/main" id="{61E7671F-C03E-4BDB-8B32-7B9072E994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168"/>
              <a:ext cx="2112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92369" name="Line 145">
              <a:extLst>
                <a:ext uri="{FF2B5EF4-FFF2-40B4-BE49-F238E27FC236}">
                  <a16:creationId xmlns:a16="http://schemas.microsoft.com/office/drawing/2014/main" id="{73DAA6D6-87B2-4247-9B5C-304987E1CE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8" y="2160"/>
              <a:ext cx="720" cy="8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92370" name="Line 146">
              <a:extLst>
                <a:ext uri="{FF2B5EF4-FFF2-40B4-BE49-F238E27FC236}">
                  <a16:creationId xmlns:a16="http://schemas.microsoft.com/office/drawing/2014/main" id="{54F4A149-5304-4A50-96A1-AE9A54342C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92" y="1448"/>
              <a:ext cx="528" cy="712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92376" name="Text Box 152">
              <a:extLst>
                <a:ext uri="{FF2B5EF4-FFF2-40B4-BE49-F238E27FC236}">
                  <a16:creationId xmlns:a16="http://schemas.microsoft.com/office/drawing/2014/main" id="{161D8119-09C8-4D1A-95E9-66ABE422CC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1104"/>
              <a:ext cx="67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pt-BR" altLang="en-US" i="1"/>
                <a:t>B</a:t>
              </a:r>
              <a:r>
                <a:rPr lang="pt-BR" altLang="en-US" i="1" baseline="-25000"/>
                <a:t>i+</a:t>
              </a:r>
              <a:r>
                <a:rPr lang="pt-BR" altLang="en-US" baseline="-25000"/>
                <a:t>2,0</a:t>
              </a:r>
              <a:r>
                <a:rPr lang="pt-BR" altLang="en-US"/>
                <a:t>(</a:t>
              </a:r>
              <a:r>
                <a:rPr lang="pt-BR" altLang="en-US" i="1"/>
                <a:t>u</a:t>
              </a:r>
              <a:r>
                <a:rPr lang="pt-BR" altLang="en-US"/>
                <a:t>)</a:t>
              </a:r>
              <a:endParaRPr lang="pt-BR" altLang="en-US" baseline="-25000"/>
            </a:p>
          </p:txBody>
        </p:sp>
        <p:sp>
          <p:nvSpPr>
            <p:cNvPr id="692377" name="Line 153">
              <a:extLst>
                <a:ext uri="{FF2B5EF4-FFF2-40B4-BE49-F238E27FC236}">
                  <a16:creationId xmlns:a16="http://schemas.microsoft.com/office/drawing/2014/main" id="{582DC2A9-F021-405E-982B-0AD27D6553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08" y="1448"/>
              <a:ext cx="528" cy="712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692395" name="Group 171">
            <a:extLst>
              <a:ext uri="{FF2B5EF4-FFF2-40B4-BE49-F238E27FC236}">
                <a16:creationId xmlns:a16="http://schemas.microsoft.com/office/drawing/2014/main" id="{2A4E8446-5BF0-408C-A54E-2097FBD8106B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3886200"/>
            <a:ext cx="6019800" cy="1676400"/>
            <a:chOff x="2064" y="1104"/>
            <a:chExt cx="3792" cy="1056"/>
          </a:xfrm>
        </p:grpSpPr>
        <p:sp>
          <p:nvSpPr>
            <p:cNvPr id="692381" name="Line 157">
              <a:extLst>
                <a:ext uri="{FF2B5EF4-FFF2-40B4-BE49-F238E27FC236}">
                  <a16:creationId xmlns:a16="http://schemas.microsoft.com/office/drawing/2014/main" id="{6B1C2F69-3073-4941-AE85-055DE18567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160"/>
              <a:ext cx="10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92382" name="Line 158">
              <a:extLst>
                <a:ext uri="{FF2B5EF4-FFF2-40B4-BE49-F238E27FC236}">
                  <a16:creationId xmlns:a16="http://schemas.microsoft.com/office/drawing/2014/main" id="{BE078B61-6041-4104-8184-A772D1D106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4" y="2160"/>
              <a:ext cx="115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92384" name="Text Box 160">
              <a:extLst>
                <a:ext uri="{FF2B5EF4-FFF2-40B4-BE49-F238E27FC236}">
                  <a16:creationId xmlns:a16="http://schemas.microsoft.com/office/drawing/2014/main" id="{AAE7CFBC-CAC4-4B08-9361-FF377B33E7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0" y="1104"/>
              <a:ext cx="5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pt-BR" altLang="en-US" i="1"/>
                <a:t>B</a:t>
              </a:r>
              <a:r>
                <a:rPr lang="pt-BR" altLang="en-US" i="1" baseline="-25000"/>
                <a:t>i</a:t>
              </a:r>
              <a:r>
                <a:rPr lang="pt-BR" altLang="en-US" baseline="-25000"/>
                <a:t>,2</a:t>
              </a:r>
              <a:r>
                <a:rPr lang="pt-BR" altLang="en-US"/>
                <a:t>(</a:t>
              </a:r>
              <a:r>
                <a:rPr lang="pt-BR" altLang="en-US" i="1"/>
                <a:t>u</a:t>
              </a:r>
              <a:r>
                <a:rPr lang="pt-BR" altLang="en-US"/>
                <a:t>)</a:t>
              </a:r>
              <a:endParaRPr lang="pt-BR" altLang="en-US" baseline="-25000"/>
            </a:p>
          </p:txBody>
        </p:sp>
        <p:sp>
          <p:nvSpPr>
            <p:cNvPr id="692390" name="Freeform 166">
              <a:extLst>
                <a:ext uri="{FF2B5EF4-FFF2-40B4-BE49-F238E27FC236}">
                  <a16:creationId xmlns:a16="http://schemas.microsoft.com/office/drawing/2014/main" id="{4355DF07-CA1C-42ED-AA24-FB9542A5D33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0" y="1824"/>
              <a:ext cx="528" cy="336"/>
            </a:xfrm>
            <a:custGeom>
              <a:avLst/>
              <a:gdLst>
                <a:gd name="T0" fmla="*/ 0 w 528"/>
                <a:gd name="T1" fmla="*/ 336 h 336"/>
                <a:gd name="T2" fmla="*/ 528 w 528"/>
                <a:gd name="T3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28" h="336">
                  <a:moveTo>
                    <a:pt x="0" y="336"/>
                  </a:moveTo>
                  <a:cubicBezTo>
                    <a:pt x="304" y="320"/>
                    <a:pt x="450" y="119"/>
                    <a:pt x="528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92392" name="Freeform 168">
              <a:extLst>
                <a:ext uri="{FF2B5EF4-FFF2-40B4-BE49-F238E27FC236}">
                  <a16:creationId xmlns:a16="http://schemas.microsoft.com/office/drawing/2014/main" id="{C3792997-002D-4FC5-B0F7-B96E4BDFF181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176" y="1824"/>
              <a:ext cx="528" cy="336"/>
            </a:xfrm>
            <a:custGeom>
              <a:avLst/>
              <a:gdLst>
                <a:gd name="T0" fmla="*/ 0 w 528"/>
                <a:gd name="T1" fmla="*/ 336 h 336"/>
                <a:gd name="T2" fmla="*/ 528 w 528"/>
                <a:gd name="T3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28" h="336">
                  <a:moveTo>
                    <a:pt x="0" y="336"/>
                  </a:moveTo>
                  <a:cubicBezTo>
                    <a:pt x="304" y="320"/>
                    <a:pt x="450" y="119"/>
                    <a:pt x="528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92393" name="Freeform 169">
              <a:extLst>
                <a:ext uri="{FF2B5EF4-FFF2-40B4-BE49-F238E27FC236}">
                  <a16:creationId xmlns:a16="http://schemas.microsoft.com/office/drawing/2014/main" id="{9F71C539-705C-4847-A9E8-B8F16253052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8" y="1454"/>
              <a:ext cx="528" cy="370"/>
            </a:xfrm>
            <a:custGeom>
              <a:avLst/>
              <a:gdLst>
                <a:gd name="T0" fmla="*/ 0 w 528"/>
                <a:gd name="T1" fmla="*/ 370 h 370"/>
                <a:gd name="T2" fmla="*/ 265 w 528"/>
                <a:gd name="T3" fmla="*/ 0 h 370"/>
                <a:gd name="T4" fmla="*/ 528 w 528"/>
                <a:gd name="T5" fmla="*/ 370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8" h="370">
                  <a:moveTo>
                    <a:pt x="0" y="370"/>
                  </a:moveTo>
                  <a:cubicBezTo>
                    <a:pt x="44" y="308"/>
                    <a:pt x="177" y="0"/>
                    <a:pt x="265" y="0"/>
                  </a:cubicBezTo>
                  <a:cubicBezTo>
                    <a:pt x="353" y="0"/>
                    <a:pt x="473" y="293"/>
                    <a:pt x="528" y="37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692404" name="Group 180">
            <a:extLst>
              <a:ext uri="{FF2B5EF4-FFF2-40B4-BE49-F238E27FC236}">
                <a16:creationId xmlns:a16="http://schemas.microsoft.com/office/drawing/2014/main" id="{0658B156-E69D-442E-8FAA-E17FD1234928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3886200"/>
            <a:ext cx="6019800" cy="1676400"/>
            <a:chOff x="816" y="2448"/>
            <a:chExt cx="3792" cy="1056"/>
          </a:xfrm>
        </p:grpSpPr>
        <p:sp>
          <p:nvSpPr>
            <p:cNvPr id="692399" name="Text Box 175">
              <a:extLst>
                <a:ext uri="{FF2B5EF4-FFF2-40B4-BE49-F238E27FC236}">
                  <a16:creationId xmlns:a16="http://schemas.microsoft.com/office/drawing/2014/main" id="{4321A837-0378-4D2D-BB1E-5642E6BB31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448"/>
              <a:ext cx="8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pt-BR" altLang="en-US" i="1"/>
                <a:t>B</a:t>
              </a:r>
              <a:r>
                <a:rPr lang="pt-BR" altLang="en-US" i="1" baseline="-25000"/>
                <a:t>i+1</a:t>
              </a:r>
              <a:r>
                <a:rPr lang="pt-BR" altLang="en-US" baseline="-25000"/>
                <a:t>,2</a:t>
              </a:r>
              <a:r>
                <a:rPr lang="pt-BR" altLang="en-US"/>
                <a:t>(</a:t>
              </a:r>
              <a:r>
                <a:rPr lang="pt-BR" altLang="en-US" i="1"/>
                <a:t>u</a:t>
              </a:r>
              <a:r>
                <a:rPr lang="pt-BR" altLang="en-US"/>
                <a:t>)</a:t>
              </a:r>
              <a:endParaRPr lang="pt-BR" altLang="en-US" baseline="-25000"/>
            </a:p>
          </p:txBody>
        </p:sp>
        <p:grpSp>
          <p:nvGrpSpPr>
            <p:cNvPr id="692403" name="Group 179">
              <a:extLst>
                <a:ext uri="{FF2B5EF4-FFF2-40B4-BE49-F238E27FC236}">
                  <a16:creationId xmlns:a16="http://schemas.microsoft.com/office/drawing/2014/main" id="{4208315B-BCC4-44F8-9DD5-FF33E476886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16" y="2798"/>
              <a:ext cx="3792" cy="706"/>
              <a:chOff x="1344" y="1406"/>
              <a:chExt cx="3792" cy="706"/>
            </a:xfrm>
          </p:grpSpPr>
          <p:sp>
            <p:nvSpPr>
              <p:cNvPr id="692397" name="Line 173">
                <a:extLst>
                  <a:ext uri="{FF2B5EF4-FFF2-40B4-BE49-F238E27FC236}">
                    <a16:creationId xmlns:a16="http://schemas.microsoft.com/office/drawing/2014/main" id="{43D59DA2-B4DB-494C-AB8E-3DA803F010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44" y="2112"/>
                <a:ext cx="1536" cy="0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92398" name="Line 174">
                <a:extLst>
                  <a:ext uri="{FF2B5EF4-FFF2-40B4-BE49-F238E27FC236}">
                    <a16:creationId xmlns:a16="http://schemas.microsoft.com/office/drawing/2014/main" id="{6630535B-3783-408C-A3EC-40892A821A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64" y="2112"/>
                <a:ext cx="672" cy="0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92400" name="Freeform 176">
                <a:extLst>
                  <a:ext uri="{FF2B5EF4-FFF2-40B4-BE49-F238E27FC236}">
                    <a16:creationId xmlns:a16="http://schemas.microsoft.com/office/drawing/2014/main" id="{19E9BCFA-B956-4942-87EE-9BF95441CC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0" y="1776"/>
                <a:ext cx="528" cy="336"/>
              </a:xfrm>
              <a:custGeom>
                <a:avLst/>
                <a:gdLst>
                  <a:gd name="T0" fmla="*/ 0 w 528"/>
                  <a:gd name="T1" fmla="*/ 336 h 336"/>
                  <a:gd name="T2" fmla="*/ 528 w 528"/>
                  <a:gd name="T3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28" h="336">
                    <a:moveTo>
                      <a:pt x="0" y="336"/>
                    </a:moveTo>
                    <a:cubicBezTo>
                      <a:pt x="304" y="320"/>
                      <a:pt x="450" y="119"/>
                      <a:pt x="528" y="0"/>
                    </a:cubicBezTo>
                  </a:path>
                </a:pathLst>
              </a:custGeom>
              <a:noFill/>
              <a:ln w="28575" cap="flat" cmpd="sng">
                <a:solidFill>
                  <a:schemeClr val="folHlink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92401" name="Freeform 177">
                <a:extLst>
                  <a:ext uri="{FF2B5EF4-FFF2-40B4-BE49-F238E27FC236}">
                    <a16:creationId xmlns:a16="http://schemas.microsoft.com/office/drawing/2014/main" id="{9B2AC8DD-74B6-4BC9-A197-4EC333BF2AD6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936" y="1776"/>
                <a:ext cx="528" cy="336"/>
              </a:xfrm>
              <a:custGeom>
                <a:avLst/>
                <a:gdLst>
                  <a:gd name="T0" fmla="*/ 0 w 528"/>
                  <a:gd name="T1" fmla="*/ 336 h 336"/>
                  <a:gd name="T2" fmla="*/ 528 w 528"/>
                  <a:gd name="T3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28" h="336">
                    <a:moveTo>
                      <a:pt x="0" y="336"/>
                    </a:moveTo>
                    <a:cubicBezTo>
                      <a:pt x="304" y="320"/>
                      <a:pt x="450" y="119"/>
                      <a:pt x="528" y="0"/>
                    </a:cubicBezTo>
                  </a:path>
                </a:pathLst>
              </a:custGeom>
              <a:noFill/>
              <a:ln w="28575" cap="flat" cmpd="sng">
                <a:solidFill>
                  <a:schemeClr val="folHlink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92402" name="Freeform 178">
                <a:extLst>
                  <a:ext uri="{FF2B5EF4-FFF2-40B4-BE49-F238E27FC236}">
                    <a16:creationId xmlns:a16="http://schemas.microsoft.com/office/drawing/2014/main" id="{30096622-B0DD-4FB2-A339-4FF0E0D589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8" y="1406"/>
                <a:ext cx="528" cy="370"/>
              </a:xfrm>
              <a:custGeom>
                <a:avLst/>
                <a:gdLst>
                  <a:gd name="T0" fmla="*/ 0 w 528"/>
                  <a:gd name="T1" fmla="*/ 370 h 370"/>
                  <a:gd name="T2" fmla="*/ 265 w 528"/>
                  <a:gd name="T3" fmla="*/ 0 h 370"/>
                  <a:gd name="T4" fmla="*/ 528 w 528"/>
                  <a:gd name="T5" fmla="*/ 370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28" h="370">
                    <a:moveTo>
                      <a:pt x="0" y="370"/>
                    </a:moveTo>
                    <a:cubicBezTo>
                      <a:pt x="44" y="308"/>
                      <a:pt x="177" y="0"/>
                      <a:pt x="265" y="0"/>
                    </a:cubicBezTo>
                    <a:cubicBezTo>
                      <a:pt x="353" y="0"/>
                      <a:pt x="473" y="293"/>
                      <a:pt x="528" y="370"/>
                    </a:cubicBezTo>
                  </a:path>
                </a:pathLst>
              </a:custGeom>
              <a:noFill/>
              <a:ln w="28575" cap="flat" cmpd="sng">
                <a:solidFill>
                  <a:schemeClr val="folHlink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92425" name="Group 201">
            <a:extLst>
              <a:ext uri="{FF2B5EF4-FFF2-40B4-BE49-F238E27FC236}">
                <a16:creationId xmlns:a16="http://schemas.microsoft.com/office/drawing/2014/main" id="{2C10EBCB-B0A3-4D7D-8BB2-841BE4AF7E5C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3886200"/>
            <a:ext cx="6019800" cy="1676400"/>
            <a:chOff x="1824" y="1008"/>
            <a:chExt cx="3792" cy="1056"/>
          </a:xfrm>
        </p:grpSpPr>
        <p:sp>
          <p:nvSpPr>
            <p:cNvPr id="692406" name="Line 182">
              <a:extLst>
                <a:ext uri="{FF2B5EF4-FFF2-40B4-BE49-F238E27FC236}">
                  <a16:creationId xmlns:a16="http://schemas.microsoft.com/office/drawing/2014/main" id="{7D2A26D3-1C66-4C10-B04A-47F02565D0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24" y="2064"/>
              <a:ext cx="10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92407" name="Line 183">
              <a:extLst>
                <a:ext uri="{FF2B5EF4-FFF2-40B4-BE49-F238E27FC236}">
                  <a16:creationId xmlns:a16="http://schemas.microsoft.com/office/drawing/2014/main" id="{B2C7BAE8-060F-4EDC-AAA7-5052096A0B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92" y="2064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92408" name="Text Box 184">
              <a:extLst>
                <a:ext uri="{FF2B5EF4-FFF2-40B4-BE49-F238E27FC236}">
                  <a16:creationId xmlns:a16="http://schemas.microsoft.com/office/drawing/2014/main" id="{F689FF57-45C6-4E13-8315-D1BC9ACE0F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0" y="1008"/>
              <a:ext cx="5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pt-BR" altLang="en-US" i="1"/>
                <a:t>B</a:t>
              </a:r>
              <a:r>
                <a:rPr lang="pt-BR" altLang="en-US" i="1" baseline="-25000"/>
                <a:t>i</a:t>
              </a:r>
              <a:r>
                <a:rPr lang="pt-BR" altLang="en-US" baseline="-25000"/>
                <a:t>,3</a:t>
              </a:r>
              <a:r>
                <a:rPr lang="pt-BR" altLang="en-US"/>
                <a:t>(</a:t>
              </a:r>
              <a:r>
                <a:rPr lang="pt-BR" altLang="en-US" i="1"/>
                <a:t>u</a:t>
              </a:r>
              <a:r>
                <a:rPr lang="pt-BR" altLang="en-US"/>
                <a:t>)</a:t>
              </a:r>
              <a:endParaRPr lang="pt-BR" altLang="en-US" baseline="-25000"/>
            </a:p>
          </p:txBody>
        </p:sp>
        <p:grpSp>
          <p:nvGrpSpPr>
            <p:cNvPr id="692421" name="Group 197">
              <a:extLst>
                <a:ext uri="{FF2B5EF4-FFF2-40B4-BE49-F238E27FC236}">
                  <a16:creationId xmlns:a16="http://schemas.microsoft.com/office/drawing/2014/main" id="{6F2E432C-D7F4-480B-9B63-2E026CF7870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0" y="1362"/>
              <a:ext cx="1051" cy="702"/>
              <a:chOff x="2880" y="1362"/>
              <a:chExt cx="1051" cy="702"/>
            </a:xfrm>
          </p:grpSpPr>
          <p:sp>
            <p:nvSpPr>
              <p:cNvPr id="692409" name="Freeform 185">
                <a:extLst>
                  <a:ext uri="{FF2B5EF4-FFF2-40B4-BE49-F238E27FC236}">
                    <a16:creationId xmlns:a16="http://schemas.microsoft.com/office/drawing/2014/main" id="{501B3668-A3FB-4E31-8891-24BF27D26C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0" y="1902"/>
                <a:ext cx="530" cy="162"/>
              </a:xfrm>
              <a:custGeom>
                <a:avLst/>
                <a:gdLst>
                  <a:gd name="T0" fmla="*/ 0 w 530"/>
                  <a:gd name="T1" fmla="*/ 162 h 162"/>
                  <a:gd name="T2" fmla="*/ 530 w 530"/>
                  <a:gd name="T3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30" h="162">
                    <a:moveTo>
                      <a:pt x="0" y="162"/>
                    </a:moveTo>
                    <a:cubicBezTo>
                      <a:pt x="304" y="146"/>
                      <a:pt x="347" y="128"/>
                      <a:pt x="530" y="0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92411" name="Freeform 187">
                <a:extLst>
                  <a:ext uri="{FF2B5EF4-FFF2-40B4-BE49-F238E27FC236}">
                    <a16:creationId xmlns:a16="http://schemas.microsoft.com/office/drawing/2014/main" id="{A90C4420-EFAB-4833-B8D1-1BE8016409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1" y="1362"/>
                <a:ext cx="530" cy="540"/>
              </a:xfrm>
              <a:custGeom>
                <a:avLst/>
                <a:gdLst>
                  <a:gd name="T0" fmla="*/ 0 w 530"/>
                  <a:gd name="T1" fmla="*/ 540 h 540"/>
                  <a:gd name="T2" fmla="*/ 530 w 530"/>
                  <a:gd name="T3" fmla="*/ 0 h 5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30" h="540">
                    <a:moveTo>
                      <a:pt x="0" y="540"/>
                    </a:moveTo>
                    <a:cubicBezTo>
                      <a:pt x="284" y="348"/>
                      <a:pt x="347" y="18"/>
                      <a:pt x="530" y="0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692422" name="Group 198">
              <a:extLst>
                <a:ext uri="{FF2B5EF4-FFF2-40B4-BE49-F238E27FC236}">
                  <a16:creationId xmlns:a16="http://schemas.microsoft.com/office/drawing/2014/main" id="{06613BC4-50D4-4A70-9420-DFD43B52EE56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3936" y="1362"/>
              <a:ext cx="1051" cy="702"/>
              <a:chOff x="2880" y="1362"/>
              <a:chExt cx="1051" cy="702"/>
            </a:xfrm>
          </p:grpSpPr>
          <p:sp>
            <p:nvSpPr>
              <p:cNvPr id="692423" name="Freeform 199">
                <a:extLst>
                  <a:ext uri="{FF2B5EF4-FFF2-40B4-BE49-F238E27FC236}">
                    <a16:creationId xmlns:a16="http://schemas.microsoft.com/office/drawing/2014/main" id="{0F951D51-4A0B-4FFE-AE40-927012AB68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0" y="1902"/>
                <a:ext cx="530" cy="162"/>
              </a:xfrm>
              <a:custGeom>
                <a:avLst/>
                <a:gdLst>
                  <a:gd name="T0" fmla="*/ 0 w 530"/>
                  <a:gd name="T1" fmla="*/ 162 h 162"/>
                  <a:gd name="T2" fmla="*/ 530 w 530"/>
                  <a:gd name="T3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30" h="162">
                    <a:moveTo>
                      <a:pt x="0" y="162"/>
                    </a:moveTo>
                    <a:cubicBezTo>
                      <a:pt x="304" y="146"/>
                      <a:pt x="347" y="128"/>
                      <a:pt x="530" y="0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92424" name="Freeform 200">
                <a:extLst>
                  <a:ext uri="{FF2B5EF4-FFF2-40B4-BE49-F238E27FC236}">
                    <a16:creationId xmlns:a16="http://schemas.microsoft.com/office/drawing/2014/main" id="{C99F3F44-CB18-497F-B42C-062A5DF1F1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1" y="1362"/>
                <a:ext cx="530" cy="540"/>
              </a:xfrm>
              <a:custGeom>
                <a:avLst/>
                <a:gdLst>
                  <a:gd name="T0" fmla="*/ 0 w 530"/>
                  <a:gd name="T1" fmla="*/ 540 h 540"/>
                  <a:gd name="T2" fmla="*/ 530 w 530"/>
                  <a:gd name="T3" fmla="*/ 0 h 5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30" h="540">
                    <a:moveTo>
                      <a:pt x="0" y="540"/>
                    </a:moveTo>
                    <a:cubicBezTo>
                      <a:pt x="284" y="348"/>
                      <a:pt x="347" y="18"/>
                      <a:pt x="530" y="0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23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923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923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923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2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923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2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923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923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924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>
            <a:extLst>
              <a:ext uri="{FF2B5EF4-FFF2-40B4-BE49-F238E27FC236}">
                <a16:creationId xmlns:a16="http://schemas.microsoft.com/office/drawing/2014/main" id="{6F097937-39F7-4089-A9BD-D525BF4B8F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pt-BR" altLang="en-US"/>
              <a:t>Recorrência Cox-de Boor</a:t>
            </a:r>
          </a:p>
        </p:txBody>
      </p:sp>
      <p:graphicFrame>
        <p:nvGraphicFramePr>
          <p:cNvPr id="687108" name="Object 4">
            <a:extLst>
              <a:ext uri="{FF2B5EF4-FFF2-40B4-BE49-F238E27FC236}">
                <a16:creationId xmlns:a16="http://schemas.microsoft.com/office/drawing/2014/main" id="{4A40126A-5345-46D9-BD48-D350EE239C79}"/>
              </a:ext>
            </a:extLst>
          </p:cNvPr>
          <p:cNvGraphicFramePr>
            <a:graphicFrameLocks noGrp="1" noChangeAspect="1"/>
          </p:cNvGraphicFramePr>
          <p:nvPr>
            <p:ph sz="half" idx="1"/>
          </p:nvPr>
        </p:nvGraphicFramePr>
        <p:xfrm>
          <a:off x="457200" y="1279525"/>
          <a:ext cx="4495800" cy="135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49" name="Equation" r:id="rId3" imgW="2819160" imgH="914400" progId="Equation.3">
                  <p:embed/>
                </p:oleObj>
              </mc:Choice>
              <mc:Fallback>
                <p:oleObj name="Equation" r:id="rId3" imgW="2819160" imgH="914400" progId="Equation.3">
                  <p:embed/>
                  <p:pic>
                    <p:nvPicPr>
                      <p:cNvPr id="687108" name="Object 4">
                        <a:extLst>
                          <a:ext uri="{FF2B5EF4-FFF2-40B4-BE49-F238E27FC236}">
                            <a16:creationId xmlns:a16="http://schemas.microsoft.com/office/drawing/2014/main" id="{4A40126A-5345-46D9-BD48-D350EE239C7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79525"/>
                        <a:ext cx="4495800" cy="1352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7112" name="Oval 8">
            <a:extLst>
              <a:ext uri="{FF2B5EF4-FFF2-40B4-BE49-F238E27FC236}">
                <a16:creationId xmlns:a16="http://schemas.microsoft.com/office/drawing/2014/main" id="{73E35F51-B0A1-4589-92F3-3111A649A0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3434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87115" name="Oval 11">
            <a:extLst>
              <a:ext uri="{FF2B5EF4-FFF2-40B4-BE49-F238E27FC236}">
                <a16:creationId xmlns:a16="http://schemas.microsoft.com/office/drawing/2014/main" id="{F213C8EC-B281-4FBF-B8E1-1ADDAD11E3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3340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87117" name="Oval 13">
            <a:extLst>
              <a:ext uri="{FF2B5EF4-FFF2-40B4-BE49-F238E27FC236}">
                <a16:creationId xmlns:a16="http://schemas.microsoft.com/office/drawing/2014/main" id="{A598B5E7-40E7-482B-93C5-06136A1B0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3528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87118" name="Text Box 14">
            <a:extLst>
              <a:ext uri="{FF2B5EF4-FFF2-40B4-BE49-F238E27FC236}">
                <a16:creationId xmlns:a16="http://schemas.microsoft.com/office/drawing/2014/main" id="{24A0C244-2D05-487A-97BF-A8E7586447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4343400"/>
            <a:ext cx="387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pt-BR" altLang="en-US" b="1"/>
              <a:t>p</a:t>
            </a:r>
            <a:r>
              <a:rPr lang="pt-BR" altLang="en-US" i="1" baseline="-25000"/>
              <a:t>i</a:t>
            </a:r>
          </a:p>
        </p:txBody>
      </p:sp>
      <p:sp>
        <p:nvSpPr>
          <p:cNvPr id="687119" name="Text Box 15">
            <a:extLst>
              <a:ext uri="{FF2B5EF4-FFF2-40B4-BE49-F238E27FC236}">
                <a16:creationId xmlns:a16="http://schemas.microsoft.com/office/drawing/2014/main" id="{7F17CC8D-B045-4AD3-BF42-30279C340B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5486400"/>
            <a:ext cx="568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pt-BR" altLang="en-US" b="1"/>
              <a:t>p</a:t>
            </a:r>
            <a:r>
              <a:rPr lang="pt-BR" altLang="en-US" i="1" baseline="-25000"/>
              <a:t>i+</a:t>
            </a:r>
            <a:r>
              <a:rPr lang="pt-BR" altLang="en-US" baseline="-25000"/>
              <a:t>1</a:t>
            </a:r>
          </a:p>
        </p:txBody>
      </p:sp>
      <p:sp>
        <p:nvSpPr>
          <p:cNvPr id="687120" name="Text Box 16">
            <a:extLst>
              <a:ext uri="{FF2B5EF4-FFF2-40B4-BE49-F238E27FC236}">
                <a16:creationId xmlns:a16="http://schemas.microsoft.com/office/drawing/2014/main" id="{2C9F8FE2-937A-421C-9B68-7C6D2E464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5181600"/>
            <a:ext cx="568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pt-BR" altLang="en-US" b="1"/>
              <a:t>p</a:t>
            </a:r>
            <a:r>
              <a:rPr lang="pt-BR" altLang="en-US" i="1" baseline="-25000"/>
              <a:t>i+</a:t>
            </a:r>
            <a:r>
              <a:rPr lang="pt-BR" altLang="en-US" baseline="-25000"/>
              <a:t>2</a:t>
            </a:r>
          </a:p>
        </p:txBody>
      </p:sp>
      <p:sp>
        <p:nvSpPr>
          <p:cNvPr id="687121" name="Text Box 17">
            <a:extLst>
              <a:ext uri="{FF2B5EF4-FFF2-40B4-BE49-F238E27FC236}">
                <a16:creationId xmlns:a16="http://schemas.microsoft.com/office/drawing/2014/main" id="{39D6D374-67BE-4C48-AE22-EDFD25999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3581400"/>
            <a:ext cx="568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pt-BR" altLang="en-US" b="1"/>
              <a:t>p</a:t>
            </a:r>
            <a:r>
              <a:rPr lang="pt-BR" altLang="en-US" i="1" baseline="-25000"/>
              <a:t>i+</a:t>
            </a:r>
            <a:r>
              <a:rPr lang="pt-BR" altLang="en-US" baseline="-25000"/>
              <a:t>3</a:t>
            </a:r>
          </a:p>
        </p:txBody>
      </p:sp>
      <p:graphicFrame>
        <p:nvGraphicFramePr>
          <p:cNvPr id="687122" name="Object 18">
            <a:extLst>
              <a:ext uri="{FF2B5EF4-FFF2-40B4-BE49-F238E27FC236}">
                <a16:creationId xmlns:a16="http://schemas.microsoft.com/office/drawing/2014/main" id="{C0D1270E-69A6-4B16-9329-EFF34C6984EF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5562600" y="1374775"/>
          <a:ext cx="19050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0" name="Equation" r:id="rId5" imgW="1193760" imgH="431640" progId="Equation.3">
                  <p:embed/>
                </p:oleObj>
              </mc:Choice>
              <mc:Fallback>
                <p:oleObj name="Equation" r:id="rId5" imgW="1193760" imgH="431640" progId="Equation.3">
                  <p:embed/>
                  <p:pic>
                    <p:nvPicPr>
                      <p:cNvPr id="687122" name="Object 18">
                        <a:extLst>
                          <a:ext uri="{FF2B5EF4-FFF2-40B4-BE49-F238E27FC236}">
                            <a16:creationId xmlns:a16="http://schemas.microsoft.com/office/drawing/2014/main" id="{C0D1270E-69A6-4B16-9329-EFF34C6984E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374775"/>
                        <a:ext cx="1905000" cy="68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7124" name="Text Box 20">
            <a:extLst>
              <a:ext uri="{FF2B5EF4-FFF2-40B4-BE49-F238E27FC236}">
                <a16:creationId xmlns:a16="http://schemas.microsoft.com/office/drawing/2014/main" id="{65D2CCDC-07BE-4500-99D7-57ADA94756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5334000"/>
            <a:ext cx="719138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pt-BR" altLang="en-US" i="1"/>
              <a:t>d </a:t>
            </a:r>
            <a:r>
              <a:rPr lang="pt-BR" altLang="en-US"/>
              <a:t>= 0</a:t>
            </a:r>
          </a:p>
        </p:txBody>
      </p:sp>
      <p:sp>
        <p:nvSpPr>
          <p:cNvPr id="687125" name="Text Box 21">
            <a:extLst>
              <a:ext uri="{FF2B5EF4-FFF2-40B4-BE49-F238E27FC236}">
                <a16:creationId xmlns:a16="http://schemas.microsoft.com/office/drawing/2014/main" id="{59F0AA29-8AE4-4851-BE80-244A69528D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5867400"/>
            <a:ext cx="3227388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sz="1800"/>
              <a:t>(assumir que para </a:t>
            </a:r>
            <a:r>
              <a:rPr lang="pt-BR" altLang="en-US" sz="1800" i="1"/>
              <a:t>u = u</a:t>
            </a:r>
            <a:r>
              <a:rPr lang="pt-BR" altLang="en-US" sz="1800" i="1" baseline="-25000"/>
              <a:t>i</a:t>
            </a:r>
            <a:r>
              <a:rPr lang="pt-BR" altLang="en-US" sz="1800"/>
              <a:t> </a:t>
            </a:r>
          </a:p>
          <a:p>
            <a:r>
              <a:rPr lang="pt-BR" altLang="en-US" sz="1800"/>
              <a:t>Spline de grau 0 passa por </a:t>
            </a:r>
            <a:r>
              <a:rPr lang="pt-BR" altLang="en-US" sz="1800" b="1"/>
              <a:t>p</a:t>
            </a:r>
            <a:r>
              <a:rPr lang="pt-BR" altLang="en-US" sz="1800" baseline="-25000"/>
              <a:t>i</a:t>
            </a:r>
            <a:r>
              <a:rPr lang="pt-BR" altLang="en-US" sz="1800"/>
              <a:t>) </a:t>
            </a:r>
            <a:br>
              <a:rPr lang="pt-BR" altLang="en-US" sz="1800" i="1" baseline="-25000"/>
            </a:br>
            <a:endParaRPr lang="pt-BR" altLang="en-US" sz="1800" baseline="-25000"/>
          </a:p>
        </p:txBody>
      </p:sp>
      <p:sp>
        <p:nvSpPr>
          <p:cNvPr id="687130" name="Oval 26">
            <a:extLst>
              <a:ext uri="{FF2B5EF4-FFF2-40B4-BE49-F238E27FC236}">
                <a16:creationId xmlns:a16="http://schemas.microsoft.com/office/drawing/2014/main" id="{A438DCDD-F227-4259-9BC3-D2EF60744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2288" y="5000625"/>
            <a:ext cx="152400" cy="152400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87116" name="Oval 12">
            <a:extLst>
              <a:ext uri="{FF2B5EF4-FFF2-40B4-BE49-F238E27FC236}">
                <a16:creationId xmlns:a16="http://schemas.microsoft.com/office/drawing/2014/main" id="{9F515C00-C596-4D5E-B98C-6937F794E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0292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87126" name="Oval 22">
            <a:extLst>
              <a:ext uri="{FF2B5EF4-FFF2-40B4-BE49-F238E27FC236}">
                <a16:creationId xmlns:a16="http://schemas.microsoft.com/office/drawing/2014/main" id="{8D9AFF99-1E0B-4D23-A181-4DD34C6050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5538" y="4311650"/>
            <a:ext cx="152400" cy="152400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87127" name="Text Box 23">
            <a:extLst>
              <a:ext uri="{FF2B5EF4-FFF2-40B4-BE49-F238E27FC236}">
                <a16:creationId xmlns:a16="http://schemas.microsoft.com/office/drawing/2014/main" id="{7003A79E-D32A-433F-B8C0-52D7B9450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3762375"/>
            <a:ext cx="1582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aseline="-25000"/>
              <a:t> </a:t>
            </a:r>
            <a:r>
              <a:rPr lang="pt-BR" altLang="en-US"/>
              <a:t>(</a:t>
            </a:r>
            <a:r>
              <a:rPr lang="pt-BR" altLang="en-US" i="1"/>
              <a:t>u</a:t>
            </a:r>
            <a:r>
              <a:rPr lang="pt-BR" altLang="en-US" i="1" baseline="-25000"/>
              <a:t>i </a:t>
            </a:r>
            <a:r>
              <a:rPr lang="pt-BR" altLang="en-US" i="1"/>
              <a:t>≤u&lt;u</a:t>
            </a:r>
            <a:r>
              <a:rPr lang="pt-BR" altLang="en-US" i="1" baseline="-25000"/>
              <a:t>i+</a:t>
            </a:r>
            <a:r>
              <a:rPr lang="pt-BR" altLang="en-US" baseline="-25000"/>
              <a:t>1</a:t>
            </a:r>
            <a:r>
              <a:rPr lang="pt-BR" altLang="en-US"/>
              <a:t>)</a:t>
            </a:r>
          </a:p>
        </p:txBody>
      </p:sp>
      <p:sp>
        <p:nvSpPr>
          <p:cNvPr id="687128" name="Oval 24">
            <a:extLst>
              <a:ext uri="{FF2B5EF4-FFF2-40B4-BE49-F238E27FC236}">
                <a16:creationId xmlns:a16="http://schemas.microsoft.com/office/drawing/2014/main" id="{926E05D9-6F23-4514-BCFA-25F1F38A8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5700" y="5302250"/>
            <a:ext cx="152400" cy="152400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87132" name="Oval 28">
            <a:extLst>
              <a:ext uri="{FF2B5EF4-FFF2-40B4-BE49-F238E27FC236}">
                <a16:creationId xmlns:a16="http://schemas.microsoft.com/office/drawing/2014/main" id="{0CEBA0CB-855E-45B7-91E8-1FD656B057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9788" y="3321050"/>
            <a:ext cx="152400" cy="152400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87172" name="Text Box 68">
            <a:extLst>
              <a:ext uri="{FF2B5EF4-FFF2-40B4-BE49-F238E27FC236}">
                <a16:creationId xmlns:a16="http://schemas.microsoft.com/office/drawing/2014/main" id="{D44179C6-2BEB-4998-833A-29CED19397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7513" y="4648200"/>
            <a:ext cx="176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aseline="-25000"/>
              <a:t> </a:t>
            </a:r>
            <a:r>
              <a:rPr lang="pt-BR" altLang="en-US"/>
              <a:t>(</a:t>
            </a:r>
            <a:r>
              <a:rPr lang="pt-BR" altLang="en-US" i="1"/>
              <a:t>u</a:t>
            </a:r>
            <a:r>
              <a:rPr lang="pt-BR" altLang="en-US" i="1" baseline="-25000"/>
              <a:t>i</a:t>
            </a:r>
            <a:r>
              <a:rPr lang="pt-BR" altLang="en-US" baseline="-25000"/>
              <a:t>+1</a:t>
            </a:r>
            <a:r>
              <a:rPr lang="pt-BR" altLang="en-US" i="1" baseline="-25000"/>
              <a:t> </a:t>
            </a:r>
            <a:r>
              <a:rPr lang="pt-BR" altLang="en-US" i="1"/>
              <a:t>≤u&lt;u</a:t>
            </a:r>
            <a:r>
              <a:rPr lang="pt-BR" altLang="en-US" i="1" baseline="-25000"/>
              <a:t>i+</a:t>
            </a:r>
            <a:r>
              <a:rPr lang="pt-BR" altLang="en-US" baseline="-25000"/>
              <a:t>2</a:t>
            </a:r>
            <a:r>
              <a:rPr lang="pt-BR" altLang="en-US"/>
              <a:t>)</a:t>
            </a:r>
          </a:p>
        </p:txBody>
      </p:sp>
      <p:sp>
        <p:nvSpPr>
          <p:cNvPr id="687173" name="Text Box 69">
            <a:extLst>
              <a:ext uri="{FF2B5EF4-FFF2-40B4-BE49-F238E27FC236}">
                <a16:creationId xmlns:a16="http://schemas.microsoft.com/office/drawing/2014/main" id="{8FFBCA1A-64AD-4347-815B-837B9BEAB8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4343400"/>
            <a:ext cx="176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aseline="-25000"/>
              <a:t> </a:t>
            </a:r>
            <a:r>
              <a:rPr lang="pt-BR" altLang="en-US"/>
              <a:t>(</a:t>
            </a:r>
            <a:r>
              <a:rPr lang="pt-BR" altLang="en-US" i="1"/>
              <a:t>u</a:t>
            </a:r>
            <a:r>
              <a:rPr lang="pt-BR" altLang="en-US" i="1" baseline="-25000"/>
              <a:t>i</a:t>
            </a:r>
            <a:r>
              <a:rPr lang="pt-BR" altLang="en-US" baseline="-25000"/>
              <a:t>+2</a:t>
            </a:r>
            <a:r>
              <a:rPr lang="pt-BR" altLang="en-US" i="1" baseline="-25000"/>
              <a:t> </a:t>
            </a:r>
            <a:r>
              <a:rPr lang="pt-BR" altLang="en-US" i="1"/>
              <a:t>≤u&lt;u</a:t>
            </a:r>
            <a:r>
              <a:rPr lang="pt-BR" altLang="en-US" i="1" baseline="-25000"/>
              <a:t>i+</a:t>
            </a:r>
            <a:r>
              <a:rPr lang="pt-BR" altLang="en-US" baseline="-25000"/>
              <a:t>3</a:t>
            </a:r>
            <a:r>
              <a:rPr lang="pt-BR" altLang="en-US"/>
              <a:t>)</a:t>
            </a:r>
          </a:p>
        </p:txBody>
      </p:sp>
      <p:sp>
        <p:nvSpPr>
          <p:cNvPr id="687174" name="Text Box 70">
            <a:extLst>
              <a:ext uri="{FF2B5EF4-FFF2-40B4-BE49-F238E27FC236}">
                <a16:creationId xmlns:a16="http://schemas.microsoft.com/office/drawing/2014/main" id="{1297488A-06A9-4264-A06F-3D72DD8122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2743200"/>
            <a:ext cx="176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aseline="-25000"/>
              <a:t> </a:t>
            </a:r>
            <a:r>
              <a:rPr lang="pt-BR" altLang="en-US"/>
              <a:t>(</a:t>
            </a:r>
            <a:r>
              <a:rPr lang="pt-BR" altLang="en-US" i="1"/>
              <a:t>u</a:t>
            </a:r>
            <a:r>
              <a:rPr lang="pt-BR" altLang="en-US" i="1" baseline="-25000"/>
              <a:t>i</a:t>
            </a:r>
            <a:r>
              <a:rPr lang="pt-BR" altLang="en-US" baseline="-25000"/>
              <a:t>+2</a:t>
            </a:r>
            <a:r>
              <a:rPr lang="pt-BR" altLang="en-US" i="1" baseline="-25000"/>
              <a:t> </a:t>
            </a:r>
            <a:r>
              <a:rPr lang="pt-BR" altLang="en-US" i="1"/>
              <a:t>≤u&lt;u</a:t>
            </a:r>
            <a:r>
              <a:rPr lang="pt-BR" altLang="en-US" i="1" baseline="-25000"/>
              <a:t>i+</a:t>
            </a:r>
            <a:r>
              <a:rPr lang="pt-BR" altLang="en-US" baseline="-25000"/>
              <a:t>4</a:t>
            </a:r>
            <a:r>
              <a:rPr lang="pt-BR" altLang="en-US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7124" grpId="0" animBg="1"/>
      <p:bldP spid="68712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4" name="Rectangle 2">
            <a:extLst>
              <a:ext uri="{FF2B5EF4-FFF2-40B4-BE49-F238E27FC236}">
                <a16:creationId xmlns:a16="http://schemas.microsoft.com/office/drawing/2014/main" id="{97E282F1-8FCE-4296-A3BC-0215C65B57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pt-BR" altLang="en-US"/>
              <a:t>Recorrência Cox-de Boor</a:t>
            </a:r>
          </a:p>
        </p:txBody>
      </p:sp>
      <p:graphicFrame>
        <p:nvGraphicFramePr>
          <p:cNvPr id="694275" name="Object 3">
            <a:extLst>
              <a:ext uri="{FF2B5EF4-FFF2-40B4-BE49-F238E27FC236}">
                <a16:creationId xmlns:a16="http://schemas.microsoft.com/office/drawing/2014/main" id="{7717DC35-78F7-4A03-9BE3-D23B39A7C189}"/>
              </a:ext>
            </a:extLst>
          </p:cNvPr>
          <p:cNvGraphicFramePr>
            <a:graphicFrameLocks noGrp="1" noChangeAspect="1"/>
          </p:cNvGraphicFramePr>
          <p:nvPr>
            <p:ph sz="half" idx="1"/>
          </p:nvPr>
        </p:nvGraphicFramePr>
        <p:xfrm>
          <a:off x="457200" y="1279525"/>
          <a:ext cx="4495800" cy="135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3" name="Equation" r:id="rId3" imgW="2819160" imgH="914400" progId="Equation.3">
                  <p:embed/>
                </p:oleObj>
              </mc:Choice>
              <mc:Fallback>
                <p:oleObj name="Equation" r:id="rId3" imgW="2819160" imgH="914400" progId="Equation.3">
                  <p:embed/>
                  <p:pic>
                    <p:nvPicPr>
                      <p:cNvPr id="694275" name="Object 3">
                        <a:extLst>
                          <a:ext uri="{FF2B5EF4-FFF2-40B4-BE49-F238E27FC236}">
                            <a16:creationId xmlns:a16="http://schemas.microsoft.com/office/drawing/2014/main" id="{7717DC35-78F7-4A03-9BE3-D23B39A7C18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79525"/>
                        <a:ext cx="4495800" cy="1352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4276" name="Oval 4">
            <a:extLst>
              <a:ext uri="{FF2B5EF4-FFF2-40B4-BE49-F238E27FC236}">
                <a16:creationId xmlns:a16="http://schemas.microsoft.com/office/drawing/2014/main" id="{2810CB21-4C9F-490D-B9B6-C33778CB9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3434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94277" name="Oval 5">
            <a:extLst>
              <a:ext uri="{FF2B5EF4-FFF2-40B4-BE49-F238E27FC236}">
                <a16:creationId xmlns:a16="http://schemas.microsoft.com/office/drawing/2014/main" id="{712B6B45-600D-4C46-86A1-265E3D479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3340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94278" name="Oval 6">
            <a:extLst>
              <a:ext uri="{FF2B5EF4-FFF2-40B4-BE49-F238E27FC236}">
                <a16:creationId xmlns:a16="http://schemas.microsoft.com/office/drawing/2014/main" id="{EF01C57F-8E4C-4C9A-81F8-BF02D4905A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0292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94279" name="Oval 7">
            <a:extLst>
              <a:ext uri="{FF2B5EF4-FFF2-40B4-BE49-F238E27FC236}">
                <a16:creationId xmlns:a16="http://schemas.microsoft.com/office/drawing/2014/main" id="{F84E4960-87F3-404B-818B-CBB1C92527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3528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94280" name="Text Box 8">
            <a:extLst>
              <a:ext uri="{FF2B5EF4-FFF2-40B4-BE49-F238E27FC236}">
                <a16:creationId xmlns:a16="http://schemas.microsoft.com/office/drawing/2014/main" id="{1924A4E4-5695-4DDF-9E82-0935FEA3D5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4343400"/>
            <a:ext cx="387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pt-BR" altLang="en-US" b="1"/>
              <a:t>p</a:t>
            </a:r>
            <a:r>
              <a:rPr lang="pt-BR" altLang="en-US" i="1" baseline="-25000"/>
              <a:t>i</a:t>
            </a:r>
          </a:p>
        </p:txBody>
      </p:sp>
      <p:sp>
        <p:nvSpPr>
          <p:cNvPr id="694281" name="Text Box 9">
            <a:extLst>
              <a:ext uri="{FF2B5EF4-FFF2-40B4-BE49-F238E27FC236}">
                <a16:creationId xmlns:a16="http://schemas.microsoft.com/office/drawing/2014/main" id="{2A74C509-A6A8-41FB-9A0B-9E41AEB4C2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5486400"/>
            <a:ext cx="568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pt-BR" altLang="en-US" b="1"/>
              <a:t>p</a:t>
            </a:r>
            <a:r>
              <a:rPr lang="pt-BR" altLang="en-US" i="1" baseline="-25000"/>
              <a:t>i+</a:t>
            </a:r>
            <a:r>
              <a:rPr lang="pt-BR" altLang="en-US" baseline="-25000"/>
              <a:t>1</a:t>
            </a:r>
          </a:p>
        </p:txBody>
      </p:sp>
      <p:sp>
        <p:nvSpPr>
          <p:cNvPr id="694282" name="Text Box 10">
            <a:extLst>
              <a:ext uri="{FF2B5EF4-FFF2-40B4-BE49-F238E27FC236}">
                <a16:creationId xmlns:a16="http://schemas.microsoft.com/office/drawing/2014/main" id="{E0D7158F-7327-4825-8177-EB80EC5E1C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5181600"/>
            <a:ext cx="568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pt-BR" altLang="en-US" b="1"/>
              <a:t>p</a:t>
            </a:r>
            <a:r>
              <a:rPr lang="pt-BR" altLang="en-US" i="1" baseline="-25000"/>
              <a:t>i+</a:t>
            </a:r>
            <a:r>
              <a:rPr lang="pt-BR" altLang="en-US" baseline="-25000"/>
              <a:t>2</a:t>
            </a:r>
          </a:p>
        </p:txBody>
      </p:sp>
      <p:sp>
        <p:nvSpPr>
          <p:cNvPr id="694283" name="Text Box 11">
            <a:extLst>
              <a:ext uri="{FF2B5EF4-FFF2-40B4-BE49-F238E27FC236}">
                <a16:creationId xmlns:a16="http://schemas.microsoft.com/office/drawing/2014/main" id="{95393A63-2115-47A1-82E7-2D49760BC6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3581400"/>
            <a:ext cx="568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pt-BR" altLang="en-US" b="1"/>
              <a:t>p</a:t>
            </a:r>
            <a:r>
              <a:rPr lang="pt-BR" altLang="en-US" i="1" baseline="-25000"/>
              <a:t>i+</a:t>
            </a:r>
            <a:r>
              <a:rPr lang="pt-BR" altLang="en-US" baseline="-25000"/>
              <a:t>3</a:t>
            </a:r>
          </a:p>
        </p:txBody>
      </p:sp>
      <p:graphicFrame>
        <p:nvGraphicFramePr>
          <p:cNvPr id="694284" name="Object 12">
            <a:extLst>
              <a:ext uri="{FF2B5EF4-FFF2-40B4-BE49-F238E27FC236}">
                <a16:creationId xmlns:a16="http://schemas.microsoft.com/office/drawing/2014/main" id="{C3D8DFEE-93AF-4D3F-B517-1DD4C9052854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5562600" y="1374775"/>
          <a:ext cx="19050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4" name="Equation" r:id="rId5" imgW="1193760" imgH="431640" progId="Equation.3">
                  <p:embed/>
                </p:oleObj>
              </mc:Choice>
              <mc:Fallback>
                <p:oleObj name="Equation" r:id="rId5" imgW="1193760" imgH="431640" progId="Equation.3">
                  <p:embed/>
                  <p:pic>
                    <p:nvPicPr>
                      <p:cNvPr id="694284" name="Object 12">
                        <a:extLst>
                          <a:ext uri="{FF2B5EF4-FFF2-40B4-BE49-F238E27FC236}">
                            <a16:creationId xmlns:a16="http://schemas.microsoft.com/office/drawing/2014/main" id="{C3D8DFEE-93AF-4D3F-B517-1DD4C90528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374775"/>
                        <a:ext cx="1905000" cy="68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4285" name="Text Box 13">
            <a:extLst>
              <a:ext uri="{FF2B5EF4-FFF2-40B4-BE49-F238E27FC236}">
                <a16:creationId xmlns:a16="http://schemas.microsoft.com/office/drawing/2014/main" id="{9C47519E-BF2F-409A-A6C3-9D0E55F72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5334000"/>
            <a:ext cx="719138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pt-BR" altLang="en-US" i="1"/>
              <a:t>d </a:t>
            </a:r>
            <a:r>
              <a:rPr lang="pt-BR" altLang="en-US"/>
              <a:t>= 1</a:t>
            </a:r>
          </a:p>
        </p:txBody>
      </p:sp>
      <p:sp>
        <p:nvSpPr>
          <p:cNvPr id="694297" name="Freeform 25">
            <a:extLst>
              <a:ext uri="{FF2B5EF4-FFF2-40B4-BE49-F238E27FC236}">
                <a16:creationId xmlns:a16="http://schemas.microsoft.com/office/drawing/2014/main" id="{AAE06997-E15F-482F-ADD7-BFB1D522C911}"/>
              </a:ext>
            </a:extLst>
          </p:cNvPr>
          <p:cNvSpPr>
            <a:spLocks/>
          </p:cNvSpPr>
          <p:nvPr/>
        </p:nvSpPr>
        <p:spPr bwMode="auto">
          <a:xfrm>
            <a:off x="2471738" y="3386138"/>
            <a:ext cx="4806950" cy="1989137"/>
          </a:xfrm>
          <a:custGeom>
            <a:avLst/>
            <a:gdLst>
              <a:gd name="T0" fmla="*/ 0 w 3028"/>
              <a:gd name="T1" fmla="*/ 630 h 1253"/>
              <a:gd name="T2" fmla="*/ 817 w 3028"/>
              <a:gd name="T3" fmla="*/ 1253 h 1253"/>
              <a:gd name="T4" fmla="*/ 2016 w 3028"/>
              <a:gd name="T5" fmla="*/ 1058 h 1253"/>
              <a:gd name="T6" fmla="*/ 3028 w 3028"/>
              <a:gd name="T7" fmla="*/ 0 h 1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28" h="1253">
                <a:moveTo>
                  <a:pt x="0" y="630"/>
                </a:moveTo>
                <a:lnTo>
                  <a:pt x="817" y="1253"/>
                </a:lnTo>
                <a:lnTo>
                  <a:pt x="2016" y="1058"/>
                </a:lnTo>
                <a:lnTo>
                  <a:pt x="3028" y="0"/>
                </a:ln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94299" name="Line 27">
            <a:extLst>
              <a:ext uri="{FF2B5EF4-FFF2-40B4-BE49-F238E27FC236}">
                <a16:creationId xmlns:a16="http://schemas.microsoft.com/office/drawing/2014/main" id="{0ECD2115-3D32-428C-8153-D1FDBBCF380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9400" y="48768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94301" name="Line 29">
            <a:extLst>
              <a:ext uri="{FF2B5EF4-FFF2-40B4-BE49-F238E27FC236}">
                <a16:creationId xmlns:a16="http://schemas.microsoft.com/office/drawing/2014/main" id="{3450BBBA-B38A-4714-865C-97422ED4C7A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24400" y="52578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94303" name="Line 31">
            <a:extLst>
              <a:ext uri="{FF2B5EF4-FFF2-40B4-BE49-F238E27FC236}">
                <a16:creationId xmlns:a16="http://schemas.microsoft.com/office/drawing/2014/main" id="{62544C92-B89F-42B0-821B-273D3C3BA86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629400" y="4114800"/>
            <a:ext cx="228600" cy="301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694340" name="Group 68">
            <a:extLst>
              <a:ext uri="{FF2B5EF4-FFF2-40B4-BE49-F238E27FC236}">
                <a16:creationId xmlns:a16="http://schemas.microsoft.com/office/drawing/2014/main" id="{5147CB80-AC12-4C1C-8FA9-65F40DBFE0D2}"/>
              </a:ext>
            </a:extLst>
          </p:cNvPr>
          <p:cNvGrpSpPr>
            <a:grpSpLocks/>
          </p:cNvGrpSpPr>
          <p:nvPr/>
        </p:nvGrpSpPr>
        <p:grpSpPr bwMode="auto">
          <a:xfrm>
            <a:off x="2266950" y="2743200"/>
            <a:ext cx="5230813" cy="2711450"/>
            <a:chOff x="1428" y="1728"/>
            <a:chExt cx="3295" cy="1708"/>
          </a:xfrm>
        </p:grpSpPr>
        <p:sp>
          <p:nvSpPr>
            <p:cNvPr id="694341" name="Oval 69">
              <a:extLst>
                <a:ext uri="{FF2B5EF4-FFF2-40B4-BE49-F238E27FC236}">
                  <a16:creationId xmlns:a16="http://schemas.microsoft.com/office/drawing/2014/main" id="{C1258648-6A85-4966-9C5E-3194991ECA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9" y="3150"/>
              <a:ext cx="96" cy="96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694342" name="Group 70">
              <a:extLst>
                <a:ext uri="{FF2B5EF4-FFF2-40B4-BE49-F238E27FC236}">
                  <a16:creationId xmlns:a16="http://schemas.microsoft.com/office/drawing/2014/main" id="{C1614FC6-4902-442D-BA3B-813FB87678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28" y="1728"/>
              <a:ext cx="3295" cy="1708"/>
              <a:chOff x="1428" y="1728"/>
              <a:chExt cx="3295" cy="1708"/>
            </a:xfrm>
          </p:grpSpPr>
          <p:sp>
            <p:nvSpPr>
              <p:cNvPr id="694343" name="Oval 71">
                <a:extLst>
                  <a:ext uri="{FF2B5EF4-FFF2-40B4-BE49-F238E27FC236}">
                    <a16:creationId xmlns:a16="http://schemas.microsoft.com/office/drawing/2014/main" id="{E34D3C03-C340-43DA-B3FD-9FDDB71FDE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2" y="316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94344" name="Oval 72">
                <a:extLst>
                  <a:ext uri="{FF2B5EF4-FFF2-40B4-BE49-F238E27FC236}">
                    <a16:creationId xmlns:a16="http://schemas.microsoft.com/office/drawing/2014/main" id="{4B77023A-739B-479E-9273-B9F7542E79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9" y="2716"/>
                <a:ext cx="96" cy="96"/>
              </a:xfrm>
              <a:prstGeom prst="ellipse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94345" name="Text Box 73">
                <a:extLst>
                  <a:ext uri="{FF2B5EF4-FFF2-40B4-BE49-F238E27FC236}">
                    <a16:creationId xmlns:a16="http://schemas.microsoft.com/office/drawing/2014/main" id="{D6BBCC1D-DDC4-4FED-A1C8-6B282F17970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28" y="2370"/>
                <a:ext cx="11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 altLang="en-US"/>
              </a:p>
            </p:txBody>
          </p:sp>
          <p:sp>
            <p:nvSpPr>
              <p:cNvPr id="694346" name="Oval 74">
                <a:extLst>
                  <a:ext uri="{FF2B5EF4-FFF2-40B4-BE49-F238E27FC236}">
                    <a16:creationId xmlns:a16="http://schemas.microsoft.com/office/drawing/2014/main" id="{34D84D45-C078-40F3-A719-8FFFB059A5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28" y="3340"/>
                <a:ext cx="96" cy="96"/>
              </a:xfrm>
              <a:prstGeom prst="ellipse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94347" name="Text Box 75">
                <a:extLst>
                  <a:ext uri="{FF2B5EF4-FFF2-40B4-BE49-F238E27FC236}">
                    <a16:creationId xmlns:a16="http://schemas.microsoft.com/office/drawing/2014/main" id="{4FFD9EAA-EA0C-44C9-AA84-886449940F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48" y="2994"/>
                <a:ext cx="11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 altLang="en-US"/>
              </a:p>
            </p:txBody>
          </p:sp>
          <p:sp>
            <p:nvSpPr>
              <p:cNvPr id="694348" name="Oval 76">
                <a:extLst>
                  <a:ext uri="{FF2B5EF4-FFF2-40B4-BE49-F238E27FC236}">
                    <a16:creationId xmlns:a16="http://schemas.microsoft.com/office/drawing/2014/main" id="{36EE06CD-8835-45E4-903E-9FE59D8F33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29" y="2092"/>
                <a:ext cx="96" cy="96"/>
              </a:xfrm>
              <a:prstGeom prst="ellipse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94349" name="Text Box 77">
                <a:extLst>
                  <a:ext uri="{FF2B5EF4-FFF2-40B4-BE49-F238E27FC236}">
                    <a16:creationId xmlns:a16="http://schemas.microsoft.com/office/drawing/2014/main" id="{AAEE025C-6AD4-4E21-8E39-6C9BD0ABCB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54" y="2736"/>
                <a:ext cx="11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 altLang="en-US"/>
              </a:p>
            </p:txBody>
          </p:sp>
          <p:sp>
            <p:nvSpPr>
              <p:cNvPr id="694350" name="Text Box 78">
                <a:extLst>
                  <a:ext uri="{FF2B5EF4-FFF2-40B4-BE49-F238E27FC236}">
                    <a16:creationId xmlns:a16="http://schemas.microsoft.com/office/drawing/2014/main" id="{6EAC2FC2-7C1D-4C67-89A4-346F548949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07" y="1728"/>
                <a:ext cx="11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 altLang="en-US"/>
              </a:p>
            </p:txBody>
          </p:sp>
        </p:grpSp>
      </p:grpSp>
      <p:sp>
        <p:nvSpPr>
          <p:cNvPr id="694351" name="Text Box 79">
            <a:extLst>
              <a:ext uri="{FF2B5EF4-FFF2-40B4-BE49-F238E27FC236}">
                <a16:creationId xmlns:a16="http://schemas.microsoft.com/office/drawing/2014/main" id="{21FCDF60-D183-44AD-A9CF-E2D3AE8A1A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334000"/>
            <a:ext cx="1582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aseline="-25000"/>
              <a:t> </a:t>
            </a:r>
            <a:r>
              <a:rPr lang="pt-BR" altLang="en-US"/>
              <a:t>(</a:t>
            </a:r>
            <a:r>
              <a:rPr lang="pt-BR" altLang="en-US" i="1"/>
              <a:t>u</a:t>
            </a:r>
            <a:r>
              <a:rPr lang="pt-BR" altLang="en-US" i="1" baseline="-25000"/>
              <a:t>i </a:t>
            </a:r>
            <a:r>
              <a:rPr lang="pt-BR" altLang="en-US" i="1"/>
              <a:t>≤u&lt;u</a:t>
            </a:r>
            <a:r>
              <a:rPr lang="pt-BR" altLang="en-US" i="1" baseline="-25000"/>
              <a:t>i+</a:t>
            </a:r>
            <a:r>
              <a:rPr lang="pt-BR" altLang="en-US" baseline="-25000"/>
              <a:t>1</a:t>
            </a:r>
            <a:r>
              <a:rPr lang="pt-BR" altLang="en-US"/>
              <a:t>)</a:t>
            </a:r>
          </a:p>
        </p:txBody>
      </p:sp>
      <p:sp>
        <p:nvSpPr>
          <p:cNvPr id="694352" name="Text Box 80">
            <a:extLst>
              <a:ext uri="{FF2B5EF4-FFF2-40B4-BE49-F238E27FC236}">
                <a16:creationId xmlns:a16="http://schemas.microsoft.com/office/drawing/2014/main" id="{83B70A88-260C-4D85-99CC-BDA54B744B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5791200"/>
            <a:ext cx="176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aseline="-25000"/>
              <a:t> </a:t>
            </a:r>
            <a:r>
              <a:rPr lang="pt-BR" altLang="en-US"/>
              <a:t>(</a:t>
            </a:r>
            <a:r>
              <a:rPr lang="pt-BR" altLang="en-US" i="1"/>
              <a:t>u</a:t>
            </a:r>
            <a:r>
              <a:rPr lang="pt-BR" altLang="en-US" i="1" baseline="-25000"/>
              <a:t>i</a:t>
            </a:r>
            <a:r>
              <a:rPr lang="pt-BR" altLang="en-US" baseline="-25000"/>
              <a:t>+1</a:t>
            </a:r>
            <a:r>
              <a:rPr lang="pt-BR" altLang="en-US" i="1" baseline="-25000"/>
              <a:t> </a:t>
            </a:r>
            <a:r>
              <a:rPr lang="pt-BR" altLang="en-US" i="1"/>
              <a:t>≤u&lt;u</a:t>
            </a:r>
            <a:r>
              <a:rPr lang="pt-BR" altLang="en-US" i="1" baseline="-25000"/>
              <a:t>i+</a:t>
            </a:r>
            <a:r>
              <a:rPr lang="pt-BR" altLang="en-US" baseline="-25000"/>
              <a:t>2</a:t>
            </a:r>
            <a:r>
              <a:rPr lang="pt-BR" altLang="en-US"/>
              <a:t>)</a:t>
            </a:r>
          </a:p>
        </p:txBody>
      </p:sp>
      <p:sp>
        <p:nvSpPr>
          <p:cNvPr id="694353" name="Text Box 81">
            <a:extLst>
              <a:ext uri="{FF2B5EF4-FFF2-40B4-BE49-F238E27FC236}">
                <a16:creationId xmlns:a16="http://schemas.microsoft.com/office/drawing/2014/main" id="{10CC5DFE-1404-4505-BBE7-979CDD87B4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4572000"/>
            <a:ext cx="176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aseline="-25000"/>
              <a:t> </a:t>
            </a:r>
            <a:r>
              <a:rPr lang="pt-BR" altLang="en-US"/>
              <a:t>(</a:t>
            </a:r>
            <a:r>
              <a:rPr lang="pt-BR" altLang="en-US" i="1"/>
              <a:t>u</a:t>
            </a:r>
            <a:r>
              <a:rPr lang="pt-BR" altLang="en-US" i="1" baseline="-25000"/>
              <a:t>i</a:t>
            </a:r>
            <a:r>
              <a:rPr lang="pt-BR" altLang="en-US" baseline="-25000"/>
              <a:t>+2</a:t>
            </a:r>
            <a:r>
              <a:rPr lang="pt-BR" altLang="en-US" i="1" baseline="-25000"/>
              <a:t> </a:t>
            </a:r>
            <a:r>
              <a:rPr lang="pt-BR" altLang="en-US" i="1"/>
              <a:t>≤u&lt;u</a:t>
            </a:r>
            <a:r>
              <a:rPr lang="pt-BR" altLang="en-US" i="1" baseline="-25000"/>
              <a:t>i+</a:t>
            </a:r>
            <a:r>
              <a:rPr lang="pt-BR" altLang="en-US" baseline="-25000"/>
              <a:t>3</a:t>
            </a:r>
            <a:r>
              <a:rPr lang="pt-BR" altLang="en-US"/>
              <a:t>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340" name="Text Box 44">
            <a:extLst>
              <a:ext uri="{FF2B5EF4-FFF2-40B4-BE49-F238E27FC236}">
                <a16:creationId xmlns:a16="http://schemas.microsoft.com/office/drawing/2014/main" id="{5034A21F-EEED-483B-B7A4-59BA13FE2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5257800"/>
            <a:ext cx="719138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pt-BR" altLang="en-US" i="1"/>
              <a:t>d </a:t>
            </a:r>
            <a:r>
              <a:rPr lang="pt-BR" altLang="en-US"/>
              <a:t>= 2</a:t>
            </a:r>
          </a:p>
        </p:txBody>
      </p:sp>
      <p:sp>
        <p:nvSpPr>
          <p:cNvPr id="695298" name="Rectangle 2">
            <a:extLst>
              <a:ext uri="{FF2B5EF4-FFF2-40B4-BE49-F238E27FC236}">
                <a16:creationId xmlns:a16="http://schemas.microsoft.com/office/drawing/2014/main" id="{BA664399-0664-432E-B6F7-586FDAB7F0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pt-BR" altLang="en-US"/>
              <a:t>Recorrência Cox-de Boor</a:t>
            </a:r>
          </a:p>
        </p:txBody>
      </p:sp>
      <p:graphicFrame>
        <p:nvGraphicFramePr>
          <p:cNvPr id="695299" name="Object 3">
            <a:extLst>
              <a:ext uri="{FF2B5EF4-FFF2-40B4-BE49-F238E27FC236}">
                <a16:creationId xmlns:a16="http://schemas.microsoft.com/office/drawing/2014/main" id="{39DAD157-B8E4-4257-AA1C-DE7077654CF8}"/>
              </a:ext>
            </a:extLst>
          </p:cNvPr>
          <p:cNvGraphicFramePr>
            <a:graphicFrameLocks noGrp="1" noChangeAspect="1"/>
          </p:cNvGraphicFramePr>
          <p:nvPr>
            <p:ph sz="half" idx="1"/>
          </p:nvPr>
        </p:nvGraphicFramePr>
        <p:xfrm>
          <a:off x="457200" y="1279525"/>
          <a:ext cx="4495800" cy="135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97" name="Equation" r:id="rId3" imgW="2819160" imgH="914400" progId="Equation.3">
                  <p:embed/>
                </p:oleObj>
              </mc:Choice>
              <mc:Fallback>
                <p:oleObj name="Equation" r:id="rId3" imgW="2819160" imgH="914400" progId="Equation.3">
                  <p:embed/>
                  <p:pic>
                    <p:nvPicPr>
                      <p:cNvPr id="695299" name="Object 3">
                        <a:extLst>
                          <a:ext uri="{FF2B5EF4-FFF2-40B4-BE49-F238E27FC236}">
                            <a16:creationId xmlns:a16="http://schemas.microsoft.com/office/drawing/2014/main" id="{39DAD157-B8E4-4257-AA1C-DE7077654CF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79525"/>
                        <a:ext cx="4495800" cy="1352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5300" name="Oval 4">
            <a:extLst>
              <a:ext uri="{FF2B5EF4-FFF2-40B4-BE49-F238E27FC236}">
                <a16:creationId xmlns:a16="http://schemas.microsoft.com/office/drawing/2014/main" id="{BD6A1E1C-CDC9-4D09-AFD0-2527ED534D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3434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95301" name="Oval 5">
            <a:extLst>
              <a:ext uri="{FF2B5EF4-FFF2-40B4-BE49-F238E27FC236}">
                <a16:creationId xmlns:a16="http://schemas.microsoft.com/office/drawing/2014/main" id="{49F390E5-342D-4EA7-BCA7-2B61345DFA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3340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95302" name="Oval 6">
            <a:extLst>
              <a:ext uri="{FF2B5EF4-FFF2-40B4-BE49-F238E27FC236}">
                <a16:creationId xmlns:a16="http://schemas.microsoft.com/office/drawing/2014/main" id="{38554313-F6F1-4CCF-9739-97B3FD8238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0292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95303" name="Oval 7">
            <a:extLst>
              <a:ext uri="{FF2B5EF4-FFF2-40B4-BE49-F238E27FC236}">
                <a16:creationId xmlns:a16="http://schemas.microsoft.com/office/drawing/2014/main" id="{0954D0E3-3D57-4EBC-9B50-FA013F7423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3528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95304" name="Text Box 8">
            <a:extLst>
              <a:ext uri="{FF2B5EF4-FFF2-40B4-BE49-F238E27FC236}">
                <a16:creationId xmlns:a16="http://schemas.microsoft.com/office/drawing/2014/main" id="{703AC46D-E2DD-4543-A8BB-A6CB24F930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4343400"/>
            <a:ext cx="387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pt-BR" altLang="en-US" b="1"/>
              <a:t>p</a:t>
            </a:r>
            <a:r>
              <a:rPr lang="pt-BR" altLang="en-US" i="1" baseline="-25000"/>
              <a:t>i</a:t>
            </a:r>
          </a:p>
        </p:txBody>
      </p:sp>
      <p:sp>
        <p:nvSpPr>
          <p:cNvPr id="695305" name="Text Box 9">
            <a:extLst>
              <a:ext uri="{FF2B5EF4-FFF2-40B4-BE49-F238E27FC236}">
                <a16:creationId xmlns:a16="http://schemas.microsoft.com/office/drawing/2014/main" id="{8759FBEA-6FEF-4D8C-98E5-88EDED5D87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5486400"/>
            <a:ext cx="568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pt-BR" altLang="en-US" b="1"/>
              <a:t>p</a:t>
            </a:r>
            <a:r>
              <a:rPr lang="pt-BR" altLang="en-US" i="1" baseline="-25000"/>
              <a:t>i+</a:t>
            </a:r>
            <a:r>
              <a:rPr lang="pt-BR" altLang="en-US" baseline="-25000"/>
              <a:t>1</a:t>
            </a:r>
          </a:p>
        </p:txBody>
      </p:sp>
      <p:sp>
        <p:nvSpPr>
          <p:cNvPr id="695306" name="Text Box 10">
            <a:extLst>
              <a:ext uri="{FF2B5EF4-FFF2-40B4-BE49-F238E27FC236}">
                <a16:creationId xmlns:a16="http://schemas.microsoft.com/office/drawing/2014/main" id="{BC041CF4-BCE0-4380-B82A-C67C6C5E9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5181600"/>
            <a:ext cx="568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pt-BR" altLang="en-US" b="1"/>
              <a:t>p</a:t>
            </a:r>
            <a:r>
              <a:rPr lang="pt-BR" altLang="en-US" i="1" baseline="-25000"/>
              <a:t>i+</a:t>
            </a:r>
            <a:r>
              <a:rPr lang="pt-BR" altLang="en-US" baseline="-25000"/>
              <a:t>2</a:t>
            </a:r>
          </a:p>
        </p:txBody>
      </p:sp>
      <p:sp>
        <p:nvSpPr>
          <p:cNvPr id="695307" name="Text Box 11">
            <a:extLst>
              <a:ext uri="{FF2B5EF4-FFF2-40B4-BE49-F238E27FC236}">
                <a16:creationId xmlns:a16="http://schemas.microsoft.com/office/drawing/2014/main" id="{2F5CEA41-A211-49C8-83EB-7BA17F627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3581400"/>
            <a:ext cx="568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pt-BR" altLang="en-US" b="1"/>
              <a:t>p</a:t>
            </a:r>
            <a:r>
              <a:rPr lang="pt-BR" altLang="en-US" i="1" baseline="-25000"/>
              <a:t>i+</a:t>
            </a:r>
            <a:r>
              <a:rPr lang="pt-BR" altLang="en-US" baseline="-25000"/>
              <a:t>3</a:t>
            </a:r>
          </a:p>
        </p:txBody>
      </p:sp>
      <p:graphicFrame>
        <p:nvGraphicFramePr>
          <p:cNvPr id="695308" name="Object 12">
            <a:extLst>
              <a:ext uri="{FF2B5EF4-FFF2-40B4-BE49-F238E27FC236}">
                <a16:creationId xmlns:a16="http://schemas.microsoft.com/office/drawing/2014/main" id="{A175ED57-4C25-4F4D-8337-4C2FD977ECD7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5562600" y="1374775"/>
          <a:ext cx="19050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98" name="Equation" r:id="rId5" imgW="1193760" imgH="431640" progId="Equation.3">
                  <p:embed/>
                </p:oleObj>
              </mc:Choice>
              <mc:Fallback>
                <p:oleObj name="Equation" r:id="rId5" imgW="1193760" imgH="431640" progId="Equation.3">
                  <p:embed/>
                  <p:pic>
                    <p:nvPicPr>
                      <p:cNvPr id="695308" name="Object 12">
                        <a:extLst>
                          <a:ext uri="{FF2B5EF4-FFF2-40B4-BE49-F238E27FC236}">
                            <a16:creationId xmlns:a16="http://schemas.microsoft.com/office/drawing/2014/main" id="{A175ED57-4C25-4F4D-8337-4C2FD977ECD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374775"/>
                        <a:ext cx="1905000" cy="68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5312" name="Oval 16">
            <a:extLst>
              <a:ext uri="{FF2B5EF4-FFF2-40B4-BE49-F238E27FC236}">
                <a16:creationId xmlns:a16="http://schemas.microsoft.com/office/drawing/2014/main" id="{361246FB-1798-4A45-BAC4-F4068F10F3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0300" y="4305300"/>
            <a:ext cx="152400" cy="152400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95314" name="Oval 18">
            <a:extLst>
              <a:ext uri="{FF2B5EF4-FFF2-40B4-BE49-F238E27FC236}">
                <a16:creationId xmlns:a16="http://schemas.microsoft.com/office/drawing/2014/main" id="{28D94845-571F-41BA-8318-417115F186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0463" y="5295900"/>
            <a:ext cx="152400" cy="152400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95316" name="Oval 20">
            <a:extLst>
              <a:ext uri="{FF2B5EF4-FFF2-40B4-BE49-F238E27FC236}">
                <a16:creationId xmlns:a16="http://schemas.microsoft.com/office/drawing/2014/main" id="{312FBDAF-4233-461D-B561-791E82252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7050" y="4994275"/>
            <a:ext cx="152400" cy="152400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95318" name="Oval 22">
            <a:extLst>
              <a:ext uri="{FF2B5EF4-FFF2-40B4-BE49-F238E27FC236}">
                <a16:creationId xmlns:a16="http://schemas.microsoft.com/office/drawing/2014/main" id="{362EDBC2-37E2-4746-A6B3-0A705C7A1A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4550" y="3314700"/>
            <a:ext cx="152400" cy="152400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95321" name="Freeform 25">
            <a:extLst>
              <a:ext uri="{FF2B5EF4-FFF2-40B4-BE49-F238E27FC236}">
                <a16:creationId xmlns:a16="http://schemas.microsoft.com/office/drawing/2014/main" id="{4197E3C2-CDAF-4214-AEF3-63312D82E84D}"/>
              </a:ext>
            </a:extLst>
          </p:cNvPr>
          <p:cNvSpPr>
            <a:spLocks/>
          </p:cNvSpPr>
          <p:nvPr/>
        </p:nvSpPr>
        <p:spPr bwMode="auto">
          <a:xfrm>
            <a:off x="2471738" y="3386138"/>
            <a:ext cx="4806950" cy="1989137"/>
          </a:xfrm>
          <a:custGeom>
            <a:avLst/>
            <a:gdLst>
              <a:gd name="T0" fmla="*/ 0 w 3028"/>
              <a:gd name="T1" fmla="*/ 630 h 1253"/>
              <a:gd name="T2" fmla="*/ 817 w 3028"/>
              <a:gd name="T3" fmla="*/ 1253 h 1253"/>
              <a:gd name="T4" fmla="*/ 2016 w 3028"/>
              <a:gd name="T5" fmla="*/ 1058 h 1253"/>
              <a:gd name="T6" fmla="*/ 3028 w 3028"/>
              <a:gd name="T7" fmla="*/ 0 h 1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28" h="1253">
                <a:moveTo>
                  <a:pt x="0" y="630"/>
                </a:moveTo>
                <a:lnTo>
                  <a:pt x="817" y="1253"/>
                </a:lnTo>
                <a:lnTo>
                  <a:pt x="2016" y="1058"/>
                </a:lnTo>
                <a:lnTo>
                  <a:pt x="3028" y="0"/>
                </a:ln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95344" name="Freeform 48">
            <a:extLst>
              <a:ext uri="{FF2B5EF4-FFF2-40B4-BE49-F238E27FC236}">
                <a16:creationId xmlns:a16="http://schemas.microsoft.com/office/drawing/2014/main" id="{9709902E-5017-439C-BE5D-50F9F97B3581}"/>
              </a:ext>
            </a:extLst>
          </p:cNvPr>
          <p:cNvSpPr>
            <a:spLocks/>
          </p:cNvSpPr>
          <p:nvPr/>
        </p:nvSpPr>
        <p:spPr bwMode="auto">
          <a:xfrm>
            <a:off x="3048000" y="4800600"/>
            <a:ext cx="1712913" cy="498475"/>
          </a:xfrm>
          <a:custGeom>
            <a:avLst/>
            <a:gdLst>
              <a:gd name="T0" fmla="*/ 0 w 1079"/>
              <a:gd name="T1" fmla="*/ 0 h 314"/>
              <a:gd name="T2" fmla="*/ 1079 w 1079"/>
              <a:gd name="T3" fmla="*/ 263 h 31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79" h="314">
                <a:moveTo>
                  <a:pt x="0" y="0"/>
                </a:moveTo>
                <a:cubicBezTo>
                  <a:pt x="248" y="229"/>
                  <a:pt x="672" y="314"/>
                  <a:pt x="1079" y="263"/>
                </a:cubicBezTo>
              </a:path>
            </a:pathLst>
          </a:custGeom>
          <a:noFill/>
          <a:ln w="19050" cap="flat" cmpd="sng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95345" name="Freeform 49">
            <a:extLst>
              <a:ext uri="{FF2B5EF4-FFF2-40B4-BE49-F238E27FC236}">
                <a16:creationId xmlns:a16="http://schemas.microsoft.com/office/drawing/2014/main" id="{621388E8-4985-4BCA-9D29-78DEF7FD3171}"/>
              </a:ext>
            </a:extLst>
          </p:cNvPr>
          <p:cNvSpPr>
            <a:spLocks/>
          </p:cNvSpPr>
          <p:nvPr/>
        </p:nvSpPr>
        <p:spPr bwMode="auto">
          <a:xfrm>
            <a:off x="4760913" y="4181475"/>
            <a:ext cx="1720850" cy="1036638"/>
          </a:xfrm>
          <a:custGeom>
            <a:avLst/>
            <a:gdLst>
              <a:gd name="T0" fmla="*/ 0 w 1084"/>
              <a:gd name="T1" fmla="*/ 653 h 653"/>
              <a:gd name="T2" fmla="*/ 1084 w 1084"/>
              <a:gd name="T3" fmla="*/ 0 h 65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84" h="653">
                <a:moveTo>
                  <a:pt x="0" y="653"/>
                </a:moveTo>
                <a:cubicBezTo>
                  <a:pt x="330" y="611"/>
                  <a:pt x="762" y="373"/>
                  <a:pt x="1084" y="0"/>
                </a:cubicBezTo>
              </a:path>
            </a:pathLst>
          </a:custGeom>
          <a:noFill/>
          <a:ln w="19050" cap="flat" cmpd="sng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95346" name="Oval 50">
            <a:extLst>
              <a:ext uri="{FF2B5EF4-FFF2-40B4-BE49-F238E27FC236}">
                <a16:creationId xmlns:a16="http://schemas.microsoft.com/office/drawing/2014/main" id="{5B1EAF41-1C81-4B96-907D-40C984B099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9800" y="51816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346" name="Text Box 2">
            <a:extLst>
              <a:ext uri="{FF2B5EF4-FFF2-40B4-BE49-F238E27FC236}">
                <a16:creationId xmlns:a16="http://schemas.microsoft.com/office/drawing/2014/main" id="{F30A071B-28C5-4508-A90D-717DF816F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5257800"/>
            <a:ext cx="719138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pt-BR" altLang="en-US" i="1"/>
              <a:t>d </a:t>
            </a:r>
            <a:r>
              <a:rPr lang="pt-BR" altLang="en-US"/>
              <a:t>= 3</a:t>
            </a:r>
          </a:p>
        </p:txBody>
      </p:sp>
      <p:sp>
        <p:nvSpPr>
          <p:cNvPr id="697347" name="Rectangle 3">
            <a:extLst>
              <a:ext uri="{FF2B5EF4-FFF2-40B4-BE49-F238E27FC236}">
                <a16:creationId xmlns:a16="http://schemas.microsoft.com/office/drawing/2014/main" id="{C8DA83B5-B79C-4721-9C04-25AC384AF2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pt-BR" altLang="en-US"/>
              <a:t>Recorrência Cox-de Boor</a:t>
            </a:r>
          </a:p>
        </p:txBody>
      </p:sp>
      <p:graphicFrame>
        <p:nvGraphicFramePr>
          <p:cNvPr id="697348" name="Object 4">
            <a:extLst>
              <a:ext uri="{FF2B5EF4-FFF2-40B4-BE49-F238E27FC236}">
                <a16:creationId xmlns:a16="http://schemas.microsoft.com/office/drawing/2014/main" id="{3380272A-D8F8-471C-B2C7-8C7E55010B3F}"/>
              </a:ext>
            </a:extLst>
          </p:cNvPr>
          <p:cNvGraphicFramePr>
            <a:graphicFrameLocks noGrp="1" noChangeAspect="1"/>
          </p:cNvGraphicFramePr>
          <p:nvPr>
            <p:ph sz="half" idx="1"/>
          </p:nvPr>
        </p:nvGraphicFramePr>
        <p:xfrm>
          <a:off x="457200" y="1279525"/>
          <a:ext cx="4495800" cy="135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1" name="Equation" r:id="rId3" imgW="2819160" imgH="914400" progId="Equation.3">
                  <p:embed/>
                </p:oleObj>
              </mc:Choice>
              <mc:Fallback>
                <p:oleObj name="Equation" r:id="rId3" imgW="2819160" imgH="914400" progId="Equation.3">
                  <p:embed/>
                  <p:pic>
                    <p:nvPicPr>
                      <p:cNvPr id="697348" name="Object 4">
                        <a:extLst>
                          <a:ext uri="{FF2B5EF4-FFF2-40B4-BE49-F238E27FC236}">
                            <a16:creationId xmlns:a16="http://schemas.microsoft.com/office/drawing/2014/main" id="{3380272A-D8F8-471C-B2C7-8C7E55010B3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79525"/>
                        <a:ext cx="4495800" cy="1352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7349" name="Oval 5">
            <a:extLst>
              <a:ext uri="{FF2B5EF4-FFF2-40B4-BE49-F238E27FC236}">
                <a16:creationId xmlns:a16="http://schemas.microsoft.com/office/drawing/2014/main" id="{BE8C2416-A3A2-41C4-BA0C-B9CFB4456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3434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97350" name="Oval 6">
            <a:extLst>
              <a:ext uri="{FF2B5EF4-FFF2-40B4-BE49-F238E27FC236}">
                <a16:creationId xmlns:a16="http://schemas.microsoft.com/office/drawing/2014/main" id="{5475C157-71AC-4A8B-920A-9092B35BF6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3340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97351" name="Oval 7">
            <a:extLst>
              <a:ext uri="{FF2B5EF4-FFF2-40B4-BE49-F238E27FC236}">
                <a16:creationId xmlns:a16="http://schemas.microsoft.com/office/drawing/2014/main" id="{1A488A7A-6C73-499C-860B-D7096B08B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0292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97352" name="Oval 8">
            <a:extLst>
              <a:ext uri="{FF2B5EF4-FFF2-40B4-BE49-F238E27FC236}">
                <a16:creationId xmlns:a16="http://schemas.microsoft.com/office/drawing/2014/main" id="{1895AD38-3C69-4005-88FC-249D42FDAD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3528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97353" name="Text Box 9">
            <a:extLst>
              <a:ext uri="{FF2B5EF4-FFF2-40B4-BE49-F238E27FC236}">
                <a16:creationId xmlns:a16="http://schemas.microsoft.com/office/drawing/2014/main" id="{BD8CF32B-9333-4A91-A20C-44B410465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4343400"/>
            <a:ext cx="387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pt-BR" altLang="en-US" b="1"/>
              <a:t>p</a:t>
            </a:r>
            <a:r>
              <a:rPr lang="pt-BR" altLang="en-US" i="1" baseline="-25000"/>
              <a:t>i</a:t>
            </a:r>
          </a:p>
        </p:txBody>
      </p:sp>
      <p:sp>
        <p:nvSpPr>
          <p:cNvPr id="697354" name="Text Box 10">
            <a:extLst>
              <a:ext uri="{FF2B5EF4-FFF2-40B4-BE49-F238E27FC236}">
                <a16:creationId xmlns:a16="http://schemas.microsoft.com/office/drawing/2014/main" id="{2331C50B-90B5-4981-88D0-3188511FF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5486400"/>
            <a:ext cx="568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pt-BR" altLang="en-US" b="1"/>
              <a:t>p</a:t>
            </a:r>
            <a:r>
              <a:rPr lang="pt-BR" altLang="en-US" i="1" baseline="-25000"/>
              <a:t>i+</a:t>
            </a:r>
            <a:r>
              <a:rPr lang="pt-BR" altLang="en-US" baseline="-25000"/>
              <a:t>1</a:t>
            </a:r>
          </a:p>
        </p:txBody>
      </p:sp>
      <p:sp>
        <p:nvSpPr>
          <p:cNvPr id="697355" name="Text Box 11">
            <a:extLst>
              <a:ext uri="{FF2B5EF4-FFF2-40B4-BE49-F238E27FC236}">
                <a16:creationId xmlns:a16="http://schemas.microsoft.com/office/drawing/2014/main" id="{5E59CFEF-348A-4A4D-A346-A476037265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5181600"/>
            <a:ext cx="568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pt-BR" altLang="en-US" b="1"/>
              <a:t>p</a:t>
            </a:r>
            <a:r>
              <a:rPr lang="pt-BR" altLang="en-US" i="1" baseline="-25000"/>
              <a:t>i+</a:t>
            </a:r>
            <a:r>
              <a:rPr lang="pt-BR" altLang="en-US" baseline="-25000"/>
              <a:t>2</a:t>
            </a:r>
          </a:p>
        </p:txBody>
      </p:sp>
      <p:sp>
        <p:nvSpPr>
          <p:cNvPr id="697356" name="Text Box 12">
            <a:extLst>
              <a:ext uri="{FF2B5EF4-FFF2-40B4-BE49-F238E27FC236}">
                <a16:creationId xmlns:a16="http://schemas.microsoft.com/office/drawing/2014/main" id="{D40AC8F2-4B56-4CAC-A8DF-2D22AA948F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3581400"/>
            <a:ext cx="568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pt-BR" altLang="en-US" b="1"/>
              <a:t>p</a:t>
            </a:r>
            <a:r>
              <a:rPr lang="pt-BR" altLang="en-US" i="1" baseline="-25000"/>
              <a:t>i+</a:t>
            </a:r>
            <a:r>
              <a:rPr lang="pt-BR" altLang="en-US" baseline="-25000"/>
              <a:t>3</a:t>
            </a:r>
          </a:p>
        </p:txBody>
      </p:sp>
      <p:graphicFrame>
        <p:nvGraphicFramePr>
          <p:cNvPr id="697357" name="Object 13">
            <a:extLst>
              <a:ext uri="{FF2B5EF4-FFF2-40B4-BE49-F238E27FC236}">
                <a16:creationId xmlns:a16="http://schemas.microsoft.com/office/drawing/2014/main" id="{A3BF4083-23F7-4082-A115-06ED99E54282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5562600" y="1374775"/>
          <a:ext cx="19050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2" name="Equation" r:id="rId5" imgW="1193760" imgH="431640" progId="Equation.3">
                  <p:embed/>
                </p:oleObj>
              </mc:Choice>
              <mc:Fallback>
                <p:oleObj name="Equation" r:id="rId5" imgW="1193760" imgH="431640" progId="Equation.3">
                  <p:embed/>
                  <p:pic>
                    <p:nvPicPr>
                      <p:cNvPr id="697357" name="Object 13">
                        <a:extLst>
                          <a:ext uri="{FF2B5EF4-FFF2-40B4-BE49-F238E27FC236}">
                            <a16:creationId xmlns:a16="http://schemas.microsoft.com/office/drawing/2014/main" id="{A3BF4083-23F7-4082-A115-06ED99E5428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374775"/>
                        <a:ext cx="1905000" cy="68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7358" name="Oval 14">
            <a:extLst>
              <a:ext uri="{FF2B5EF4-FFF2-40B4-BE49-F238E27FC236}">
                <a16:creationId xmlns:a16="http://schemas.microsoft.com/office/drawing/2014/main" id="{EFF670BC-5328-4D81-8854-82B5770B90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0300" y="4305300"/>
            <a:ext cx="152400" cy="152400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97359" name="Oval 15">
            <a:extLst>
              <a:ext uri="{FF2B5EF4-FFF2-40B4-BE49-F238E27FC236}">
                <a16:creationId xmlns:a16="http://schemas.microsoft.com/office/drawing/2014/main" id="{75D2E479-E31A-4970-BDE0-49AB7EF56B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0463" y="5295900"/>
            <a:ext cx="152400" cy="152400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97360" name="Oval 16">
            <a:extLst>
              <a:ext uri="{FF2B5EF4-FFF2-40B4-BE49-F238E27FC236}">
                <a16:creationId xmlns:a16="http://schemas.microsoft.com/office/drawing/2014/main" id="{153B23B7-C643-4ACB-A608-24D52ED96B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7050" y="4994275"/>
            <a:ext cx="152400" cy="152400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97361" name="Oval 17">
            <a:extLst>
              <a:ext uri="{FF2B5EF4-FFF2-40B4-BE49-F238E27FC236}">
                <a16:creationId xmlns:a16="http://schemas.microsoft.com/office/drawing/2014/main" id="{76571BBD-45D4-49C2-8574-BC92D31E08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4550" y="3314700"/>
            <a:ext cx="152400" cy="152400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97363" name="Freeform 19">
            <a:extLst>
              <a:ext uri="{FF2B5EF4-FFF2-40B4-BE49-F238E27FC236}">
                <a16:creationId xmlns:a16="http://schemas.microsoft.com/office/drawing/2014/main" id="{BBB6256A-9FCC-401F-BE1B-52DB0E624639}"/>
              </a:ext>
            </a:extLst>
          </p:cNvPr>
          <p:cNvSpPr>
            <a:spLocks/>
          </p:cNvSpPr>
          <p:nvPr/>
        </p:nvSpPr>
        <p:spPr bwMode="auto">
          <a:xfrm>
            <a:off x="2471738" y="3386138"/>
            <a:ext cx="4806950" cy="1989137"/>
          </a:xfrm>
          <a:custGeom>
            <a:avLst/>
            <a:gdLst>
              <a:gd name="T0" fmla="*/ 0 w 3028"/>
              <a:gd name="T1" fmla="*/ 630 h 1253"/>
              <a:gd name="T2" fmla="*/ 817 w 3028"/>
              <a:gd name="T3" fmla="*/ 1253 h 1253"/>
              <a:gd name="T4" fmla="*/ 2016 w 3028"/>
              <a:gd name="T5" fmla="*/ 1058 h 1253"/>
              <a:gd name="T6" fmla="*/ 3028 w 3028"/>
              <a:gd name="T7" fmla="*/ 0 h 1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28" h="1253">
                <a:moveTo>
                  <a:pt x="0" y="630"/>
                </a:moveTo>
                <a:lnTo>
                  <a:pt x="817" y="1253"/>
                </a:lnTo>
                <a:lnTo>
                  <a:pt x="2016" y="1058"/>
                </a:lnTo>
                <a:lnTo>
                  <a:pt x="3028" y="0"/>
                </a:ln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97364" name="Freeform 20">
            <a:extLst>
              <a:ext uri="{FF2B5EF4-FFF2-40B4-BE49-F238E27FC236}">
                <a16:creationId xmlns:a16="http://schemas.microsoft.com/office/drawing/2014/main" id="{61BF25A0-0118-4641-932E-DA22C95CA5DC}"/>
              </a:ext>
            </a:extLst>
          </p:cNvPr>
          <p:cNvSpPr>
            <a:spLocks/>
          </p:cNvSpPr>
          <p:nvPr/>
        </p:nvSpPr>
        <p:spPr bwMode="auto">
          <a:xfrm>
            <a:off x="3048000" y="4800600"/>
            <a:ext cx="1712913" cy="498475"/>
          </a:xfrm>
          <a:custGeom>
            <a:avLst/>
            <a:gdLst>
              <a:gd name="T0" fmla="*/ 0 w 1079"/>
              <a:gd name="T1" fmla="*/ 0 h 314"/>
              <a:gd name="T2" fmla="*/ 1079 w 1079"/>
              <a:gd name="T3" fmla="*/ 263 h 31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79" h="314">
                <a:moveTo>
                  <a:pt x="0" y="0"/>
                </a:moveTo>
                <a:cubicBezTo>
                  <a:pt x="248" y="229"/>
                  <a:pt x="672" y="314"/>
                  <a:pt x="1079" y="263"/>
                </a:cubicBezTo>
              </a:path>
            </a:pathLst>
          </a:custGeom>
          <a:noFill/>
          <a:ln w="19050" cap="flat" cmpd="sng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97365" name="Freeform 21">
            <a:extLst>
              <a:ext uri="{FF2B5EF4-FFF2-40B4-BE49-F238E27FC236}">
                <a16:creationId xmlns:a16="http://schemas.microsoft.com/office/drawing/2014/main" id="{A272141F-0714-4E39-8968-A7145622D626}"/>
              </a:ext>
            </a:extLst>
          </p:cNvPr>
          <p:cNvSpPr>
            <a:spLocks/>
          </p:cNvSpPr>
          <p:nvPr/>
        </p:nvSpPr>
        <p:spPr bwMode="auto">
          <a:xfrm>
            <a:off x="4760913" y="4181475"/>
            <a:ext cx="1720850" cy="1036638"/>
          </a:xfrm>
          <a:custGeom>
            <a:avLst/>
            <a:gdLst>
              <a:gd name="T0" fmla="*/ 0 w 1084"/>
              <a:gd name="T1" fmla="*/ 653 h 653"/>
              <a:gd name="T2" fmla="*/ 1084 w 1084"/>
              <a:gd name="T3" fmla="*/ 0 h 65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84" h="653">
                <a:moveTo>
                  <a:pt x="0" y="653"/>
                </a:moveTo>
                <a:cubicBezTo>
                  <a:pt x="330" y="611"/>
                  <a:pt x="762" y="373"/>
                  <a:pt x="1084" y="0"/>
                </a:cubicBezTo>
              </a:path>
            </a:pathLst>
          </a:custGeom>
          <a:noFill/>
          <a:ln w="19050" cap="flat" cmpd="sng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97366" name="Freeform 22">
            <a:extLst>
              <a:ext uri="{FF2B5EF4-FFF2-40B4-BE49-F238E27FC236}">
                <a16:creationId xmlns:a16="http://schemas.microsoft.com/office/drawing/2014/main" id="{33688475-B26B-4447-9A0A-C0E5B0A8914F}"/>
              </a:ext>
            </a:extLst>
          </p:cNvPr>
          <p:cNvSpPr>
            <a:spLocks/>
          </p:cNvSpPr>
          <p:nvPr/>
        </p:nvSpPr>
        <p:spPr bwMode="auto">
          <a:xfrm>
            <a:off x="3657600" y="4343400"/>
            <a:ext cx="2130425" cy="511175"/>
          </a:xfrm>
          <a:custGeom>
            <a:avLst/>
            <a:gdLst>
              <a:gd name="T0" fmla="*/ 0 w 1342"/>
              <a:gd name="T1" fmla="*/ 296 h 322"/>
              <a:gd name="T2" fmla="*/ 1342 w 1342"/>
              <a:gd name="T3" fmla="*/ 0 h 32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342" h="322">
                <a:moveTo>
                  <a:pt x="0" y="296"/>
                </a:moveTo>
                <a:cubicBezTo>
                  <a:pt x="466" y="322"/>
                  <a:pt x="1084" y="203"/>
                  <a:pt x="1342" y="0"/>
                </a:cubicBezTo>
              </a:path>
            </a:pathLst>
          </a:custGeom>
          <a:noFill/>
          <a:ln w="28575" cap="flat" cmpd="sng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97367" name="Oval 23">
            <a:extLst>
              <a:ext uri="{FF2B5EF4-FFF2-40B4-BE49-F238E27FC236}">
                <a16:creationId xmlns:a16="http://schemas.microsoft.com/office/drawing/2014/main" id="{FFF41123-3C8D-4BA7-B0CD-89368752D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9800" y="51816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370" name="Rectangle 2">
            <a:extLst>
              <a:ext uri="{FF2B5EF4-FFF2-40B4-BE49-F238E27FC236}">
                <a16:creationId xmlns:a16="http://schemas.microsoft.com/office/drawing/2014/main" id="{F95944AA-12F7-46C3-8122-90862DAA95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Propriedades das B-Splines</a:t>
            </a:r>
          </a:p>
        </p:txBody>
      </p:sp>
      <p:sp>
        <p:nvSpPr>
          <p:cNvPr id="698371" name="Rectangle 3">
            <a:extLst>
              <a:ext uri="{FF2B5EF4-FFF2-40B4-BE49-F238E27FC236}">
                <a16:creationId xmlns:a16="http://schemas.microsoft.com/office/drawing/2014/main" id="{D7DC0189-F4D1-4536-B369-AFB9D5A24D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 sz="2600"/>
              <a:t>Dados </a:t>
            </a:r>
            <a:r>
              <a:rPr lang="pt-BR" altLang="en-US" sz="2600" i="1"/>
              <a:t>n+</a:t>
            </a:r>
            <a:r>
              <a:rPr lang="pt-BR" altLang="en-US" sz="2600"/>
              <a:t>1 pontos (</a:t>
            </a:r>
            <a:r>
              <a:rPr lang="pt-BR" altLang="en-US" sz="2600" b="1"/>
              <a:t>p</a:t>
            </a:r>
            <a:r>
              <a:rPr lang="pt-BR" altLang="en-US" sz="2600" baseline="-25000"/>
              <a:t>0 </a:t>
            </a:r>
            <a:r>
              <a:rPr lang="pt-BR" altLang="en-US" sz="2600"/>
              <a:t>... </a:t>
            </a:r>
            <a:r>
              <a:rPr lang="pt-BR" altLang="en-US" sz="2600" b="1"/>
              <a:t>p</a:t>
            </a:r>
            <a:r>
              <a:rPr lang="pt-BR" altLang="en-US" sz="2600" i="1" baseline="-25000"/>
              <a:t>n</a:t>
            </a:r>
            <a:r>
              <a:rPr lang="pt-BR" altLang="en-US" sz="2600"/>
              <a:t>), é composta de (</a:t>
            </a:r>
            <a:r>
              <a:rPr lang="pt-BR" altLang="en-US" sz="2600" i="1"/>
              <a:t>n-d</a:t>
            </a:r>
            <a:r>
              <a:rPr lang="pt-BR" altLang="en-US" sz="2600"/>
              <a:t>+1)</a:t>
            </a:r>
            <a:r>
              <a:rPr lang="pt-BR" altLang="en-US" sz="2600" i="1" dirty="0"/>
              <a:t> </a:t>
            </a:r>
            <a:r>
              <a:rPr lang="pt-BR" altLang="en-US" sz="2600"/>
              <a:t>curvas Bézier de grau </a:t>
            </a:r>
            <a:r>
              <a:rPr lang="pt-BR" altLang="en-US" sz="2600" i="1"/>
              <a:t>d</a:t>
            </a:r>
            <a:r>
              <a:rPr lang="pt-BR" altLang="en-US" sz="2600"/>
              <a:t> emendadas com continuidade </a:t>
            </a:r>
            <a:r>
              <a:rPr lang="pt-BR" altLang="en-US" sz="2600" i="1"/>
              <a:t>d</a:t>
            </a:r>
            <a:r>
              <a:rPr lang="pt-BR" altLang="en-US" sz="2600"/>
              <a:t>-1 nos </a:t>
            </a:r>
            <a:r>
              <a:rPr lang="pt-BR" altLang="en-US" sz="2600" i="1"/>
              <a:t>n+d+</a:t>
            </a:r>
            <a:r>
              <a:rPr lang="pt-BR" altLang="en-US" sz="2600"/>
              <a:t>1 n</a:t>
            </a:r>
            <a:r>
              <a:rPr lang="en-US" altLang="en-US" sz="2600"/>
              <a:t>ó</a:t>
            </a:r>
            <a:r>
              <a:rPr lang="pt-BR" altLang="en-US" sz="2600"/>
              <a:t>s </a:t>
            </a:r>
            <a:r>
              <a:rPr lang="pt-BR" altLang="en-US" sz="2600" i="1"/>
              <a:t>u</a:t>
            </a:r>
            <a:r>
              <a:rPr lang="pt-BR" altLang="en-US" sz="2600" baseline="-25000"/>
              <a:t>0</a:t>
            </a:r>
            <a:r>
              <a:rPr lang="pt-BR" altLang="en-US" sz="2600" i="1"/>
              <a:t> , u</a:t>
            </a:r>
            <a:r>
              <a:rPr lang="pt-BR" altLang="en-US" sz="2600" baseline="-25000"/>
              <a:t>1</a:t>
            </a:r>
            <a:r>
              <a:rPr lang="pt-BR" altLang="en-US" sz="2600" i="1"/>
              <a:t> , ... , u</a:t>
            </a:r>
            <a:r>
              <a:rPr lang="pt-BR" altLang="en-US" sz="2600" i="1" baseline="-25000"/>
              <a:t>n+d+</a:t>
            </a:r>
            <a:r>
              <a:rPr lang="pt-BR" altLang="en-US" sz="2600" baseline="-25000"/>
              <a:t>1</a:t>
            </a:r>
            <a:endParaRPr lang="pt-BR" altLang="en-US" sz="2600"/>
          </a:p>
          <a:p>
            <a:r>
              <a:rPr lang="pt-BR" altLang="en-US" sz="2600"/>
              <a:t>Cada ponto da curva é afetado por </a:t>
            </a:r>
            <a:r>
              <a:rPr lang="pt-BR" altLang="en-US" sz="2600" i="1"/>
              <a:t>d</a:t>
            </a:r>
            <a:r>
              <a:rPr lang="pt-BR" altLang="en-US" sz="2600"/>
              <a:t>+1 pontos de controle</a:t>
            </a:r>
          </a:p>
          <a:p>
            <a:r>
              <a:rPr lang="pt-BR" altLang="en-US" sz="2600"/>
              <a:t>Cada ponto de controle afeta </a:t>
            </a:r>
            <a:r>
              <a:rPr lang="pt-BR" altLang="en-US" sz="2600" i="1"/>
              <a:t>d+</a:t>
            </a:r>
            <a:r>
              <a:rPr lang="pt-BR" altLang="en-US" sz="2600"/>
              <a:t>1 segmentos  </a:t>
            </a:r>
          </a:p>
          <a:p>
            <a:r>
              <a:rPr lang="pt-BR" altLang="en-US" sz="2600"/>
              <a:t>Curva restrita ao fecho convexo do polígono de controle</a:t>
            </a:r>
          </a:p>
          <a:p>
            <a:r>
              <a:rPr lang="pt-BR" altLang="en-US" sz="2600"/>
              <a:t>Invariância sob transformações afim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>
            <a:extLst>
              <a:ext uri="{FF2B5EF4-FFF2-40B4-BE49-F238E27FC236}">
                <a16:creationId xmlns:a16="http://schemas.microsoft.com/office/drawing/2014/main" id="{4D145525-3D82-4A67-8649-5BC9F619E6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Continuidade</a:t>
            </a:r>
          </a:p>
        </p:txBody>
      </p:sp>
      <p:sp>
        <p:nvSpPr>
          <p:cNvPr id="649219" name="Rectangle 3">
            <a:extLst>
              <a:ext uri="{FF2B5EF4-FFF2-40B4-BE49-F238E27FC236}">
                <a16:creationId xmlns:a16="http://schemas.microsoft.com/office/drawing/2014/main" id="{D7CAACDA-4CC5-4744-8E9F-F8D7C99FE9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55626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100"/>
              <a:t>Normalmente queremos curvas e superfícies “suaves”</a:t>
            </a:r>
          </a:p>
          <a:p>
            <a:pPr>
              <a:lnSpc>
                <a:spcPct val="90000"/>
              </a:lnSpc>
            </a:pPr>
            <a:r>
              <a:rPr lang="pt-BR" altLang="en-US" sz="2100"/>
              <a:t>Critério de “suavidade” associado com critério de continuidade algébrica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Continuidade </a:t>
            </a:r>
            <a:r>
              <a:rPr lang="pt-BR" altLang="en-US" sz="2000" i="1"/>
              <a:t>C</a:t>
            </a:r>
            <a:r>
              <a:rPr lang="pt-BR" altLang="en-US" sz="2000" baseline="30000"/>
              <a:t>0 </a:t>
            </a:r>
            <a:r>
              <a:rPr lang="pt-BR" altLang="en-US" sz="2000"/>
              <a:t>→ funções paramétricas são contínuas, isto é, sem “pulos” 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Continuidade </a:t>
            </a:r>
            <a:r>
              <a:rPr lang="pt-BR" altLang="en-US" sz="2000" i="1"/>
              <a:t>C</a:t>
            </a:r>
            <a:r>
              <a:rPr lang="pt-BR" altLang="en-US" sz="2000" baseline="30000"/>
              <a:t>1 </a:t>
            </a:r>
            <a:r>
              <a:rPr lang="pt-BR" altLang="en-US" sz="2000"/>
              <a:t>→ funções paramétricas têm primeiras derivadas contínuas, isto é, tangentes variam suavemente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Continuidade </a:t>
            </a:r>
            <a:r>
              <a:rPr lang="pt-BR" altLang="en-US" sz="2000" i="1"/>
              <a:t>C</a:t>
            </a:r>
            <a:r>
              <a:rPr lang="pt-BR" altLang="en-US" sz="2000" i="1" baseline="30000"/>
              <a:t>k</a:t>
            </a:r>
            <a:r>
              <a:rPr lang="pt-BR" altLang="en-US" sz="2000" baseline="30000"/>
              <a:t> </a:t>
            </a:r>
            <a:r>
              <a:rPr lang="pt-BR" altLang="en-US" sz="2000"/>
              <a:t>→ funções paramétricas têm </a:t>
            </a:r>
            <a:r>
              <a:rPr lang="pt-BR" altLang="en-US" sz="2000" i="1"/>
              <a:t>k</a:t>
            </a:r>
            <a:r>
              <a:rPr lang="pt-BR" altLang="en-US" sz="2000"/>
              <a:t>’ésimas derivadas contínuas </a:t>
            </a:r>
          </a:p>
          <a:p>
            <a:pPr>
              <a:lnSpc>
                <a:spcPct val="90000"/>
              </a:lnSpc>
            </a:pPr>
            <a:r>
              <a:rPr lang="pt-BR" altLang="en-US" sz="2100"/>
              <a:t>Alternativamente, </a:t>
            </a:r>
            <a:r>
              <a:rPr lang="pt-BR" altLang="en-US" sz="2100" i="1"/>
              <a:t>G</a:t>
            </a:r>
            <a:r>
              <a:rPr lang="pt-BR" altLang="en-US" sz="2100" i="1" baseline="30000"/>
              <a:t>k </a:t>
            </a:r>
            <a:r>
              <a:rPr lang="pt-BR" altLang="en-US" sz="2100" i="1"/>
              <a:t>: </a:t>
            </a:r>
            <a:r>
              <a:rPr lang="pt-BR" altLang="en-US" sz="2100"/>
              <a:t>continuidade </a:t>
            </a:r>
            <a:r>
              <a:rPr lang="pt-BR" altLang="en-US" sz="2100" i="1"/>
              <a:t>geométrica</a:t>
            </a:r>
            <a:endParaRPr lang="pt-BR" altLang="en-US" sz="2100"/>
          </a:p>
          <a:p>
            <a:pPr lvl="1">
              <a:lnSpc>
                <a:spcPct val="90000"/>
              </a:lnSpc>
            </a:pPr>
            <a:r>
              <a:rPr lang="pt-BR" altLang="en-US" sz="2000"/>
              <a:t>Independente de parametrização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Assumir curva parametrizada por comprimento de arco</a:t>
            </a:r>
            <a:r>
              <a:rPr lang="pt-BR" altLang="en-US" sz="2000" i="1" baseline="30000"/>
              <a:t> </a:t>
            </a:r>
            <a:endParaRPr lang="pt-BR" altLang="en-US" sz="2000"/>
          </a:p>
          <a:p>
            <a:pPr lvl="1">
              <a:lnSpc>
                <a:spcPct val="90000"/>
              </a:lnSpc>
            </a:pPr>
            <a:endParaRPr lang="pt-BR" altLang="en-US" sz="2000"/>
          </a:p>
        </p:txBody>
      </p:sp>
      <p:sp>
        <p:nvSpPr>
          <p:cNvPr id="649220" name="Freeform 4">
            <a:extLst>
              <a:ext uri="{FF2B5EF4-FFF2-40B4-BE49-F238E27FC236}">
                <a16:creationId xmlns:a16="http://schemas.microsoft.com/office/drawing/2014/main" id="{D0F0EDF9-4A01-449C-8D35-43136D2F4D51}"/>
              </a:ext>
            </a:extLst>
          </p:cNvPr>
          <p:cNvSpPr>
            <a:spLocks/>
          </p:cNvSpPr>
          <p:nvPr/>
        </p:nvSpPr>
        <p:spPr bwMode="auto">
          <a:xfrm>
            <a:off x="6324600" y="1663700"/>
            <a:ext cx="2133600" cy="1181100"/>
          </a:xfrm>
          <a:custGeom>
            <a:avLst/>
            <a:gdLst>
              <a:gd name="T0" fmla="*/ 0 w 1344"/>
              <a:gd name="T1" fmla="*/ 536 h 744"/>
              <a:gd name="T2" fmla="*/ 528 w 1344"/>
              <a:gd name="T3" fmla="*/ 728 h 744"/>
              <a:gd name="T4" fmla="*/ 816 w 1344"/>
              <a:gd name="T5" fmla="*/ 440 h 744"/>
              <a:gd name="T6" fmla="*/ 864 w 1344"/>
              <a:gd name="T7" fmla="*/ 56 h 744"/>
              <a:gd name="T8" fmla="*/ 1344 w 1344"/>
              <a:gd name="T9" fmla="*/ 104 h 7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44" h="744">
                <a:moveTo>
                  <a:pt x="0" y="536"/>
                </a:moveTo>
                <a:cubicBezTo>
                  <a:pt x="196" y="640"/>
                  <a:pt x="392" y="744"/>
                  <a:pt x="528" y="728"/>
                </a:cubicBezTo>
                <a:cubicBezTo>
                  <a:pt x="664" y="712"/>
                  <a:pt x="547" y="396"/>
                  <a:pt x="816" y="440"/>
                </a:cubicBezTo>
                <a:cubicBezTo>
                  <a:pt x="719" y="293"/>
                  <a:pt x="776" y="112"/>
                  <a:pt x="864" y="56"/>
                </a:cubicBezTo>
                <a:cubicBezTo>
                  <a:pt x="952" y="0"/>
                  <a:pt x="1148" y="52"/>
                  <a:pt x="1344" y="104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49221" name="Line 5">
            <a:extLst>
              <a:ext uri="{FF2B5EF4-FFF2-40B4-BE49-F238E27FC236}">
                <a16:creationId xmlns:a16="http://schemas.microsoft.com/office/drawing/2014/main" id="{B396F5BE-ECA5-4C7B-9B14-0A82AADEA384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4038600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49222" name="Arc 6">
            <a:extLst>
              <a:ext uri="{FF2B5EF4-FFF2-40B4-BE49-F238E27FC236}">
                <a16:creationId xmlns:a16="http://schemas.microsoft.com/office/drawing/2014/main" id="{DB8DCE0F-6BF0-449F-AF80-EE24020519EA}"/>
              </a:ext>
            </a:extLst>
          </p:cNvPr>
          <p:cNvSpPr>
            <a:spLocks/>
          </p:cNvSpPr>
          <p:nvPr/>
        </p:nvSpPr>
        <p:spPr bwMode="auto">
          <a:xfrm flipV="1">
            <a:off x="7620000" y="3276600"/>
            <a:ext cx="760413" cy="762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556"/>
              <a:gd name="T1" fmla="*/ 0 h 21600"/>
              <a:gd name="T2" fmla="*/ 21556 w 21556"/>
              <a:gd name="T3" fmla="*/ 20217 h 21600"/>
              <a:gd name="T4" fmla="*/ 0 w 21556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56" h="21600" fill="none" extrusionOk="0">
                <a:moveTo>
                  <a:pt x="0" y="0"/>
                </a:moveTo>
                <a:cubicBezTo>
                  <a:pt x="11392" y="0"/>
                  <a:pt x="20826" y="8847"/>
                  <a:pt x="21555" y="20217"/>
                </a:cubicBezTo>
              </a:path>
              <a:path w="21556" h="21600" stroke="0" extrusionOk="0">
                <a:moveTo>
                  <a:pt x="0" y="0"/>
                </a:moveTo>
                <a:cubicBezTo>
                  <a:pt x="11392" y="0"/>
                  <a:pt x="20826" y="8847"/>
                  <a:pt x="21555" y="20217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49225" name="Freeform 9">
            <a:extLst>
              <a:ext uri="{FF2B5EF4-FFF2-40B4-BE49-F238E27FC236}">
                <a16:creationId xmlns:a16="http://schemas.microsoft.com/office/drawing/2014/main" id="{E9560A8C-D8EE-43E1-AC81-AC3FD97DFB05}"/>
              </a:ext>
            </a:extLst>
          </p:cNvPr>
          <p:cNvSpPr>
            <a:spLocks/>
          </p:cNvSpPr>
          <p:nvPr/>
        </p:nvSpPr>
        <p:spPr bwMode="auto">
          <a:xfrm>
            <a:off x="6477000" y="4648200"/>
            <a:ext cx="2362200" cy="1206500"/>
          </a:xfrm>
          <a:custGeom>
            <a:avLst/>
            <a:gdLst>
              <a:gd name="T0" fmla="*/ 0 w 1488"/>
              <a:gd name="T1" fmla="*/ 328 h 760"/>
              <a:gd name="T2" fmla="*/ 576 w 1488"/>
              <a:gd name="T3" fmla="*/ 712 h 760"/>
              <a:gd name="T4" fmla="*/ 768 w 1488"/>
              <a:gd name="T5" fmla="*/ 40 h 760"/>
              <a:gd name="T6" fmla="*/ 1488 w 1488"/>
              <a:gd name="T7" fmla="*/ 472 h 7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88" h="760">
                <a:moveTo>
                  <a:pt x="0" y="328"/>
                </a:moveTo>
                <a:cubicBezTo>
                  <a:pt x="224" y="544"/>
                  <a:pt x="448" y="760"/>
                  <a:pt x="576" y="712"/>
                </a:cubicBezTo>
                <a:cubicBezTo>
                  <a:pt x="704" y="664"/>
                  <a:pt x="616" y="80"/>
                  <a:pt x="768" y="40"/>
                </a:cubicBezTo>
                <a:cubicBezTo>
                  <a:pt x="920" y="0"/>
                  <a:pt x="1368" y="400"/>
                  <a:pt x="1488" y="47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49226" name="Oval 10">
            <a:extLst>
              <a:ext uri="{FF2B5EF4-FFF2-40B4-BE49-F238E27FC236}">
                <a16:creationId xmlns:a16="http://schemas.microsoft.com/office/drawing/2014/main" id="{607CC2CC-3EA1-4544-ACD0-3D65088753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2209800"/>
            <a:ext cx="304800" cy="3048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49227" name="Oval 11">
            <a:extLst>
              <a:ext uri="{FF2B5EF4-FFF2-40B4-BE49-F238E27FC236}">
                <a16:creationId xmlns:a16="http://schemas.microsoft.com/office/drawing/2014/main" id="{DD7DBE4C-5E9A-4542-86FB-B4109824D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3886200"/>
            <a:ext cx="304800" cy="3048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49228" name="Rectangle 12">
            <a:extLst>
              <a:ext uri="{FF2B5EF4-FFF2-40B4-BE49-F238E27FC236}">
                <a16:creationId xmlns:a16="http://schemas.microsoft.com/office/drawing/2014/main" id="{FCFFFA69-D678-4AB9-9414-02ACC4958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7825" y="209073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sz="2400" i="1"/>
              <a:t>C</a:t>
            </a:r>
            <a:r>
              <a:rPr lang="pt-BR" altLang="en-US" sz="2400" baseline="30000"/>
              <a:t>0</a:t>
            </a:r>
          </a:p>
        </p:txBody>
      </p:sp>
      <p:sp>
        <p:nvSpPr>
          <p:cNvPr id="649229" name="Rectangle 13">
            <a:extLst>
              <a:ext uri="{FF2B5EF4-FFF2-40B4-BE49-F238E27FC236}">
                <a16:creationId xmlns:a16="http://schemas.microsoft.com/office/drawing/2014/main" id="{FDDDAB7D-BF53-4DF2-8238-90924289D1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38862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sz="2400" i="1"/>
              <a:t>C</a:t>
            </a:r>
            <a:r>
              <a:rPr lang="pt-BR" altLang="en-US" sz="2400" baseline="30000"/>
              <a:t>1</a:t>
            </a:r>
          </a:p>
        </p:txBody>
      </p:sp>
      <p:sp>
        <p:nvSpPr>
          <p:cNvPr id="649230" name="Rectangle 14">
            <a:extLst>
              <a:ext uri="{FF2B5EF4-FFF2-40B4-BE49-F238E27FC236}">
                <a16:creationId xmlns:a16="http://schemas.microsoft.com/office/drawing/2014/main" id="{B1DF42D5-A003-49E4-9327-1D1AD30ED3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56388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sz="2400" i="1"/>
              <a:t>C</a:t>
            </a:r>
            <a:r>
              <a:rPr lang="pt-BR" altLang="en-US" sz="2400" baseline="30000"/>
              <a:t>2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418" name="Rectangle 2">
            <a:extLst>
              <a:ext uri="{FF2B5EF4-FFF2-40B4-BE49-F238E27FC236}">
                <a16:creationId xmlns:a16="http://schemas.microsoft.com/office/drawing/2014/main" id="{1B598B02-9A7C-4132-A771-F595B0D50B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Efeito dos Nós</a:t>
            </a:r>
          </a:p>
        </p:txBody>
      </p:sp>
      <p:pic>
        <p:nvPicPr>
          <p:cNvPr id="700420" name="Picture 4">
            <a:extLst>
              <a:ext uri="{FF2B5EF4-FFF2-40B4-BE49-F238E27FC236}">
                <a16:creationId xmlns:a16="http://schemas.microsoft.com/office/drawing/2014/main" id="{5BA31811-2443-4504-A2D1-D1F0AE08FA12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6800" y="3338513"/>
            <a:ext cx="7197725" cy="2614612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  <p:pic>
        <p:nvPicPr>
          <p:cNvPr id="700422" name="Picture 6">
            <a:extLst>
              <a:ext uri="{FF2B5EF4-FFF2-40B4-BE49-F238E27FC236}">
                <a16:creationId xmlns:a16="http://schemas.microsoft.com/office/drawing/2014/main" id="{05264C8C-FD86-4AC6-AAF0-6D7266972664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08075" y="3352800"/>
            <a:ext cx="7197725" cy="2586038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  <p:sp>
        <p:nvSpPr>
          <p:cNvPr id="700425" name="Rectangle 9">
            <a:extLst>
              <a:ext uri="{FF2B5EF4-FFF2-40B4-BE49-F238E27FC236}">
                <a16:creationId xmlns:a16="http://schemas.microsoft.com/office/drawing/2014/main" id="{1C982A9F-ACF1-4B0D-AB11-BC801629243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48600" cy="12954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600"/>
              <a:t>Os intervalos entre nós influenciam a importância dos pontos de controle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Exemplo: B-spline Quádrica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0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>
            <a:extLst>
              <a:ext uri="{FF2B5EF4-FFF2-40B4-BE49-F238E27FC236}">
                <a16:creationId xmlns:a16="http://schemas.microsoft.com/office/drawing/2014/main" id="{D963AD9C-A169-47F9-BCE7-8C3D9F4543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Inserindo Nós</a:t>
            </a:r>
          </a:p>
        </p:txBody>
      </p:sp>
      <p:sp>
        <p:nvSpPr>
          <p:cNvPr id="699395" name="Rectangle 3">
            <a:extLst>
              <a:ext uri="{FF2B5EF4-FFF2-40B4-BE49-F238E27FC236}">
                <a16:creationId xmlns:a16="http://schemas.microsoft.com/office/drawing/2014/main" id="{430DD20F-DF9A-43F6-8989-461C5A820A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 sz="2600"/>
              <a:t>Podemos ver que as B-splines uniformes em geral não passam pelos pontos de controle</a:t>
            </a:r>
          </a:p>
          <a:p>
            <a:r>
              <a:rPr lang="pt-BR" altLang="en-US" sz="2600"/>
              <a:t>Entretanto, se repetirmos nós podemos fazer a curva se aproximar dos pontos de controle</a:t>
            </a:r>
          </a:p>
          <a:p>
            <a:pPr lvl="1"/>
            <a:r>
              <a:rPr lang="pt-BR" altLang="en-US" sz="2400"/>
              <a:t>Para fazer a interpolação do primeiro ponto usando uma B-Spline cúbica, fazemos </a:t>
            </a:r>
            <a:r>
              <a:rPr lang="pt-BR" altLang="en-US" sz="2400" i="1"/>
              <a:t>u</a:t>
            </a:r>
            <a:r>
              <a:rPr lang="pt-BR" altLang="en-US" sz="2400" baseline="-25000"/>
              <a:t>0</a:t>
            </a:r>
            <a:r>
              <a:rPr lang="pt-BR" altLang="en-US" sz="2400"/>
              <a:t> = </a:t>
            </a:r>
            <a:r>
              <a:rPr lang="pt-BR" altLang="en-US" sz="2400" i="1"/>
              <a:t>u</a:t>
            </a:r>
            <a:r>
              <a:rPr lang="pt-BR" altLang="en-US" sz="2400" baseline="-25000"/>
              <a:t>1</a:t>
            </a:r>
            <a:r>
              <a:rPr lang="pt-BR" altLang="en-US" sz="2400"/>
              <a:t> = </a:t>
            </a:r>
            <a:r>
              <a:rPr lang="pt-BR" altLang="en-US" sz="2400" i="1"/>
              <a:t>u</a:t>
            </a:r>
            <a:r>
              <a:rPr lang="pt-BR" altLang="en-US" sz="2400" baseline="-25000"/>
              <a:t>2</a:t>
            </a:r>
            <a:r>
              <a:rPr lang="pt-BR" altLang="en-US" sz="2400"/>
              <a:t> = </a:t>
            </a:r>
            <a:r>
              <a:rPr lang="pt-BR" altLang="en-US" sz="2400" i="1"/>
              <a:t>u</a:t>
            </a:r>
            <a:r>
              <a:rPr lang="pt-BR" altLang="en-US" sz="2400" baseline="-25000"/>
              <a:t>3</a:t>
            </a:r>
          </a:p>
          <a:p>
            <a:pPr lvl="1"/>
            <a:r>
              <a:rPr lang="pt-BR" altLang="en-US" sz="2400"/>
              <a:t>Para fazer uma B-spline cúbica passando por 4 pontos podemos usar o vetor de nós: 0, 0, 0, 0, 1, 1, 1, 1</a:t>
            </a:r>
          </a:p>
          <a:p>
            <a:pPr lvl="1"/>
            <a:r>
              <a:rPr lang="pt-BR" altLang="en-US" sz="2400"/>
              <a:t>De fato, com este vetor de nós, teremos uma</a:t>
            </a:r>
            <a:r>
              <a:rPr lang="en-US" altLang="en-US" sz="2400"/>
              <a:t> Bézier cúbica</a:t>
            </a:r>
            <a:endParaRPr lang="pt-BR" altLang="en-US" sz="2400"/>
          </a:p>
          <a:p>
            <a:pPr lvl="1">
              <a:buFont typeface="Wingdings" panose="05000000000000000000" pitchFamily="2" charset="2"/>
              <a:buNone/>
            </a:pPr>
            <a:endParaRPr lang="pt-BR" altLang="en-US" sz="240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514" name="Rectangle 2">
            <a:extLst>
              <a:ext uri="{FF2B5EF4-FFF2-40B4-BE49-F238E27FC236}">
                <a16:creationId xmlns:a16="http://schemas.microsoft.com/office/drawing/2014/main" id="{CCED5C6D-EBD1-4946-BBDA-BFF3CADF9F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Curvas Racionais</a:t>
            </a:r>
          </a:p>
        </p:txBody>
      </p:sp>
      <p:sp>
        <p:nvSpPr>
          <p:cNvPr id="704515" name="Rectangle 3">
            <a:extLst>
              <a:ext uri="{FF2B5EF4-FFF2-40B4-BE49-F238E27FC236}">
                <a16:creationId xmlns:a16="http://schemas.microsoft.com/office/drawing/2014/main" id="{A1999CE9-BE1E-45CD-986C-80DEFAC72A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 sz="2600"/>
              <a:t>Funções são razões</a:t>
            </a:r>
          </a:p>
          <a:p>
            <a:pPr lvl="1"/>
            <a:r>
              <a:rPr lang="pt-BR" altLang="en-US" sz="2400"/>
              <a:t>Avaliados em coordenadas homogêneas:</a:t>
            </a:r>
          </a:p>
          <a:p>
            <a:pPr lvl="1"/>
            <a:endParaRPr lang="pt-BR" altLang="en-US" sz="2400"/>
          </a:p>
          <a:p>
            <a:pPr lvl="1"/>
            <a:endParaRPr lang="pt-BR" altLang="en-US" sz="2400"/>
          </a:p>
          <a:p>
            <a:pPr lvl="1"/>
            <a:r>
              <a:rPr lang="pt-BR" altLang="en-US" sz="2400"/>
              <a:t>NURBS (Non-Uniform Rational B-Splines): </a:t>
            </a:r>
            <a:r>
              <a:rPr lang="pt-BR" altLang="en-US" sz="2400" i="1"/>
              <a:t>x(t)</a:t>
            </a:r>
            <a:r>
              <a:rPr lang="pt-BR" altLang="en-US" sz="2400"/>
              <a:t>, </a:t>
            </a:r>
            <a:r>
              <a:rPr lang="pt-BR" altLang="en-US" sz="2400" i="1"/>
              <a:t>y(t)</a:t>
            </a:r>
            <a:r>
              <a:rPr lang="pt-BR" altLang="en-US" sz="2400"/>
              <a:t>, </a:t>
            </a:r>
            <a:r>
              <a:rPr lang="pt-BR" altLang="en-US" sz="2400" i="1"/>
              <a:t>z(t) </a:t>
            </a:r>
            <a:r>
              <a:rPr lang="pt-BR" altLang="en-US" sz="2400"/>
              <a:t>e </a:t>
            </a:r>
            <a:r>
              <a:rPr lang="pt-BR" altLang="en-US" sz="2400" i="1"/>
              <a:t>w(t)</a:t>
            </a:r>
            <a:r>
              <a:rPr lang="pt-BR" altLang="en-US" sz="2400"/>
              <a:t> são B-splines não uniformes</a:t>
            </a:r>
          </a:p>
          <a:p>
            <a:r>
              <a:rPr lang="pt-BR" altLang="en-US" sz="2600"/>
              <a:t>Vantagens:</a:t>
            </a:r>
          </a:p>
          <a:p>
            <a:pPr lvl="1"/>
            <a:r>
              <a:rPr lang="pt-BR" altLang="en-US" sz="2400"/>
              <a:t>Invariantes sob transformações perspectivas e portanto podem ser avaliadas no espaço da imagem</a:t>
            </a:r>
          </a:p>
          <a:p>
            <a:pPr lvl="1"/>
            <a:r>
              <a:rPr lang="pt-BR" altLang="en-US" sz="2400"/>
              <a:t>Podem representar perfeitamente seções cônicas tais como círculos, elipses, etc</a:t>
            </a:r>
          </a:p>
        </p:txBody>
      </p:sp>
      <p:graphicFrame>
        <p:nvGraphicFramePr>
          <p:cNvPr id="704516" name="Object 4">
            <a:extLst>
              <a:ext uri="{FF2B5EF4-FFF2-40B4-BE49-F238E27FC236}">
                <a16:creationId xmlns:a16="http://schemas.microsoft.com/office/drawing/2014/main" id="{2309C4A7-2A9F-4CDC-9F81-7ED8465F727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57400" y="2503488"/>
          <a:ext cx="4876800" cy="84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17" name="Equation" r:id="rId3" imgW="2628720" imgH="457200" progId="Equation.3">
                  <p:embed/>
                </p:oleObj>
              </mc:Choice>
              <mc:Fallback>
                <p:oleObj name="Equation" r:id="rId3" imgW="2628720" imgH="457200" progId="Equation.3">
                  <p:embed/>
                  <p:pic>
                    <p:nvPicPr>
                      <p:cNvPr id="704516" name="Object 4">
                        <a:extLst>
                          <a:ext uri="{FF2B5EF4-FFF2-40B4-BE49-F238E27FC236}">
                            <a16:creationId xmlns:a16="http://schemas.microsoft.com/office/drawing/2014/main" id="{2309C4A7-2A9F-4CDC-9F81-7ED8465F727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503488"/>
                        <a:ext cx="4876800" cy="849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538" name="Rectangle 2">
            <a:extLst>
              <a:ext uri="{FF2B5EF4-FFF2-40B4-BE49-F238E27FC236}">
                <a16:creationId xmlns:a16="http://schemas.microsoft.com/office/drawing/2014/main" id="{5F6E1752-2CB8-486D-B528-10DD674C2F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Parametrização de um Círculo</a:t>
            </a:r>
            <a:endParaRPr lang="pt-BR" altLang="en-US"/>
          </a:p>
        </p:txBody>
      </p:sp>
      <p:sp>
        <p:nvSpPr>
          <p:cNvPr id="705539" name="Rectangle 3">
            <a:extLst>
              <a:ext uri="{FF2B5EF4-FFF2-40B4-BE49-F238E27FC236}">
                <a16:creationId xmlns:a16="http://schemas.microsoft.com/office/drawing/2014/main" id="{D6636825-13CC-4A05-A2D9-2BA0F6D8CD2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altLang="en-US" sz="2200"/>
              <a:t>Por exemplo, uma parametrização conhecida do círculo é dada por</a:t>
            </a:r>
          </a:p>
          <a:p>
            <a:endParaRPr lang="en-US" altLang="en-US" sz="2200"/>
          </a:p>
          <a:p>
            <a:endParaRPr lang="en-US" altLang="en-US" sz="2200"/>
          </a:p>
          <a:p>
            <a:endParaRPr lang="en-US" altLang="en-US" sz="2200"/>
          </a:p>
          <a:p>
            <a:endParaRPr lang="en-US" altLang="en-US" sz="2200"/>
          </a:p>
          <a:p>
            <a:r>
              <a:rPr lang="en-US" altLang="en-US" sz="2200"/>
              <a:t>Podemos expressar essa parametrização em coordenadas homogêneas por:</a:t>
            </a:r>
          </a:p>
          <a:p>
            <a:endParaRPr lang="en-US" altLang="en-US" sz="2200"/>
          </a:p>
          <a:p>
            <a:endParaRPr lang="pt-BR" altLang="en-US" sz="2200"/>
          </a:p>
        </p:txBody>
      </p:sp>
      <p:graphicFrame>
        <p:nvGraphicFramePr>
          <p:cNvPr id="705540" name="Object 4">
            <a:extLst>
              <a:ext uri="{FF2B5EF4-FFF2-40B4-BE49-F238E27FC236}">
                <a16:creationId xmlns:a16="http://schemas.microsoft.com/office/drawing/2014/main" id="{7E30E232-2DBB-4C9A-AA55-F78EB445F379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3657600" y="2209800"/>
          <a:ext cx="1500188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1" name="Equation" r:id="rId3" imgW="825480" imgH="838080" progId="Equation.3">
                  <p:embed/>
                </p:oleObj>
              </mc:Choice>
              <mc:Fallback>
                <p:oleObj name="Equation" r:id="rId3" imgW="825480" imgH="838080" progId="Equation.3">
                  <p:embed/>
                  <p:pic>
                    <p:nvPicPr>
                      <p:cNvPr id="705540" name="Object 4">
                        <a:extLst>
                          <a:ext uri="{FF2B5EF4-FFF2-40B4-BE49-F238E27FC236}">
                            <a16:creationId xmlns:a16="http://schemas.microsoft.com/office/drawing/2014/main" id="{7E30E232-2DBB-4C9A-AA55-F78EB445F37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209800"/>
                        <a:ext cx="1500188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5542" name="Object 6">
            <a:extLst>
              <a:ext uri="{FF2B5EF4-FFF2-40B4-BE49-F238E27FC236}">
                <a16:creationId xmlns:a16="http://schemas.microsoft.com/office/drawing/2014/main" id="{EC9B7409-7721-41B6-954C-C71BF148063E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3505200" y="4724400"/>
          <a:ext cx="1728788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2" name="Equation" r:id="rId5" imgW="799920" imgH="711000" progId="Equation.3">
                  <p:embed/>
                </p:oleObj>
              </mc:Choice>
              <mc:Fallback>
                <p:oleObj name="Equation" r:id="rId5" imgW="799920" imgH="711000" progId="Equation.3">
                  <p:embed/>
                  <p:pic>
                    <p:nvPicPr>
                      <p:cNvPr id="705542" name="Object 6">
                        <a:extLst>
                          <a:ext uri="{FF2B5EF4-FFF2-40B4-BE49-F238E27FC236}">
                            <a16:creationId xmlns:a16="http://schemas.microsoft.com/office/drawing/2014/main" id="{EC9B7409-7721-41B6-954C-C71BF148063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724400"/>
                        <a:ext cx="1728788" cy="153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634" name="Rectangle 2">
            <a:extLst>
              <a:ext uri="{FF2B5EF4-FFF2-40B4-BE49-F238E27FC236}">
                <a16:creationId xmlns:a16="http://schemas.microsoft.com/office/drawing/2014/main" id="{35D3FB4E-1F4D-480D-87E9-58CCBE1476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OpenGL e Curvas Paramétricas</a:t>
            </a:r>
          </a:p>
        </p:txBody>
      </p:sp>
      <p:sp>
        <p:nvSpPr>
          <p:cNvPr id="709635" name="Rectangle 3">
            <a:extLst>
              <a:ext uri="{FF2B5EF4-FFF2-40B4-BE49-F238E27FC236}">
                <a16:creationId xmlns:a16="http://schemas.microsoft.com/office/drawing/2014/main" id="{26C1D76D-2CBE-4B6D-9F07-99BB4BD6EF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600"/>
              <a:t>OpenGL define o que são chamados de </a:t>
            </a:r>
            <a:r>
              <a:rPr lang="pt-BR" altLang="en-US" sz="2600" i="1"/>
              <a:t>avaliadores</a:t>
            </a:r>
            <a:r>
              <a:rPr lang="pt-BR" altLang="en-US" sz="2600"/>
              <a:t> que podem avaliar uma curva Bézier para um valor do parâmetro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Para definir os pontos de controle:</a:t>
            </a:r>
          </a:p>
          <a:p>
            <a:pPr lvl="2">
              <a:lnSpc>
                <a:spcPct val="90000"/>
              </a:lnSpc>
            </a:pPr>
            <a:r>
              <a:rPr lang="pt-BR" altLang="en-US" sz="2000">
                <a:latin typeface="Courier New" panose="02070309020205020404" pitchFamily="49" charset="0"/>
              </a:rPr>
              <a:t>glMap1f(…)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Para avaliar um ponto:</a:t>
            </a:r>
          </a:p>
          <a:p>
            <a:pPr lvl="2">
              <a:lnSpc>
                <a:spcPct val="90000"/>
              </a:lnSpc>
            </a:pPr>
            <a:r>
              <a:rPr lang="pt-BR" altLang="en-US" sz="2000">
                <a:latin typeface="Courier New" panose="02070309020205020404" pitchFamily="49" charset="0"/>
              </a:rPr>
              <a:t>glEvalCoord(param)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Para avaliar uma seqüência de pontos:</a:t>
            </a:r>
          </a:p>
          <a:p>
            <a:pPr lvl="2">
              <a:lnSpc>
                <a:spcPct val="90000"/>
              </a:lnSpc>
            </a:pPr>
            <a:r>
              <a:rPr lang="pt-BR" altLang="en-US" sz="2000">
                <a:latin typeface="Courier New" panose="02070309020205020404" pitchFamily="49" charset="0"/>
              </a:rPr>
              <a:t>glMapGrid1f(n, t1,t2)</a:t>
            </a:r>
          </a:p>
          <a:p>
            <a:pPr lvl="2">
              <a:lnSpc>
                <a:spcPct val="90000"/>
              </a:lnSpc>
            </a:pPr>
            <a:r>
              <a:rPr lang="pt-BR" altLang="en-US" sz="2000">
                <a:latin typeface="Courier New" panose="02070309020205020404" pitchFamily="49" charset="0"/>
              </a:rPr>
              <a:t>glEvalMesh1f(mode, p1, p2)</a:t>
            </a:r>
          </a:p>
          <a:p>
            <a:pPr>
              <a:lnSpc>
                <a:spcPct val="90000"/>
              </a:lnSpc>
            </a:pPr>
            <a:r>
              <a:rPr lang="pt-BR" altLang="en-US" sz="2600"/>
              <a:t>Essas rotinas avaliam a curva em intervalos regulares no espaço de parâmetros 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Não necessariamente a melhor maneira!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51" name="Freeform 11">
            <a:extLst>
              <a:ext uri="{FF2B5EF4-FFF2-40B4-BE49-F238E27FC236}">
                <a16:creationId xmlns:a16="http://schemas.microsoft.com/office/drawing/2014/main" id="{AC65A076-5F8B-478F-B63C-C3AD65B0AC39}"/>
              </a:ext>
            </a:extLst>
          </p:cNvPr>
          <p:cNvSpPr>
            <a:spLocks/>
          </p:cNvSpPr>
          <p:nvPr/>
        </p:nvSpPr>
        <p:spPr bwMode="auto">
          <a:xfrm>
            <a:off x="1066800" y="4991100"/>
            <a:ext cx="2209800" cy="1028700"/>
          </a:xfrm>
          <a:custGeom>
            <a:avLst/>
            <a:gdLst>
              <a:gd name="T0" fmla="*/ 0 w 1392"/>
              <a:gd name="T1" fmla="*/ 0 h 648"/>
              <a:gd name="T2" fmla="*/ 268 w 1392"/>
              <a:gd name="T3" fmla="*/ 555 h 648"/>
              <a:gd name="T4" fmla="*/ 543 w 1392"/>
              <a:gd name="T5" fmla="*/ 555 h 648"/>
              <a:gd name="T6" fmla="*/ 689 w 1392"/>
              <a:gd name="T7" fmla="*/ 538 h 648"/>
              <a:gd name="T8" fmla="*/ 844 w 1392"/>
              <a:gd name="T9" fmla="*/ 555 h 648"/>
              <a:gd name="T10" fmla="*/ 1128 w 1392"/>
              <a:gd name="T11" fmla="*/ 564 h 648"/>
              <a:gd name="T12" fmla="*/ 1392 w 1392"/>
              <a:gd name="T13" fmla="*/ 48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92" h="648">
                <a:moveTo>
                  <a:pt x="0" y="0"/>
                </a:moveTo>
                <a:cubicBezTo>
                  <a:pt x="45" y="92"/>
                  <a:pt x="178" y="462"/>
                  <a:pt x="268" y="555"/>
                </a:cubicBezTo>
                <a:cubicBezTo>
                  <a:pt x="358" y="648"/>
                  <a:pt x="473" y="558"/>
                  <a:pt x="543" y="555"/>
                </a:cubicBezTo>
                <a:cubicBezTo>
                  <a:pt x="613" y="552"/>
                  <a:pt x="639" y="538"/>
                  <a:pt x="689" y="538"/>
                </a:cubicBezTo>
                <a:cubicBezTo>
                  <a:pt x="739" y="538"/>
                  <a:pt x="771" y="551"/>
                  <a:pt x="844" y="555"/>
                </a:cubicBezTo>
                <a:cubicBezTo>
                  <a:pt x="917" y="559"/>
                  <a:pt x="1037" y="648"/>
                  <a:pt x="1128" y="564"/>
                </a:cubicBezTo>
                <a:cubicBezTo>
                  <a:pt x="1219" y="480"/>
                  <a:pt x="1337" y="156"/>
                  <a:pt x="1392" y="48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50258" name="Freeform 18">
            <a:extLst>
              <a:ext uri="{FF2B5EF4-FFF2-40B4-BE49-F238E27FC236}">
                <a16:creationId xmlns:a16="http://schemas.microsoft.com/office/drawing/2014/main" id="{9CCCA255-4B5C-4266-8BC4-9E9B4ACE3F9C}"/>
              </a:ext>
            </a:extLst>
          </p:cNvPr>
          <p:cNvSpPr>
            <a:spLocks/>
          </p:cNvSpPr>
          <p:nvPr/>
        </p:nvSpPr>
        <p:spPr bwMode="auto">
          <a:xfrm>
            <a:off x="5486400" y="5029200"/>
            <a:ext cx="2209800" cy="803275"/>
          </a:xfrm>
          <a:custGeom>
            <a:avLst/>
            <a:gdLst>
              <a:gd name="T0" fmla="*/ 0 w 1392"/>
              <a:gd name="T1" fmla="*/ 0 h 506"/>
              <a:gd name="T2" fmla="*/ 269 w 1392"/>
              <a:gd name="T3" fmla="*/ 411 h 506"/>
              <a:gd name="T4" fmla="*/ 716 w 1392"/>
              <a:gd name="T5" fmla="*/ 505 h 506"/>
              <a:gd name="T6" fmla="*/ 1181 w 1392"/>
              <a:gd name="T7" fmla="*/ 402 h 506"/>
              <a:gd name="T8" fmla="*/ 1392 w 1392"/>
              <a:gd name="T9" fmla="*/ 48 h 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92" h="506">
                <a:moveTo>
                  <a:pt x="0" y="0"/>
                </a:moveTo>
                <a:cubicBezTo>
                  <a:pt x="45" y="68"/>
                  <a:pt x="150" y="327"/>
                  <a:pt x="269" y="411"/>
                </a:cubicBezTo>
                <a:cubicBezTo>
                  <a:pt x="388" y="495"/>
                  <a:pt x="564" y="506"/>
                  <a:pt x="716" y="505"/>
                </a:cubicBezTo>
                <a:cubicBezTo>
                  <a:pt x="868" y="504"/>
                  <a:pt x="1068" y="478"/>
                  <a:pt x="1181" y="402"/>
                </a:cubicBezTo>
                <a:cubicBezTo>
                  <a:pt x="1294" y="326"/>
                  <a:pt x="1348" y="122"/>
                  <a:pt x="1392" y="48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50242" name="Rectangle 2">
            <a:extLst>
              <a:ext uri="{FF2B5EF4-FFF2-40B4-BE49-F238E27FC236}">
                <a16:creationId xmlns:a16="http://schemas.microsoft.com/office/drawing/2014/main" id="{7E51D595-E1EE-4F90-B2C5-0A48B1F21F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Interpolação x Aproximação</a:t>
            </a:r>
          </a:p>
        </p:txBody>
      </p:sp>
      <p:sp>
        <p:nvSpPr>
          <p:cNvPr id="650243" name="Rectangle 3">
            <a:extLst>
              <a:ext uri="{FF2B5EF4-FFF2-40B4-BE49-F238E27FC236}">
                <a16:creationId xmlns:a16="http://schemas.microsoft.com/office/drawing/2014/main" id="{0DC1FDB4-7CC8-4399-9C20-5CC1679055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3276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600"/>
              <a:t>É natural querermos modelar uma curva suave que passa por um conjunto de pontos dados</a:t>
            </a:r>
          </a:p>
          <a:p>
            <a:pPr>
              <a:lnSpc>
                <a:spcPct val="90000"/>
              </a:lnSpc>
            </a:pPr>
            <a:r>
              <a:rPr lang="pt-BR" altLang="en-US" sz="2600"/>
              <a:t>Se a curva desejada é polinomial, chamamos tal curva de </a:t>
            </a:r>
            <a:r>
              <a:rPr lang="pt-BR" altLang="en-US" sz="2600" i="1"/>
              <a:t>interpolação polinomial lagrangeana</a:t>
            </a:r>
          </a:p>
          <a:p>
            <a:pPr>
              <a:lnSpc>
                <a:spcPct val="90000"/>
              </a:lnSpc>
            </a:pPr>
            <a:r>
              <a:rPr lang="pt-BR" altLang="en-US" sz="2600"/>
              <a:t>Entretanto, o resultado nem sempre é o esperado (oscilações)</a:t>
            </a:r>
          </a:p>
          <a:p>
            <a:pPr>
              <a:lnSpc>
                <a:spcPct val="90000"/>
              </a:lnSpc>
            </a:pPr>
            <a:r>
              <a:rPr lang="pt-BR" altLang="en-US" sz="2600"/>
              <a:t>É mais comum querermos curvas que “passem perto” dos pontos dados, isto é, </a:t>
            </a:r>
            <a:r>
              <a:rPr lang="pt-BR" altLang="en-US" sz="2600" i="1"/>
              <a:t>aproximações</a:t>
            </a:r>
            <a:r>
              <a:rPr lang="pt-BR" altLang="en-US" sz="2600"/>
              <a:t> </a:t>
            </a:r>
          </a:p>
        </p:txBody>
      </p:sp>
      <p:sp>
        <p:nvSpPr>
          <p:cNvPr id="650245" name="Oval 5">
            <a:extLst>
              <a:ext uri="{FF2B5EF4-FFF2-40B4-BE49-F238E27FC236}">
                <a16:creationId xmlns:a16="http://schemas.microsoft.com/office/drawing/2014/main" id="{218A2422-A58B-47EA-AECC-509BA8506E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9911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0246" name="Oval 6">
            <a:extLst>
              <a:ext uri="{FF2B5EF4-FFF2-40B4-BE49-F238E27FC236}">
                <a16:creationId xmlns:a16="http://schemas.microsoft.com/office/drawing/2014/main" id="{9492BDC9-4892-425D-A7F6-80665DA784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58293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0247" name="Oval 7">
            <a:extLst>
              <a:ext uri="{FF2B5EF4-FFF2-40B4-BE49-F238E27FC236}">
                <a16:creationId xmlns:a16="http://schemas.microsoft.com/office/drawing/2014/main" id="{3F7125F9-EE3A-41C2-9DA8-AC6E8EE6F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58293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0248" name="Oval 8">
            <a:extLst>
              <a:ext uri="{FF2B5EF4-FFF2-40B4-BE49-F238E27FC236}">
                <a16:creationId xmlns:a16="http://schemas.microsoft.com/office/drawing/2014/main" id="{D2DCFC1D-0F4B-4719-B243-4D80A7558C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58293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0249" name="Oval 9">
            <a:extLst>
              <a:ext uri="{FF2B5EF4-FFF2-40B4-BE49-F238E27FC236}">
                <a16:creationId xmlns:a16="http://schemas.microsoft.com/office/drawing/2014/main" id="{BAD8E630-8D78-4F7D-927F-D223212674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8293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0250" name="Oval 10">
            <a:extLst>
              <a:ext uri="{FF2B5EF4-FFF2-40B4-BE49-F238E27FC236}">
                <a16:creationId xmlns:a16="http://schemas.microsoft.com/office/drawing/2014/main" id="{EE14B7E8-A916-4FDF-A643-9CF5DE3CD7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9911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0252" name="Oval 12">
            <a:extLst>
              <a:ext uri="{FF2B5EF4-FFF2-40B4-BE49-F238E27FC236}">
                <a16:creationId xmlns:a16="http://schemas.microsoft.com/office/drawing/2014/main" id="{A036A712-0DBE-4566-9DE7-ABDE5CDFE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0292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0253" name="Oval 13">
            <a:extLst>
              <a:ext uri="{FF2B5EF4-FFF2-40B4-BE49-F238E27FC236}">
                <a16:creationId xmlns:a16="http://schemas.microsoft.com/office/drawing/2014/main" id="{E82D7196-EF32-47F2-877F-1AB6EE3030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58674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0254" name="Oval 14">
            <a:extLst>
              <a:ext uri="{FF2B5EF4-FFF2-40B4-BE49-F238E27FC236}">
                <a16:creationId xmlns:a16="http://schemas.microsoft.com/office/drawing/2014/main" id="{8AFBD5F2-D38C-47EA-A9CD-EA39707DC4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58674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0255" name="Oval 15">
            <a:extLst>
              <a:ext uri="{FF2B5EF4-FFF2-40B4-BE49-F238E27FC236}">
                <a16:creationId xmlns:a16="http://schemas.microsoft.com/office/drawing/2014/main" id="{1AA9D3A4-2E6D-47E6-96F4-62C929FFAC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58674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0256" name="Oval 16">
            <a:extLst>
              <a:ext uri="{FF2B5EF4-FFF2-40B4-BE49-F238E27FC236}">
                <a16:creationId xmlns:a16="http://schemas.microsoft.com/office/drawing/2014/main" id="{D18644EF-775A-4634-AC86-ACB44C86B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58674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0257" name="Oval 17">
            <a:extLst>
              <a:ext uri="{FF2B5EF4-FFF2-40B4-BE49-F238E27FC236}">
                <a16:creationId xmlns:a16="http://schemas.microsoft.com/office/drawing/2014/main" id="{87D8A1E9-6110-48A9-AD61-0A0A56C9D5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50292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66" name="Rectangle 2">
            <a:extLst>
              <a:ext uri="{FF2B5EF4-FFF2-40B4-BE49-F238E27FC236}">
                <a16:creationId xmlns:a16="http://schemas.microsoft.com/office/drawing/2014/main" id="{7F25A315-3198-40D2-BC82-E5E782CABA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Algoritmo de De Casteljau</a:t>
            </a:r>
          </a:p>
        </p:txBody>
      </p:sp>
      <p:sp>
        <p:nvSpPr>
          <p:cNvPr id="651267" name="Rectangle 3">
            <a:extLst>
              <a:ext uri="{FF2B5EF4-FFF2-40B4-BE49-F238E27FC236}">
                <a16:creationId xmlns:a16="http://schemas.microsoft.com/office/drawing/2014/main" id="{4C3F20B9-5384-41C5-A205-3C59A18FDF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67818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en-US" sz="2600" dirty="0"/>
              <a:t>Suponha que queiramos aproximar uma curva polinomial entre dois pontos </a:t>
            </a:r>
            <a:r>
              <a:rPr lang="pt-BR" altLang="en-US" sz="2600" b="1" dirty="0"/>
              <a:t>p</a:t>
            </a:r>
            <a:r>
              <a:rPr lang="pt-BR" altLang="en-US" sz="2600" baseline="-25000" dirty="0"/>
              <a:t>0 </a:t>
            </a:r>
            <a:r>
              <a:rPr lang="pt-BR" altLang="en-US" sz="2600" dirty="0"/>
              <a:t>e </a:t>
            </a:r>
            <a:r>
              <a:rPr lang="pt-BR" altLang="en-US" sz="2600" b="1" dirty="0"/>
              <a:t>p</a:t>
            </a:r>
            <a:r>
              <a:rPr lang="pt-BR" altLang="en-US" sz="2600" baseline="-25000" dirty="0"/>
              <a:t>1 </a:t>
            </a:r>
            <a:r>
              <a:rPr lang="pt-BR" altLang="en-US" sz="2600" dirty="0"/>
              <a:t>dados </a:t>
            </a:r>
            <a:endParaRPr lang="pt-BR" altLang="en-US" sz="2600"/>
          </a:p>
          <a:p>
            <a:pPr>
              <a:lnSpc>
                <a:spcPct val="80000"/>
              </a:lnSpc>
            </a:pPr>
            <a:r>
              <a:rPr lang="pt-BR" altLang="en-US" sz="2600" dirty="0"/>
              <a:t>A solução natural é um segmento de reta que passa por </a:t>
            </a:r>
            <a:r>
              <a:rPr lang="pt-BR" altLang="en-US" sz="2600" b="1" dirty="0"/>
              <a:t>p</a:t>
            </a:r>
            <a:r>
              <a:rPr lang="pt-BR" altLang="en-US" sz="2600" baseline="-25000" dirty="0"/>
              <a:t>0 </a:t>
            </a:r>
            <a:r>
              <a:rPr lang="pt-BR" altLang="en-US" sz="2600" dirty="0"/>
              <a:t>e </a:t>
            </a:r>
            <a:r>
              <a:rPr lang="pt-BR" altLang="en-US" sz="2600" b="1" dirty="0"/>
              <a:t>p</a:t>
            </a:r>
            <a:r>
              <a:rPr lang="pt-BR" altLang="en-US" sz="2600" baseline="-25000" dirty="0"/>
              <a:t>1 </a:t>
            </a:r>
            <a:r>
              <a:rPr lang="pt-BR" altLang="en-US" sz="2600" dirty="0"/>
              <a:t>cuja parametrização mais comum é 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en-US" sz="2400" b="1" dirty="0"/>
              <a:t>p</a:t>
            </a:r>
            <a:r>
              <a:rPr lang="pt-BR" altLang="en-US" sz="2400" dirty="0"/>
              <a:t> (</a:t>
            </a:r>
            <a:r>
              <a:rPr lang="pt-BR" altLang="en-US" sz="2400" i="1" dirty="0"/>
              <a:t>u</a:t>
            </a:r>
            <a:r>
              <a:rPr lang="pt-BR" altLang="en-US" sz="2400" dirty="0"/>
              <a:t>) = (1 – </a:t>
            </a:r>
            <a:r>
              <a:rPr lang="pt-BR" altLang="en-US" sz="2400" i="1" dirty="0"/>
              <a:t>u</a:t>
            </a:r>
            <a:r>
              <a:rPr lang="pt-BR" altLang="en-US" sz="2400" dirty="0"/>
              <a:t>)</a:t>
            </a:r>
            <a:r>
              <a:rPr lang="pt-BR" altLang="en-US" sz="2400" baseline="-25000" dirty="0"/>
              <a:t> </a:t>
            </a:r>
            <a:r>
              <a:rPr lang="pt-BR" altLang="en-US" sz="2400" b="1" dirty="0"/>
              <a:t>p</a:t>
            </a:r>
            <a:r>
              <a:rPr lang="pt-BR" altLang="en-US" sz="2400" baseline="-25000" dirty="0"/>
              <a:t>0 </a:t>
            </a:r>
            <a:r>
              <a:rPr lang="pt-BR" altLang="en-US" sz="2400" dirty="0"/>
              <a:t>+ </a:t>
            </a:r>
            <a:r>
              <a:rPr lang="pt-BR" altLang="en-US" sz="2400" i="1" dirty="0"/>
              <a:t>u</a:t>
            </a:r>
            <a:r>
              <a:rPr lang="pt-BR" altLang="en-US" sz="2400" dirty="0"/>
              <a:t> </a:t>
            </a:r>
            <a:r>
              <a:rPr lang="pt-BR" altLang="en-US" sz="2400" b="1" dirty="0"/>
              <a:t>p</a:t>
            </a:r>
            <a:r>
              <a:rPr lang="pt-BR" altLang="en-US" sz="2400" baseline="-25000" dirty="0"/>
              <a:t>1</a:t>
            </a:r>
            <a:endParaRPr lang="pt-BR" altLang="en-US" sz="2400" i="1" dirty="0"/>
          </a:p>
          <a:p>
            <a:pPr>
              <a:lnSpc>
                <a:spcPct val="80000"/>
              </a:lnSpc>
            </a:pPr>
            <a:r>
              <a:rPr lang="pt-BR" altLang="en-US" sz="2600" dirty="0"/>
              <a:t>Podemos pensar em </a:t>
            </a:r>
            <a:r>
              <a:rPr lang="pt-BR" altLang="en-US" sz="2600" b="1" dirty="0"/>
              <a:t>p</a:t>
            </a:r>
            <a:r>
              <a:rPr lang="pt-BR" altLang="en-US" sz="2600" dirty="0"/>
              <a:t> (</a:t>
            </a:r>
            <a:r>
              <a:rPr lang="pt-BR" altLang="en-US" sz="2600" i="1" dirty="0"/>
              <a:t>u</a:t>
            </a:r>
            <a:r>
              <a:rPr lang="pt-BR" altLang="en-US" sz="2600" dirty="0"/>
              <a:t>) como uma média ponderada entre </a:t>
            </a:r>
            <a:r>
              <a:rPr lang="pt-BR" altLang="en-US" sz="2600" b="1" dirty="0"/>
              <a:t>p</a:t>
            </a:r>
            <a:r>
              <a:rPr lang="pt-BR" altLang="en-US" sz="2600" baseline="-25000" dirty="0"/>
              <a:t>0</a:t>
            </a:r>
            <a:r>
              <a:rPr lang="pt-BR" altLang="en-US" sz="2600" dirty="0"/>
              <a:t> e</a:t>
            </a:r>
            <a:r>
              <a:rPr lang="pt-BR" altLang="en-US" sz="2600" baseline="-25000" dirty="0"/>
              <a:t> </a:t>
            </a:r>
            <a:r>
              <a:rPr lang="pt-BR" altLang="en-US" sz="2600" b="1" dirty="0"/>
              <a:t>p</a:t>
            </a:r>
            <a:r>
              <a:rPr lang="pt-BR" altLang="en-US" sz="2600" baseline="-25000" dirty="0"/>
              <a:t>1</a:t>
            </a:r>
            <a:r>
              <a:rPr lang="pt-BR" altLang="en-US" sz="2600" dirty="0"/>
              <a:t> </a:t>
            </a:r>
          </a:p>
          <a:p>
            <a:pPr>
              <a:lnSpc>
                <a:spcPct val="80000"/>
              </a:lnSpc>
            </a:pPr>
            <a:r>
              <a:rPr lang="pt-BR" altLang="en-US" sz="2600" dirty="0"/>
              <a:t>Observe que os polinômios (1 – </a:t>
            </a:r>
            <a:r>
              <a:rPr lang="pt-BR" altLang="en-US" sz="2600" i="1" dirty="0"/>
              <a:t>u</a:t>
            </a:r>
            <a:r>
              <a:rPr lang="pt-BR" altLang="en-US" sz="2600" dirty="0"/>
              <a:t>)</a:t>
            </a:r>
            <a:r>
              <a:rPr lang="pt-BR" altLang="en-US" sz="2600" baseline="-25000" dirty="0"/>
              <a:t>  </a:t>
            </a:r>
            <a:r>
              <a:rPr lang="pt-BR" altLang="en-US" sz="2600" dirty="0"/>
              <a:t>e </a:t>
            </a:r>
            <a:r>
              <a:rPr lang="pt-BR" altLang="en-US" sz="2600" i="1" dirty="0"/>
              <a:t>u </a:t>
            </a:r>
            <a:r>
              <a:rPr lang="pt-BR" altLang="en-US" sz="2600" dirty="0"/>
              <a:t>somam 1 para qualquer valor de </a:t>
            </a:r>
            <a:r>
              <a:rPr lang="pt-BR" altLang="en-US" sz="2600" i="1" dirty="0"/>
              <a:t>u</a:t>
            </a:r>
            <a:r>
              <a:rPr lang="pt-BR" altLang="en-US" sz="2600" dirty="0"/>
              <a:t> </a:t>
            </a:r>
          </a:p>
          <a:p>
            <a:pPr lvl="1">
              <a:lnSpc>
                <a:spcPct val="80000"/>
              </a:lnSpc>
            </a:pPr>
            <a:r>
              <a:rPr lang="pt-BR" altLang="en-US" sz="2400" dirty="0"/>
              <a:t>São chamadas de funções de mistura (</a:t>
            </a:r>
            <a:r>
              <a:rPr lang="pt-BR" altLang="en-US" sz="2400" i="1" dirty="0" err="1"/>
              <a:t>blending</a:t>
            </a:r>
            <a:r>
              <a:rPr lang="pt-BR" altLang="en-US" sz="2400" i="1" dirty="0"/>
              <a:t> </a:t>
            </a:r>
            <a:r>
              <a:rPr lang="pt-BR" altLang="en-US" sz="2400" i="1" dirty="0" err="1"/>
              <a:t>functions</a:t>
            </a:r>
            <a:r>
              <a:rPr lang="pt-BR" altLang="en-US" sz="2400" dirty="0"/>
              <a:t>)</a:t>
            </a:r>
          </a:p>
        </p:txBody>
      </p:sp>
      <p:sp>
        <p:nvSpPr>
          <p:cNvPr id="651268" name="Line 4">
            <a:extLst>
              <a:ext uri="{FF2B5EF4-FFF2-40B4-BE49-F238E27FC236}">
                <a16:creationId xmlns:a16="http://schemas.microsoft.com/office/drawing/2014/main" id="{0481B4EC-F331-43C2-938B-221CA21E04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00" y="2590800"/>
            <a:ext cx="76200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51269" name="Oval 5">
            <a:extLst>
              <a:ext uri="{FF2B5EF4-FFF2-40B4-BE49-F238E27FC236}">
                <a16:creationId xmlns:a16="http://schemas.microsoft.com/office/drawing/2014/main" id="{4A55E327-7925-4AB4-90F4-69090CA3AF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0975" y="42672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1270" name="Oval 6">
            <a:extLst>
              <a:ext uri="{FF2B5EF4-FFF2-40B4-BE49-F238E27FC236}">
                <a16:creationId xmlns:a16="http://schemas.microsoft.com/office/drawing/2014/main" id="{40365684-BFA9-4DE4-BA8A-5BAED0CE10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1025" y="29718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1271" name="Line 7">
            <a:extLst>
              <a:ext uri="{FF2B5EF4-FFF2-40B4-BE49-F238E27FC236}">
                <a16:creationId xmlns:a16="http://schemas.microsoft.com/office/drawing/2014/main" id="{D3578EDC-AF59-457F-B13D-5EA61D625C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48600" y="3048000"/>
            <a:ext cx="3810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51272" name="Text Box 8">
            <a:extLst>
              <a:ext uri="{FF2B5EF4-FFF2-40B4-BE49-F238E27FC236}">
                <a16:creationId xmlns:a16="http://schemas.microsoft.com/office/drawing/2014/main" id="{AB6BA13E-EB0C-4B98-8498-FBEAA40362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3962400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aseline="-25000"/>
              <a:t>0</a:t>
            </a:r>
          </a:p>
        </p:txBody>
      </p:sp>
      <p:sp>
        <p:nvSpPr>
          <p:cNvPr id="651273" name="Text Box 9">
            <a:extLst>
              <a:ext uri="{FF2B5EF4-FFF2-40B4-BE49-F238E27FC236}">
                <a16:creationId xmlns:a16="http://schemas.microsoft.com/office/drawing/2014/main" id="{82F73C57-A579-48BF-949D-0B520D7EBF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2667000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aseline="-25000"/>
              <a:t>1</a:t>
            </a:r>
          </a:p>
        </p:txBody>
      </p:sp>
      <p:sp>
        <p:nvSpPr>
          <p:cNvPr id="651274" name="Line 10">
            <a:extLst>
              <a:ext uri="{FF2B5EF4-FFF2-40B4-BE49-F238E27FC236}">
                <a16:creationId xmlns:a16="http://schemas.microsoft.com/office/drawing/2014/main" id="{80ED2DEC-4584-4550-BCB6-B4A9059E77E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77200" y="3276600"/>
            <a:ext cx="304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51275" name="Text Box 11">
            <a:extLst>
              <a:ext uri="{FF2B5EF4-FFF2-40B4-BE49-F238E27FC236}">
                <a16:creationId xmlns:a16="http://schemas.microsoft.com/office/drawing/2014/main" id="{A90E9B1D-EE8C-4297-BCCE-EF6F675FF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0075" y="36830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1"/>
              <a:t>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>
            <a:extLst>
              <a:ext uri="{FF2B5EF4-FFF2-40B4-BE49-F238E27FC236}">
                <a16:creationId xmlns:a16="http://schemas.microsoft.com/office/drawing/2014/main" id="{D5A5B883-D6A3-4F38-9846-6B8D121617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Algoritmo de De Casteljau</a:t>
            </a:r>
          </a:p>
        </p:txBody>
      </p:sp>
      <p:sp>
        <p:nvSpPr>
          <p:cNvPr id="652291" name="Rectangle 3">
            <a:extLst>
              <a:ext uri="{FF2B5EF4-FFF2-40B4-BE49-F238E27FC236}">
                <a16:creationId xmlns:a16="http://schemas.microsoft.com/office/drawing/2014/main" id="{3C130C02-2113-48DC-BF7F-FA13056B2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/>
              <a:t>Para generalizar a idéia para três pontos </a:t>
            </a:r>
            <a:r>
              <a:rPr lang="pt-BR" altLang="en-US" b="1"/>
              <a:t>p</a:t>
            </a:r>
            <a:r>
              <a:rPr lang="pt-BR" altLang="en-US" baseline="-25000"/>
              <a:t>0</a:t>
            </a:r>
            <a:r>
              <a:rPr lang="pt-BR" altLang="en-US"/>
              <a:t>, </a:t>
            </a:r>
            <a:r>
              <a:rPr lang="pt-BR" altLang="en-US" b="1"/>
              <a:t>p</a:t>
            </a:r>
            <a:r>
              <a:rPr lang="pt-BR" altLang="en-US" baseline="-25000"/>
              <a:t>1 </a:t>
            </a:r>
            <a:r>
              <a:rPr lang="pt-BR" altLang="en-US"/>
              <a:t>e </a:t>
            </a:r>
            <a:r>
              <a:rPr lang="pt-BR" altLang="en-US" b="1"/>
              <a:t>p</a:t>
            </a:r>
            <a:r>
              <a:rPr lang="pt-BR" altLang="en-US" baseline="-25000"/>
              <a:t>2</a:t>
            </a:r>
            <a:r>
              <a:rPr lang="pt-BR" altLang="en-US"/>
              <a:t> consideramos primeiramente os segmentos de reta </a:t>
            </a:r>
            <a:r>
              <a:rPr lang="pt-BR" altLang="en-US" b="1"/>
              <a:t>p</a:t>
            </a:r>
            <a:r>
              <a:rPr lang="pt-BR" altLang="en-US" baseline="-25000"/>
              <a:t>0</a:t>
            </a:r>
            <a:r>
              <a:rPr lang="pt-BR" altLang="en-US"/>
              <a:t>-</a:t>
            </a:r>
            <a:r>
              <a:rPr lang="pt-BR" altLang="en-US" b="1"/>
              <a:t>p</a:t>
            </a:r>
            <a:r>
              <a:rPr lang="pt-BR" altLang="en-US" baseline="-25000"/>
              <a:t>1</a:t>
            </a:r>
            <a:r>
              <a:rPr lang="pt-BR" altLang="en-US"/>
              <a:t> e </a:t>
            </a:r>
            <a:r>
              <a:rPr lang="pt-BR" altLang="en-US" b="1"/>
              <a:t>p</a:t>
            </a:r>
            <a:r>
              <a:rPr lang="pt-BR" altLang="en-US" baseline="-25000"/>
              <a:t>1</a:t>
            </a:r>
            <a:r>
              <a:rPr lang="pt-BR" altLang="en-US" b="1"/>
              <a:t>p</a:t>
            </a:r>
            <a:r>
              <a:rPr lang="pt-BR" altLang="en-US" baseline="-25000"/>
              <a:t>2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pt-BR" altLang="en-US" b="1"/>
              <a:t>p</a:t>
            </a:r>
            <a:r>
              <a:rPr lang="pt-BR" altLang="en-US" baseline="-25000"/>
              <a:t>01</a:t>
            </a:r>
            <a:r>
              <a:rPr lang="pt-BR" altLang="en-US"/>
              <a:t>(</a:t>
            </a:r>
            <a:r>
              <a:rPr lang="pt-BR" altLang="en-US" i="1"/>
              <a:t>u</a:t>
            </a:r>
            <a:r>
              <a:rPr lang="pt-BR" altLang="en-US"/>
              <a:t>) = (1 – </a:t>
            </a:r>
            <a:r>
              <a:rPr lang="pt-BR" altLang="en-US" i="1"/>
              <a:t>u</a:t>
            </a:r>
            <a:r>
              <a:rPr lang="pt-BR" altLang="en-US"/>
              <a:t>)</a:t>
            </a:r>
            <a:r>
              <a:rPr lang="pt-BR" altLang="en-US" baseline="-25000"/>
              <a:t> </a:t>
            </a:r>
            <a:r>
              <a:rPr lang="pt-BR" altLang="en-US" b="1"/>
              <a:t>p</a:t>
            </a:r>
            <a:r>
              <a:rPr lang="pt-BR" altLang="en-US" baseline="-25000"/>
              <a:t>0 </a:t>
            </a:r>
            <a:r>
              <a:rPr lang="pt-BR" altLang="en-US"/>
              <a:t>+ </a:t>
            </a:r>
            <a:r>
              <a:rPr lang="pt-BR" altLang="en-US" i="1"/>
              <a:t>u</a:t>
            </a:r>
            <a:r>
              <a:rPr lang="pt-BR" altLang="en-US"/>
              <a:t> </a:t>
            </a:r>
            <a:r>
              <a:rPr lang="pt-BR" altLang="en-US" b="1"/>
              <a:t>p</a:t>
            </a:r>
            <a:r>
              <a:rPr lang="pt-BR" altLang="en-US" baseline="-25000"/>
              <a:t>1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pt-BR" altLang="en-US" b="1"/>
              <a:t>p</a:t>
            </a:r>
            <a:r>
              <a:rPr lang="pt-BR" altLang="en-US" baseline="-25000"/>
              <a:t>11</a:t>
            </a:r>
            <a:r>
              <a:rPr lang="pt-BR" altLang="en-US"/>
              <a:t>(</a:t>
            </a:r>
            <a:r>
              <a:rPr lang="pt-BR" altLang="en-US" i="1"/>
              <a:t>u</a:t>
            </a:r>
            <a:r>
              <a:rPr lang="pt-BR" altLang="en-US"/>
              <a:t>) = (1 – </a:t>
            </a:r>
            <a:r>
              <a:rPr lang="pt-BR" altLang="en-US" i="1"/>
              <a:t>u</a:t>
            </a:r>
            <a:r>
              <a:rPr lang="pt-BR" altLang="en-US"/>
              <a:t>)</a:t>
            </a:r>
            <a:r>
              <a:rPr lang="pt-BR" altLang="en-US" baseline="-25000"/>
              <a:t> </a:t>
            </a:r>
            <a:r>
              <a:rPr lang="pt-BR" altLang="en-US" b="1"/>
              <a:t>p</a:t>
            </a:r>
            <a:r>
              <a:rPr lang="pt-BR" altLang="en-US" baseline="-25000"/>
              <a:t>1 </a:t>
            </a:r>
            <a:r>
              <a:rPr lang="pt-BR" altLang="en-US"/>
              <a:t>+ </a:t>
            </a:r>
            <a:r>
              <a:rPr lang="pt-BR" altLang="en-US" i="1"/>
              <a:t>u</a:t>
            </a:r>
            <a:r>
              <a:rPr lang="pt-BR" altLang="en-US"/>
              <a:t> </a:t>
            </a:r>
            <a:r>
              <a:rPr lang="pt-BR" altLang="en-US" b="1"/>
              <a:t>p</a:t>
            </a:r>
            <a:r>
              <a:rPr lang="pt-BR" altLang="en-US" baseline="-25000"/>
              <a:t>2</a:t>
            </a:r>
          </a:p>
          <a:p>
            <a:r>
              <a:rPr lang="pt-BR" altLang="en-US"/>
              <a:t>Podemos agora realizar uma interpolação entre </a:t>
            </a:r>
            <a:r>
              <a:rPr lang="pt-BR" altLang="en-US" b="1"/>
              <a:t>p</a:t>
            </a:r>
            <a:r>
              <a:rPr lang="pt-BR" altLang="en-US" baseline="-25000"/>
              <a:t>01</a:t>
            </a:r>
            <a:r>
              <a:rPr lang="pt-BR" altLang="en-US"/>
              <a:t>(</a:t>
            </a:r>
            <a:r>
              <a:rPr lang="pt-BR" altLang="en-US" i="1"/>
              <a:t>u</a:t>
            </a:r>
            <a:r>
              <a:rPr lang="pt-BR" altLang="en-US"/>
              <a:t>) e </a:t>
            </a:r>
            <a:r>
              <a:rPr lang="pt-BR" altLang="en-US" b="1"/>
              <a:t>p</a:t>
            </a:r>
            <a:r>
              <a:rPr lang="pt-BR" altLang="en-US" baseline="-25000"/>
              <a:t>12</a:t>
            </a:r>
            <a:r>
              <a:rPr lang="pt-BR" altLang="en-US"/>
              <a:t>(</a:t>
            </a:r>
            <a:r>
              <a:rPr lang="pt-BR" altLang="en-US" i="1"/>
              <a:t>u</a:t>
            </a:r>
            <a:r>
              <a:rPr lang="pt-BR" altLang="en-US"/>
              <a:t>)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pt-BR" altLang="en-US" b="1"/>
              <a:t>p</a:t>
            </a:r>
            <a:r>
              <a:rPr lang="pt-BR" altLang="en-US" baseline="-25000"/>
              <a:t>02</a:t>
            </a:r>
            <a:r>
              <a:rPr lang="pt-BR" altLang="en-US"/>
              <a:t>(</a:t>
            </a:r>
            <a:r>
              <a:rPr lang="pt-BR" altLang="en-US" i="1"/>
              <a:t>u</a:t>
            </a:r>
            <a:r>
              <a:rPr lang="pt-BR" altLang="en-US"/>
              <a:t>) = (1 – </a:t>
            </a:r>
            <a:r>
              <a:rPr lang="pt-BR" altLang="en-US" i="1"/>
              <a:t>u</a:t>
            </a:r>
            <a:r>
              <a:rPr lang="pt-BR" altLang="en-US"/>
              <a:t>)</a:t>
            </a:r>
            <a:r>
              <a:rPr lang="pt-BR" altLang="en-US" baseline="-25000"/>
              <a:t> </a:t>
            </a:r>
            <a:r>
              <a:rPr lang="pt-BR" altLang="en-US" b="1"/>
              <a:t>p</a:t>
            </a:r>
            <a:r>
              <a:rPr lang="pt-BR" altLang="en-US" baseline="-25000"/>
              <a:t>01 </a:t>
            </a:r>
            <a:r>
              <a:rPr lang="pt-BR" altLang="en-US"/>
              <a:t>(</a:t>
            </a:r>
            <a:r>
              <a:rPr lang="pt-BR" altLang="en-US" i="1"/>
              <a:t>u</a:t>
            </a:r>
            <a:r>
              <a:rPr lang="pt-BR" altLang="en-US"/>
              <a:t>) + </a:t>
            </a:r>
            <a:r>
              <a:rPr lang="pt-BR" altLang="en-US" i="1"/>
              <a:t>u</a:t>
            </a:r>
            <a:r>
              <a:rPr lang="pt-BR" altLang="en-US"/>
              <a:t> </a:t>
            </a:r>
            <a:r>
              <a:rPr lang="pt-BR" altLang="en-US" b="1"/>
              <a:t>p</a:t>
            </a:r>
            <a:r>
              <a:rPr lang="pt-BR" altLang="en-US" baseline="-25000"/>
              <a:t>11 </a:t>
            </a:r>
            <a:r>
              <a:rPr lang="pt-BR" altLang="en-US"/>
              <a:t>(</a:t>
            </a:r>
            <a:r>
              <a:rPr lang="pt-BR" altLang="en-US" i="1"/>
              <a:t>u</a:t>
            </a:r>
            <a:r>
              <a:rPr lang="pt-BR" altLang="en-US"/>
              <a:t>)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pt-BR" altLang="en-US"/>
              <a:t>	        = (1 – </a:t>
            </a:r>
            <a:r>
              <a:rPr lang="pt-BR" altLang="en-US" i="1"/>
              <a:t>u</a:t>
            </a:r>
            <a:r>
              <a:rPr lang="pt-BR" altLang="en-US"/>
              <a:t>)</a:t>
            </a:r>
            <a:r>
              <a:rPr lang="pt-BR" altLang="en-US" baseline="-25000"/>
              <a:t> </a:t>
            </a:r>
            <a:r>
              <a:rPr lang="pt-BR" altLang="en-US" baseline="30000"/>
              <a:t>2 </a:t>
            </a:r>
            <a:r>
              <a:rPr lang="pt-BR" altLang="en-US" b="1"/>
              <a:t>p</a:t>
            </a:r>
            <a:r>
              <a:rPr lang="pt-BR" altLang="en-US" baseline="-25000"/>
              <a:t>0 </a:t>
            </a:r>
            <a:r>
              <a:rPr lang="pt-BR" altLang="en-US"/>
              <a:t>+ 2 </a:t>
            </a:r>
            <a:r>
              <a:rPr lang="pt-BR" altLang="en-US" i="1"/>
              <a:t>u </a:t>
            </a:r>
            <a:r>
              <a:rPr lang="pt-BR" altLang="en-US"/>
              <a:t>(1 – </a:t>
            </a:r>
            <a:r>
              <a:rPr lang="pt-BR" altLang="en-US" i="1"/>
              <a:t>u</a:t>
            </a:r>
            <a:r>
              <a:rPr lang="pt-BR" altLang="en-US"/>
              <a:t>)</a:t>
            </a:r>
            <a:r>
              <a:rPr lang="pt-BR" altLang="en-US" baseline="-25000"/>
              <a:t> </a:t>
            </a:r>
            <a:r>
              <a:rPr lang="pt-BR" altLang="en-US" b="1"/>
              <a:t>p</a:t>
            </a:r>
            <a:r>
              <a:rPr lang="pt-BR" altLang="en-US" baseline="-25000"/>
              <a:t>1 </a:t>
            </a:r>
            <a:r>
              <a:rPr lang="pt-BR" altLang="en-US"/>
              <a:t>+ </a:t>
            </a:r>
            <a:r>
              <a:rPr lang="pt-BR" altLang="en-US" i="1"/>
              <a:t>u</a:t>
            </a:r>
            <a:r>
              <a:rPr lang="pt-BR" altLang="en-US" i="1" baseline="30000"/>
              <a:t>2</a:t>
            </a:r>
            <a:r>
              <a:rPr lang="pt-BR" altLang="en-US"/>
              <a:t> </a:t>
            </a:r>
            <a:r>
              <a:rPr lang="pt-BR" altLang="en-US" b="1"/>
              <a:t>p</a:t>
            </a:r>
            <a:r>
              <a:rPr lang="pt-BR" altLang="en-US" baseline="-25000"/>
              <a:t>2</a:t>
            </a:r>
            <a:endParaRPr lang="pt-BR" altLang="en-US"/>
          </a:p>
          <a:p>
            <a:pPr lvl="1"/>
            <a:endParaRPr lang="pt-BR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27" name="Line 15">
            <a:extLst>
              <a:ext uri="{FF2B5EF4-FFF2-40B4-BE49-F238E27FC236}">
                <a16:creationId xmlns:a16="http://schemas.microsoft.com/office/drawing/2014/main" id="{41C29322-68AC-40A2-97CF-D39A825DA9B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87600" y="3278188"/>
            <a:ext cx="2066925" cy="1408112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53314" name="Rectangle 2">
            <a:extLst>
              <a:ext uri="{FF2B5EF4-FFF2-40B4-BE49-F238E27FC236}">
                <a16:creationId xmlns:a16="http://schemas.microsoft.com/office/drawing/2014/main" id="{AC3DA55D-C8DF-4EA2-9DB1-0709AFB676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Algoritmo de De Casteljau</a:t>
            </a:r>
          </a:p>
        </p:txBody>
      </p:sp>
      <p:sp>
        <p:nvSpPr>
          <p:cNvPr id="653319" name="Line 7">
            <a:extLst>
              <a:ext uri="{FF2B5EF4-FFF2-40B4-BE49-F238E27FC236}">
                <a16:creationId xmlns:a16="http://schemas.microsoft.com/office/drawing/2014/main" id="{032038E2-89FD-45C8-9111-69EC9287E3C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5000" y="2590800"/>
            <a:ext cx="1981200" cy="2743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53320" name="Line 8">
            <a:extLst>
              <a:ext uri="{FF2B5EF4-FFF2-40B4-BE49-F238E27FC236}">
                <a16:creationId xmlns:a16="http://schemas.microsoft.com/office/drawing/2014/main" id="{558E1817-37C7-4C76-B001-FA4CDB665F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590800"/>
            <a:ext cx="2438400" cy="281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53321" name="Oval 9">
            <a:extLst>
              <a:ext uri="{FF2B5EF4-FFF2-40B4-BE49-F238E27FC236}">
                <a16:creationId xmlns:a16="http://schemas.microsoft.com/office/drawing/2014/main" id="{C13730D5-D077-4A50-A7CC-954AFAA525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5334000"/>
            <a:ext cx="76200" cy="76200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3322" name="Oval 10">
            <a:extLst>
              <a:ext uri="{FF2B5EF4-FFF2-40B4-BE49-F238E27FC236}">
                <a16:creationId xmlns:a16="http://schemas.microsoft.com/office/drawing/2014/main" id="{91C3BC82-A0B0-4FFD-9349-2F390D896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7625" y="2543175"/>
            <a:ext cx="76200" cy="76200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3325" name="Oval 13">
            <a:extLst>
              <a:ext uri="{FF2B5EF4-FFF2-40B4-BE49-F238E27FC236}">
                <a16:creationId xmlns:a16="http://schemas.microsoft.com/office/drawing/2014/main" id="{66633D27-68BF-4C44-91E3-7CC41A911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6800" y="4648200"/>
            <a:ext cx="76200" cy="76200"/>
          </a:xfrm>
          <a:prstGeom prst="ellipse">
            <a:avLst/>
          </a:prstGeom>
          <a:solidFill>
            <a:srgbClr val="3366FF"/>
          </a:solidFill>
          <a:ln w="28575" algn="ctr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3326" name="Oval 14">
            <a:extLst>
              <a:ext uri="{FF2B5EF4-FFF2-40B4-BE49-F238E27FC236}">
                <a16:creationId xmlns:a16="http://schemas.microsoft.com/office/drawing/2014/main" id="{D5A2B362-1F56-4F98-9EA4-ECE4B5EAEE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2300" y="3225800"/>
            <a:ext cx="76200" cy="76200"/>
          </a:xfrm>
          <a:prstGeom prst="ellipse">
            <a:avLst/>
          </a:prstGeom>
          <a:solidFill>
            <a:srgbClr val="3366FF"/>
          </a:solidFill>
          <a:ln w="28575" algn="ctr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3328" name="Oval 16">
            <a:extLst>
              <a:ext uri="{FF2B5EF4-FFF2-40B4-BE49-F238E27FC236}">
                <a16:creationId xmlns:a16="http://schemas.microsoft.com/office/drawing/2014/main" id="{B996D47B-8B14-452F-BC58-5350115B1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5410200"/>
            <a:ext cx="76200" cy="76200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53329" name="Text Box 17">
            <a:extLst>
              <a:ext uri="{FF2B5EF4-FFF2-40B4-BE49-F238E27FC236}">
                <a16:creationId xmlns:a16="http://schemas.microsoft.com/office/drawing/2014/main" id="{CEE95BDE-2AB8-4688-B203-30F840B0D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0463" y="5278438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0</a:t>
            </a:r>
            <a:endParaRPr lang="pt-BR" altLang="en-US" b="1"/>
          </a:p>
        </p:txBody>
      </p:sp>
      <p:sp>
        <p:nvSpPr>
          <p:cNvPr id="653330" name="Text Box 18">
            <a:extLst>
              <a:ext uri="{FF2B5EF4-FFF2-40B4-BE49-F238E27FC236}">
                <a16:creationId xmlns:a16="http://schemas.microsoft.com/office/drawing/2014/main" id="{B5B15808-6B03-47D1-A109-0E91123EF9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2057400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1</a:t>
            </a:r>
            <a:endParaRPr lang="pt-BR" altLang="en-US" b="1"/>
          </a:p>
        </p:txBody>
      </p:sp>
      <p:sp>
        <p:nvSpPr>
          <p:cNvPr id="653331" name="Text Box 19">
            <a:extLst>
              <a:ext uri="{FF2B5EF4-FFF2-40B4-BE49-F238E27FC236}">
                <a16:creationId xmlns:a16="http://schemas.microsoft.com/office/drawing/2014/main" id="{985CE860-7361-4C8D-95F6-3DB0D76DD1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5257800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2</a:t>
            </a:r>
            <a:endParaRPr lang="pt-BR" altLang="en-US" b="1"/>
          </a:p>
        </p:txBody>
      </p:sp>
      <p:sp>
        <p:nvSpPr>
          <p:cNvPr id="653332" name="Text Box 20">
            <a:extLst>
              <a:ext uri="{FF2B5EF4-FFF2-40B4-BE49-F238E27FC236}">
                <a16:creationId xmlns:a16="http://schemas.microsoft.com/office/drawing/2014/main" id="{71B7ACA8-8D79-45FE-BB25-1BA37F99BD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27432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11</a:t>
            </a:r>
            <a:endParaRPr lang="pt-BR" altLang="en-US" b="1"/>
          </a:p>
        </p:txBody>
      </p:sp>
      <p:sp>
        <p:nvSpPr>
          <p:cNvPr id="653333" name="Text Box 21">
            <a:extLst>
              <a:ext uri="{FF2B5EF4-FFF2-40B4-BE49-F238E27FC236}">
                <a16:creationId xmlns:a16="http://schemas.microsoft.com/office/drawing/2014/main" id="{4DABB970-127D-4581-88C4-65D26AC927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4196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01</a:t>
            </a:r>
            <a:endParaRPr lang="pt-BR" altLang="en-US" b="1"/>
          </a:p>
        </p:txBody>
      </p:sp>
      <p:sp>
        <p:nvSpPr>
          <p:cNvPr id="653334" name="Oval 22">
            <a:extLst>
              <a:ext uri="{FF2B5EF4-FFF2-40B4-BE49-F238E27FC236}">
                <a16:creationId xmlns:a16="http://schemas.microsoft.com/office/drawing/2014/main" id="{A0E581C1-09D2-485B-A482-896D51255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267200"/>
            <a:ext cx="76200" cy="76200"/>
          </a:xfrm>
          <a:prstGeom prst="ellipse">
            <a:avLst/>
          </a:prstGeom>
          <a:solidFill>
            <a:srgbClr val="FF6600"/>
          </a:solidFill>
          <a:ln w="28575" algn="ctr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3335" name="Text Box 23">
            <a:extLst>
              <a:ext uri="{FF2B5EF4-FFF2-40B4-BE49-F238E27FC236}">
                <a16:creationId xmlns:a16="http://schemas.microsoft.com/office/drawing/2014/main" id="{CE846A33-10FE-4D26-B994-6D1AB4727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590800"/>
            <a:ext cx="1050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1"/>
              <a:t>u</a:t>
            </a:r>
            <a:r>
              <a:rPr lang="pt-BR" altLang="en-US"/>
              <a:t> = 0.25</a:t>
            </a:r>
          </a:p>
        </p:txBody>
      </p:sp>
      <p:sp>
        <p:nvSpPr>
          <p:cNvPr id="653336" name="Text Box 24">
            <a:extLst>
              <a:ext uri="{FF2B5EF4-FFF2-40B4-BE49-F238E27FC236}">
                <a16:creationId xmlns:a16="http://schemas.microsoft.com/office/drawing/2014/main" id="{E91A5095-8E6E-4AB3-85CA-8FB423B37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2900" y="43053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02</a:t>
            </a:r>
            <a:endParaRPr lang="pt-BR" altLang="en-US" b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8" name="Line 2">
            <a:extLst>
              <a:ext uri="{FF2B5EF4-FFF2-40B4-BE49-F238E27FC236}">
                <a16:creationId xmlns:a16="http://schemas.microsoft.com/office/drawing/2014/main" id="{B2838076-F92B-4039-ACB9-10C3D2731DA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962400"/>
            <a:ext cx="2209800" cy="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54339" name="Rectangle 3">
            <a:extLst>
              <a:ext uri="{FF2B5EF4-FFF2-40B4-BE49-F238E27FC236}">
                <a16:creationId xmlns:a16="http://schemas.microsoft.com/office/drawing/2014/main" id="{8298B4D8-4BE0-4FE8-BEE8-1355E8FDA7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Algoritmo de De Casteljau</a:t>
            </a:r>
          </a:p>
        </p:txBody>
      </p:sp>
      <p:sp>
        <p:nvSpPr>
          <p:cNvPr id="654340" name="Line 4">
            <a:extLst>
              <a:ext uri="{FF2B5EF4-FFF2-40B4-BE49-F238E27FC236}">
                <a16:creationId xmlns:a16="http://schemas.microsoft.com/office/drawing/2014/main" id="{B74AC211-F020-47E7-BF8B-460EE554A73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5000" y="2590800"/>
            <a:ext cx="1981200" cy="2743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54341" name="Line 5">
            <a:extLst>
              <a:ext uri="{FF2B5EF4-FFF2-40B4-BE49-F238E27FC236}">
                <a16:creationId xmlns:a16="http://schemas.microsoft.com/office/drawing/2014/main" id="{41D8AA40-9BA1-4803-B938-910646D4933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590800"/>
            <a:ext cx="2438400" cy="281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54342" name="Oval 6">
            <a:extLst>
              <a:ext uri="{FF2B5EF4-FFF2-40B4-BE49-F238E27FC236}">
                <a16:creationId xmlns:a16="http://schemas.microsoft.com/office/drawing/2014/main" id="{4296EDA3-671B-4376-B668-D1918A641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5334000"/>
            <a:ext cx="76200" cy="76200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4343" name="Oval 7">
            <a:extLst>
              <a:ext uri="{FF2B5EF4-FFF2-40B4-BE49-F238E27FC236}">
                <a16:creationId xmlns:a16="http://schemas.microsoft.com/office/drawing/2014/main" id="{195E78B3-3298-47BC-A136-0DB63FB528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7625" y="2543175"/>
            <a:ext cx="76200" cy="76200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4344" name="Oval 8">
            <a:extLst>
              <a:ext uri="{FF2B5EF4-FFF2-40B4-BE49-F238E27FC236}">
                <a16:creationId xmlns:a16="http://schemas.microsoft.com/office/drawing/2014/main" id="{3EB8FA93-513D-478D-A28A-AA20022FEC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4800" y="3924300"/>
            <a:ext cx="76200" cy="76200"/>
          </a:xfrm>
          <a:prstGeom prst="ellipse">
            <a:avLst/>
          </a:prstGeom>
          <a:solidFill>
            <a:srgbClr val="3366FF"/>
          </a:solidFill>
          <a:ln w="28575" algn="ctr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4345" name="Oval 9">
            <a:extLst>
              <a:ext uri="{FF2B5EF4-FFF2-40B4-BE49-F238E27FC236}">
                <a16:creationId xmlns:a16="http://schemas.microsoft.com/office/drawing/2014/main" id="{1748B7DA-B4B9-4AD2-B7A9-FD696855C6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1900" y="3924300"/>
            <a:ext cx="76200" cy="76200"/>
          </a:xfrm>
          <a:prstGeom prst="ellipse">
            <a:avLst/>
          </a:prstGeom>
          <a:solidFill>
            <a:srgbClr val="3366FF"/>
          </a:solidFill>
          <a:ln w="28575" algn="ctr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4346" name="Oval 10">
            <a:extLst>
              <a:ext uri="{FF2B5EF4-FFF2-40B4-BE49-F238E27FC236}">
                <a16:creationId xmlns:a16="http://schemas.microsoft.com/office/drawing/2014/main" id="{FF15F2E4-9DEE-4143-BFD2-106AF97C0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5410200"/>
            <a:ext cx="76200" cy="76200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54347" name="Text Box 11">
            <a:extLst>
              <a:ext uri="{FF2B5EF4-FFF2-40B4-BE49-F238E27FC236}">
                <a16:creationId xmlns:a16="http://schemas.microsoft.com/office/drawing/2014/main" id="{C5B3E6E7-6EA2-401C-84EA-0D7527C6F0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0463" y="5278438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0</a:t>
            </a:r>
            <a:endParaRPr lang="pt-BR" altLang="en-US" b="1"/>
          </a:p>
        </p:txBody>
      </p:sp>
      <p:sp>
        <p:nvSpPr>
          <p:cNvPr id="654348" name="Text Box 12">
            <a:extLst>
              <a:ext uri="{FF2B5EF4-FFF2-40B4-BE49-F238E27FC236}">
                <a16:creationId xmlns:a16="http://schemas.microsoft.com/office/drawing/2014/main" id="{8F64B4DB-CF47-4697-8809-F71C4D9D23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2057400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1</a:t>
            </a:r>
            <a:endParaRPr lang="pt-BR" altLang="en-US" b="1"/>
          </a:p>
        </p:txBody>
      </p:sp>
      <p:sp>
        <p:nvSpPr>
          <p:cNvPr id="654349" name="Text Box 13">
            <a:extLst>
              <a:ext uri="{FF2B5EF4-FFF2-40B4-BE49-F238E27FC236}">
                <a16:creationId xmlns:a16="http://schemas.microsoft.com/office/drawing/2014/main" id="{EBA5AAF3-6080-4B6B-B13B-DE03F50378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5257800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2</a:t>
            </a:r>
            <a:endParaRPr lang="pt-BR" altLang="en-US" b="1"/>
          </a:p>
        </p:txBody>
      </p:sp>
      <p:sp>
        <p:nvSpPr>
          <p:cNvPr id="654350" name="Text Box 14">
            <a:extLst>
              <a:ext uri="{FF2B5EF4-FFF2-40B4-BE49-F238E27FC236}">
                <a16:creationId xmlns:a16="http://schemas.microsoft.com/office/drawing/2014/main" id="{5F2BD09B-76DC-4098-964F-EDC1FEE6F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36576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11</a:t>
            </a:r>
            <a:endParaRPr lang="pt-BR" altLang="en-US" b="1"/>
          </a:p>
        </p:txBody>
      </p:sp>
      <p:sp>
        <p:nvSpPr>
          <p:cNvPr id="654351" name="Text Box 15">
            <a:extLst>
              <a:ext uri="{FF2B5EF4-FFF2-40B4-BE49-F238E27FC236}">
                <a16:creationId xmlns:a16="http://schemas.microsoft.com/office/drawing/2014/main" id="{CF2ACBF6-9A2B-4CCB-BF4E-A4F9F3CD33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6576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01</a:t>
            </a:r>
            <a:endParaRPr lang="pt-BR" altLang="en-US" b="1"/>
          </a:p>
        </p:txBody>
      </p:sp>
      <p:sp>
        <p:nvSpPr>
          <p:cNvPr id="654352" name="Oval 16">
            <a:extLst>
              <a:ext uri="{FF2B5EF4-FFF2-40B4-BE49-F238E27FC236}">
                <a16:creationId xmlns:a16="http://schemas.microsoft.com/office/drawing/2014/main" id="{D50C95C5-C0BE-492C-88CB-59EC440B77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267200"/>
            <a:ext cx="76200" cy="76200"/>
          </a:xfrm>
          <a:prstGeom prst="ellipse">
            <a:avLst/>
          </a:prstGeom>
          <a:solidFill>
            <a:srgbClr val="FF6600"/>
          </a:solidFill>
          <a:ln w="28575" algn="ctr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4353" name="Text Box 17">
            <a:extLst>
              <a:ext uri="{FF2B5EF4-FFF2-40B4-BE49-F238E27FC236}">
                <a16:creationId xmlns:a16="http://schemas.microsoft.com/office/drawing/2014/main" id="{81A48FCE-15B8-4514-9B7B-D66622DF1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7100" y="2590800"/>
            <a:ext cx="923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1"/>
              <a:t>u</a:t>
            </a:r>
            <a:r>
              <a:rPr lang="pt-BR" altLang="en-US"/>
              <a:t> = 0.5</a:t>
            </a:r>
          </a:p>
        </p:txBody>
      </p:sp>
      <p:sp>
        <p:nvSpPr>
          <p:cNvPr id="654354" name="Text Box 18">
            <a:extLst>
              <a:ext uri="{FF2B5EF4-FFF2-40B4-BE49-F238E27FC236}">
                <a16:creationId xmlns:a16="http://schemas.microsoft.com/office/drawing/2014/main" id="{8EEEEEA8-61BE-4328-9357-0D6CAA7A1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34290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1"/>
              <a:t>p</a:t>
            </a:r>
            <a:r>
              <a:rPr lang="pt-BR" altLang="en-US" b="1" baseline="-25000"/>
              <a:t>02</a:t>
            </a:r>
            <a:endParaRPr lang="pt-BR" altLang="en-US" b="1"/>
          </a:p>
        </p:txBody>
      </p:sp>
      <p:sp>
        <p:nvSpPr>
          <p:cNvPr id="654355" name="Oval 19">
            <a:extLst>
              <a:ext uri="{FF2B5EF4-FFF2-40B4-BE49-F238E27FC236}">
                <a16:creationId xmlns:a16="http://schemas.microsoft.com/office/drawing/2014/main" id="{0D6731AF-7C22-4D4B-AAD0-8D86D7FAFA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3500" y="3924300"/>
            <a:ext cx="76200" cy="76200"/>
          </a:xfrm>
          <a:prstGeom prst="ellipse">
            <a:avLst/>
          </a:prstGeom>
          <a:solidFill>
            <a:srgbClr val="FF6600"/>
          </a:solidFill>
          <a:ln w="28575" algn="ctr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anose="0204060205030503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anose="02040602050305030304" pitchFamily="18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8231</TotalTime>
  <Words>1879</Words>
  <Application>Microsoft Office PowerPoint</Application>
  <PresentationFormat>On-screen Show (4:3)</PresentationFormat>
  <Paragraphs>346</Paragraphs>
  <Slides>44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Design padrão</vt:lpstr>
      <vt:lpstr>Introdução à Computação Gráfica Curvas</vt:lpstr>
      <vt:lpstr>Modelagem Geométrica</vt:lpstr>
      <vt:lpstr>Curvas e Superfícies Paramétricas</vt:lpstr>
      <vt:lpstr>Continuidade</vt:lpstr>
      <vt:lpstr>Interpolação x Aproximação</vt:lpstr>
      <vt:lpstr>Algoritmo de De Casteljau</vt:lpstr>
      <vt:lpstr>Algoritmo de De Casteljau</vt:lpstr>
      <vt:lpstr>Algoritmo de De Casteljau</vt:lpstr>
      <vt:lpstr>Algoritmo de De Casteljau</vt:lpstr>
      <vt:lpstr>Algoritmo de De Casteljau</vt:lpstr>
      <vt:lpstr>Algoritmo de De Casteljau</vt:lpstr>
      <vt:lpstr>Algoritmo de De Casteljau</vt:lpstr>
      <vt:lpstr>Algoritmo de De Casteljau</vt:lpstr>
      <vt:lpstr>Algoritmo de De Casteljau</vt:lpstr>
      <vt:lpstr>Algoritmo de De Casteljau</vt:lpstr>
      <vt:lpstr>Algoritmo de De Casteljau</vt:lpstr>
      <vt:lpstr>Algoritmo de De Casteljau</vt:lpstr>
      <vt:lpstr>Curvas de Bézier e Polinômios de Bernstein</vt:lpstr>
      <vt:lpstr>Polinômios de Bernstein</vt:lpstr>
      <vt:lpstr>Forma Matricial da Base Bézier </vt:lpstr>
      <vt:lpstr>Propriedades de Curva de Bézier</vt:lpstr>
      <vt:lpstr>Propriedades de Curva de Bézier</vt:lpstr>
      <vt:lpstr>Desenhando Curvas Bézier</vt:lpstr>
      <vt:lpstr>Subdivisão de Curvas Bézier</vt:lpstr>
      <vt:lpstr>Curvas de Hermite</vt:lpstr>
      <vt:lpstr>Curvas de Hermite</vt:lpstr>
      <vt:lpstr>Curvas Longas</vt:lpstr>
      <vt:lpstr>Emendando Curvas Bézier</vt:lpstr>
      <vt:lpstr>Splines</vt:lpstr>
      <vt:lpstr>Curvas B-Spline</vt:lpstr>
      <vt:lpstr>Curvas B-Spline</vt:lpstr>
      <vt:lpstr>Curvas B-Spline</vt:lpstr>
      <vt:lpstr>Funções da Base B-Spline</vt:lpstr>
      <vt:lpstr>Recorrência Cox-de Boor</vt:lpstr>
      <vt:lpstr>Recorrência Cox-de Boor</vt:lpstr>
      <vt:lpstr>Recorrência Cox-de Boor</vt:lpstr>
      <vt:lpstr>Recorrência Cox-de Boor</vt:lpstr>
      <vt:lpstr>Recorrência Cox-de Boor</vt:lpstr>
      <vt:lpstr>Propriedades das B-Splines</vt:lpstr>
      <vt:lpstr>Efeito dos Nós</vt:lpstr>
      <vt:lpstr>Inserindo Nós</vt:lpstr>
      <vt:lpstr>Curvas Racionais</vt:lpstr>
      <vt:lpstr>Parametrização de um Círculo</vt:lpstr>
      <vt:lpstr>OpenGL e Curvas Paramétricas</vt:lpstr>
    </vt:vector>
  </TitlesOfParts>
  <Company>Coppe/Sistemas - UFRJ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à Computação Gráfica</dc:title>
  <dc:subject>Rasterização</dc:subject>
  <dc:creator>Claudio Esperança</dc:creator>
  <cp:lastModifiedBy>cancer</cp:lastModifiedBy>
  <cp:revision>166</cp:revision>
  <dcterms:created xsi:type="dcterms:W3CDTF">2002-04-02T20:11:36Z</dcterms:created>
  <dcterms:modified xsi:type="dcterms:W3CDTF">2019-10-21T03:58:32Z</dcterms:modified>
</cp:coreProperties>
</file>