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9D7DB"/>
    <a:srgbClr val="88C9CE"/>
    <a:srgbClr val="377F85"/>
    <a:srgbClr val="53B0B7"/>
    <a:srgbClr val="3A888E"/>
    <a:srgbClr val="5EB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0F0371-EDE3-DA44-18C2-30178DA4AD3F}" v="64" dt="2019-10-20T13:58:30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65" autoAdjust="0"/>
    <p:restoredTop sz="94676" autoAdjust="0"/>
  </p:normalViewPr>
  <p:slideViewPr>
    <p:cSldViewPr>
      <p:cViewPr varScale="1">
        <p:scale>
          <a:sx n="68" d="100"/>
          <a:sy n="68" d="100"/>
        </p:scale>
        <p:origin x="-1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C50F0371-EDE3-DA44-18C2-30178DA4AD3F}"/>
    <pc:docChg chg="modSld">
      <pc:chgData name="Paulo Cavalcanti" userId="S::roma@dcc.ufrj.br::baa1c4b3-324b-4001-8316-4ab30440d878" providerId="AD" clId="Web-{C50F0371-EDE3-DA44-18C2-30178DA4AD3F}" dt="2019-10-20T13:58:30.409" v="55" actId="20577"/>
      <pc:docMkLst>
        <pc:docMk/>
      </pc:docMkLst>
      <pc:sldChg chg="modSp">
        <pc:chgData name="Paulo Cavalcanti" userId="S::roma@dcc.ufrj.br::baa1c4b3-324b-4001-8316-4ab30440d878" providerId="AD" clId="Web-{C50F0371-EDE3-DA44-18C2-30178DA4AD3F}" dt="2019-10-20T13:47:58.844" v="7" actId="20577"/>
        <pc:sldMkLst>
          <pc:docMk/>
          <pc:sldMk cId="0" sldId="257"/>
        </pc:sldMkLst>
        <pc:spChg chg="mod">
          <ac:chgData name="Paulo Cavalcanti" userId="S::roma@dcc.ufrj.br::baa1c4b3-324b-4001-8316-4ab30440d878" providerId="AD" clId="Web-{C50F0371-EDE3-DA44-18C2-30178DA4AD3F}" dt="2019-10-20T13:47:58.844" v="7" actId="20577"/>
          <ac:spMkLst>
            <pc:docMk/>
            <pc:sldMk cId="0" sldId="257"/>
            <ac:spMk id="519171" creationId="{3473818F-F741-4315-B13E-8C67AD2F9786}"/>
          </ac:spMkLst>
        </pc:spChg>
      </pc:sldChg>
      <pc:sldChg chg="addSp delSp modSp">
        <pc:chgData name="Paulo Cavalcanti" userId="S::roma@dcc.ufrj.br::baa1c4b3-324b-4001-8316-4ab30440d878" providerId="AD" clId="Web-{C50F0371-EDE3-DA44-18C2-30178DA4AD3F}" dt="2019-10-20T13:53:47.892" v="21" actId="1076"/>
        <pc:sldMkLst>
          <pc:docMk/>
          <pc:sldMk cId="0" sldId="258"/>
        </pc:sldMkLst>
        <pc:spChg chg="add del">
          <ac:chgData name="Paulo Cavalcanti" userId="S::roma@dcc.ufrj.br::baa1c4b3-324b-4001-8316-4ab30440d878" providerId="AD" clId="Web-{C50F0371-EDE3-DA44-18C2-30178DA4AD3F}" dt="2019-10-20T13:53:32.799" v="17"/>
          <ac:spMkLst>
            <pc:docMk/>
            <pc:sldMk cId="0" sldId="258"/>
            <ac:spMk id="4" creationId="{E823EBCE-1785-4D58-9414-CB2794D5549F}"/>
          </ac:spMkLst>
        </pc:spChg>
        <pc:spChg chg="mod">
          <ac:chgData name="Paulo Cavalcanti" userId="S::roma@dcc.ufrj.br::baa1c4b3-324b-4001-8316-4ab30440d878" providerId="AD" clId="Web-{C50F0371-EDE3-DA44-18C2-30178DA4AD3F}" dt="2019-10-20T13:53:43.549" v="20" actId="20577"/>
          <ac:spMkLst>
            <pc:docMk/>
            <pc:sldMk cId="0" sldId="258"/>
            <ac:spMk id="520195" creationId="{EC9B7513-1ABB-4141-B9B6-E6D2D821F723}"/>
          </ac:spMkLst>
        </pc:spChg>
        <pc:picChg chg="add del mod">
          <ac:chgData name="Paulo Cavalcanti" userId="S::roma@dcc.ufrj.br::baa1c4b3-324b-4001-8316-4ab30440d878" providerId="AD" clId="Web-{C50F0371-EDE3-DA44-18C2-30178DA4AD3F}" dt="2019-10-20T13:51:14.611" v="9"/>
          <ac:picMkLst>
            <pc:docMk/>
            <pc:sldMk cId="0" sldId="258"/>
            <ac:picMk id="2" creationId="{F3089A45-C40B-42B4-B8D4-6735F4453C31}"/>
          </ac:picMkLst>
        </pc:picChg>
        <pc:cxnChg chg="add mod">
          <ac:chgData name="Paulo Cavalcanti" userId="S::roma@dcc.ufrj.br::baa1c4b3-324b-4001-8316-4ab30440d878" providerId="AD" clId="Web-{C50F0371-EDE3-DA44-18C2-30178DA4AD3F}" dt="2019-10-20T13:53:47.892" v="21" actId="1076"/>
          <ac:cxnSpMkLst>
            <pc:docMk/>
            <pc:sldMk cId="0" sldId="258"/>
            <ac:cxnSpMk id="5" creationId="{CF8348D6-C30A-477B-8EB7-14B11F462300}"/>
          </ac:cxnSpMkLst>
        </pc:cxnChg>
      </pc:sldChg>
      <pc:sldChg chg="addSp modSp">
        <pc:chgData name="Paulo Cavalcanti" userId="S::roma@dcc.ufrj.br::baa1c4b3-324b-4001-8316-4ab30440d878" providerId="AD" clId="Web-{C50F0371-EDE3-DA44-18C2-30178DA4AD3F}" dt="2019-10-20T13:57:31.018" v="50" actId="1076"/>
        <pc:sldMkLst>
          <pc:docMk/>
          <pc:sldMk cId="0" sldId="259"/>
        </pc:sldMkLst>
        <pc:spChg chg="mod">
          <ac:chgData name="Paulo Cavalcanti" userId="S::roma@dcc.ufrj.br::baa1c4b3-324b-4001-8316-4ab30440d878" providerId="AD" clId="Web-{C50F0371-EDE3-DA44-18C2-30178DA4AD3F}" dt="2019-10-20T13:55:57.737" v="46" actId="1076"/>
          <ac:spMkLst>
            <pc:docMk/>
            <pc:sldMk cId="0" sldId="259"/>
            <ac:spMk id="521219" creationId="{623CF3CB-14C2-4DFB-A0FE-450940981DEF}"/>
          </ac:spMkLst>
        </pc:spChg>
        <pc:cxnChg chg="add mod">
          <ac:chgData name="Paulo Cavalcanti" userId="S::roma@dcc.ufrj.br::baa1c4b3-324b-4001-8316-4ab30440d878" providerId="AD" clId="Web-{C50F0371-EDE3-DA44-18C2-30178DA4AD3F}" dt="2019-10-20T13:57:31.018" v="50" actId="1076"/>
          <ac:cxnSpMkLst>
            <pc:docMk/>
            <pc:sldMk cId="0" sldId="259"/>
            <ac:cxnSpMk id="2" creationId="{16523840-63A7-4DF9-9C1E-BE184234D8B1}"/>
          </ac:cxnSpMkLst>
        </pc:cxnChg>
        <pc:cxnChg chg="add mod">
          <ac:chgData name="Paulo Cavalcanti" userId="S::roma@dcc.ufrj.br::baa1c4b3-324b-4001-8316-4ab30440d878" providerId="AD" clId="Web-{C50F0371-EDE3-DA44-18C2-30178DA4AD3F}" dt="2019-10-20T13:57:27.831" v="49" actId="1076"/>
          <ac:cxnSpMkLst>
            <pc:docMk/>
            <pc:sldMk cId="0" sldId="259"/>
            <ac:cxnSpMk id="3" creationId="{E9F348D7-5702-4F5B-A378-A276DB752D36}"/>
          </ac:cxnSpMkLst>
        </pc:cxnChg>
      </pc:sldChg>
      <pc:sldChg chg="modSp">
        <pc:chgData name="Paulo Cavalcanti" userId="S::roma@dcc.ufrj.br::baa1c4b3-324b-4001-8316-4ab30440d878" providerId="AD" clId="Web-{C50F0371-EDE3-DA44-18C2-30178DA4AD3F}" dt="2019-10-20T13:46:42.641" v="2" actId="20577"/>
        <pc:sldMkLst>
          <pc:docMk/>
          <pc:sldMk cId="0" sldId="262"/>
        </pc:sldMkLst>
        <pc:spChg chg="mod">
          <ac:chgData name="Paulo Cavalcanti" userId="S::roma@dcc.ufrj.br::baa1c4b3-324b-4001-8316-4ab30440d878" providerId="AD" clId="Web-{C50F0371-EDE3-DA44-18C2-30178DA4AD3F}" dt="2019-10-20T13:46:42.641" v="2" actId="20577"/>
          <ac:spMkLst>
            <pc:docMk/>
            <pc:sldMk cId="0" sldId="262"/>
            <ac:spMk id="524291" creationId="{96EEC015-FEFA-4F8F-A885-2F3FCAF5880D}"/>
          </ac:spMkLst>
        </pc:spChg>
      </pc:sldChg>
      <pc:sldChg chg="modSp">
        <pc:chgData name="Paulo Cavalcanti" userId="S::roma@dcc.ufrj.br::baa1c4b3-324b-4001-8316-4ab30440d878" providerId="AD" clId="Web-{C50F0371-EDE3-DA44-18C2-30178DA4AD3F}" dt="2019-10-20T13:47:03.219" v="5" actId="20577"/>
        <pc:sldMkLst>
          <pc:docMk/>
          <pc:sldMk cId="0" sldId="268"/>
        </pc:sldMkLst>
        <pc:spChg chg="mod">
          <ac:chgData name="Paulo Cavalcanti" userId="S::roma@dcc.ufrj.br::baa1c4b3-324b-4001-8316-4ab30440d878" providerId="AD" clId="Web-{C50F0371-EDE3-DA44-18C2-30178DA4AD3F}" dt="2019-10-20T13:47:03.219" v="5" actId="20577"/>
          <ac:spMkLst>
            <pc:docMk/>
            <pc:sldMk cId="0" sldId="268"/>
            <ac:spMk id="531459" creationId="{512FCC1F-A723-4F74-8BC5-3E22FA3ADA5C}"/>
          </ac:spMkLst>
        </pc:spChg>
      </pc:sldChg>
      <pc:sldChg chg="modSp">
        <pc:chgData name="Paulo Cavalcanti" userId="S::roma@dcc.ufrj.br::baa1c4b3-324b-4001-8316-4ab30440d878" providerId="AD" clId="Web-{C50F0371-EDE3-DA44-18C2-30178DA4AD3F}" dt="2019-10-20T13:58:30.409" v="55" actId="20577"/>
        <pc:sldMkLst>
          <pc:docMk/>
          <pc:sldMk cId="0" sldId="271"/>
        </pc:sldMkLst>
        <pc:spChg chg="mod">
          <ac:chgData name="Paulo Cavalcanti" userId="S::roma@dcc.ufrj.br::baa1c4b3-324b-4001-8316-4ab30440d878" providerId="AD" clId="Web-{C50F0371-EDE3-DA44-18C2-30178DA4AD3F}" dt="2019-10-20T13:58:30.409" v="55" actId="20577"/>
          <ac:spMkLst>
            <pc:docMk/>
            <pc:sldMk cId="0" sldId="271"/>
            <ac:spMk id="534531" creationId="{78637016-2580-4252-A074-78081105D60E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240317E-0879-4602-B3AA-E17A51A22C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3E86E0D-8D13-4ED8-8E85-11E214F9F1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960E1EDB-2B49-4C9C-B9FA-3CEC2B30A0A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36B39A77-5FA6-4082-9E3D-6A1F706CB27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69C6696B-C78E-4CDF-B4DD-F8F733C25797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164CF64-90F8-4E02-BBFB-18FF1077DA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F538FED-1438-4978-961A-D984265503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8102FF31-F8BF-4FF4-B3BA-2E6330063D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A48C5658-2A4E-469D-842A-A139F068DB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5946D8CD-F8C9-4558-BB07-EA17C882CAC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EB0314FC-7F1F-4F81-9165-9D9ADB07E6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D3263E1-872A-41E0-80C5-DDBA5C4A0885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9826EC-6E6B-4A96-9930-ED924F5ADC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28C3B-13B0-41E8-B62A-3312977AA627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6EAB320D-7C49-4927-9CBC-04679453A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E778FDB2-C7DE-4F5C-AB35-BD7A617C6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9998-BD71-42B9-A18C-9D959F506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8C565-F9F5-472E-AFDE-2C68AA825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692B7-25C6-4F1F-AC73-7B0495CD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1ABF1-8470-4867-8483-990BB706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885B6-18C8-4C47-9EF4-A0E658C0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74EA8-96A9-4B7F-BAE6-4C2944A47E91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3484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E3B2-FE93-4566-A0EA-D7D0F32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A834F-0F5D-4333-9F19-31A50C015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D6329-CD3B-40A1-B5CF-CD238F37F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878EF-6CF1-4D9C-B64A-B61FCE53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12214-01EA-4DC0-98A6-C933C4B7E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13F01-EAA4-469A-B065-B402655C110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4792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F98127-BCCC-4131-B0E4-63DAE656D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4B4D1-6864-4E14-8F7E-292514DA0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4A921-01EF-4176-9EA8-3FE187025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6C861-744B-4796-B6EE-03F77875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36E2D-DC20-461F-A357-2F281684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EFF13-37DE-426D-9E53-DCA81912221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9243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1406-9A31-4B02-A14F-5A527EAC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DAB91-864C-47E8-935A-0DA8DF13B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3C62F-2DF4-4610-B31C-D3BB361DD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7C8C7-1ADB-4248-B1C7-A1B2EF315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76C47-7285-48B1-8C32-EC83A019C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12907-3273-4B29-BE4D-D386055B70E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49151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39A88-913F-41F1-9287-D2AE6B076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95D2D-46AA-49C4-92DD-0C96E6A14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F4885-02C9-4E8B-9EC1-E36610CB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4FD57-6FA9-44A3-9CFB-2F7F635F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917F3-7126-4B3D-91E6-4A9762AA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79238-3204-4304-8BB7-99935552D6D6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7498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80715-A299-48ED-873D-E79AC55E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AE3D-450A-4B1C-817E-1BC2DE8F0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5C440-256B-4648-BFDC-001528EA7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8C78E-3FF5-4C81-B51D-85A560F2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74D94-3E98-4AD3-9DF8-3975D47D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D8683-6CAD-42D4-AF8A-95D231AB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3458-2C91-4E3F-9F6A-D96E51F653E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5852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D09B-B2CB-4497-9243-F2E33DC5E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A195C-5D13-4E3F-86F8-84AC2BF80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AF3B0-D9A8-40AB-91A8-333849F46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1C0D4E-A4CE-44D3-84DD-61D9A1D9C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77266-58C2-47DE-80C9-35E234B28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9B843-6146-4E6F-88C9-73AD049D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E3887-D247-472A-8FEC-665A1174E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2B861-F464-4927-A2AC-87129BBF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63CC0-5D67-42AC-9D8B-A0FCBD3C112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6237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C3C2C-502A-46CC-AC27-9F59C055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B8648-2DB3-4CBD-B1C3-B54A1A91F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E7DD27-B1A3-4283-93EC-007599D7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41052-412F-4671-BAFC-7DA9A27E3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414E6-6B71-4F9A-87C5-81C69AF3E80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52424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CAB1A1-6F3C-4116-8AAA-27BB5E5F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154BE1-80A0-454A-9D58-A18FFDA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3F291-B170-4D2B-8087-B517ED39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0E63A-BE43-402E-8966-733D583F69CB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7500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ADC3A-5026-4EEF-990E-EDF380039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AEA0C-56EF-4BF8-B4E7-45FDC4EC4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967BF-EFDD-4167-8115-B4E248E97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C9C8F-F869-4271-8AFC-4413BDDE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71A37-98E2-4E8C-8500-45817C21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FED5D-B3FC-4FB2-9ACB-7B3CCE8F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A1F0F-080C-4726-A5B3-B6CA1C71219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3331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F4850-4F1C-4442-949F-D0419D029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7EDD92-3777-49A0-8492-E815609B10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22241-05CC-4BF6-9B94-7A41A112C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DA914-A323-40EC-89B6-7A55404F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73D97-5808-4ADF-83A4-CFACDD793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517C4-5D77-4606-B150-10A65F48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D380D-4930-42B6-8624-4FD9C54B0F9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2737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EDEFED-CFB6-450D-BD06-C1D2C61B6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1A84349-C77F-4B81-899C-2456AB6F1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2F200F-0535-49DB-8BF9-1A203B22C5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254500-2BDA-461F-B14F-9A608E459A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8F26FE7-9185-42C1-BE2F-2B02EC87C8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BC51617F-AB48-4607-85E8-6E451C0C9999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43F367C-9937-4941-8E42-49C39620C9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Rasterização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83DBBE9-D467-4943-9723-2BD88BC823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>
            <a:extLst>
              <a:ext uri="{FF2B5EF4-FFF2-40B4-BE49-F238E27FC236}">
                <a16:creationId xmlns:a16="http://schemas.microsoft.com/office/drawing/2014/main" id="{9916864C-A680-4DBA-AFE1-8EE619A9E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Bresenham</a:t>
            </a:r>
          </a:p>
        </p:txBody>
      </p:sp>
      <p:sp>
        <p:nvSpPr>
          <p:cNvPr id="528387" name="Rectangle 3">
            <a:extLst>
              <a:ext uri="{FF2B5EF4-FFF2-40B4-BE49-F238E27FC236}">
                <a16:creationId xmlns:a16="http://schemas.microsoft.com/office/drawing/2014/main" id="{042DA375-AE15-4653-91D9-4CB49033E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Coeficientes da reta</a:t>
            </a:r>
          </a:p>
          <a:p>
            <a:pPr lvl="1">
              <a:lnSpc>
                <a:spcPct val="90000"/>
              </a:lnSpc>
            </a:pPr>
            <a:r>
              <a:rPr lang="pt-BR" altLang="en-US" sz="2400" i="1"/>
              <a:t>a</a:t>
            </a:r>
            <a:r>
              <a:rPr lang="pt-BR" altLang="en-US" sz="2400"/>
              <a:t> = </a:t>
            </a:r>
            <a:r>
              <a:rPr lang="pt-BR" altLang="en-US" sz="2400" i="1"/>
              <a:t>y</a:t>
            </a:r>
            <a:r>
              <a:rPr lang="pt-BR" altLang="en-US" sz="2400" baseline="-25000"/>
              <a:t>2 </a:t>
            </a:r>
            <a:r>
              <a:rPr lang="pt-BR" altLang="en-US" sz="2400"/>
              <a:t>– </a:t>
            </a:r>
            <a:r>
              <a:rPr lang="pt-BR" altLang="en-US" sz="2400" i="1"/>
              <a:t>y</a:t>
            </a:r>
            <a:r>
              <a:rPr lang="pt-BR" altLang="en-US" sz="2400" baseline="-25000"/>
              <a:t>1</a:t>
            </a:r>
            <a:r>
              <a:rPr lang="pt-BR" alt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pt-BR" altLang="en-US" sz="2400" i="1"/>
              <a:t>b</a:t>
            </a:r>
            <a:r>
              <a:rPr lang="pt-BR" altLang="en-US" sz="2400"/>
              <a:t> = </a:t>
            </a:r>
            <a:r>
              <a:rPr lang="pt-BR" altLang="en-US" sz="2400" i="1"/>
              <a:t>x</a:t>
            </a:r>
            <a:r>
              <a:rPr lang="pt-BR" altLang="en-US" sz="2400" baseline="-25000"/>
              <a:t>1</a:t>
            </a:r>
            <a:r>
              <a:rPr lang="pt-BR" altLang="en-US" sz="2400"/>
              <a:t> – </a:t>
            </a:r>
            <a:r>
              <a:rPr lang="pt-BR" altLang="en-US" sz="2400" i="1"/>
              <a:t>x</a:t>
            </a:r>
            <a:r>
              <a:rPr lang="pt-BR" altLang="en-US" sz="2400" baseline="-25000"/>
              <a:t>2</a:t>
            </a:r>
          </a:p>
          <a:p>
            <a:pPr lvl="1">
              <a:lnSpc>
                <a:spcPct val="90000"/>
              </a:lnSpc>
            </a:pPr>
            <a:r>
              <a:rPr lang="pt-BR" altLang="en-US" sz="2400" i="1"/>
              <a:t>c</a:t>
            </a:r>
            <a:r>
              <a:rPr lang="pt-BR" altLang="en-US" sz="2400"/>
              <a:t> = </a:t>
            </a:r>
            <a:r>
              <a:rPr lang="pt-BR" altLang="en-US" sz="2400" i="1"/>
              <a:t>x</a:t>
            </a:r>
            <a:r>
              <a:rPr lang="pt-BR" altLang="en-US" sz="2400" baseline="-25000"/>
              <a:t>2 </a:t>
            </a:r>
            <a:r>
              <a:rPr lang="pt-BR" altLang="en-US" sz="2400" i="1"/>
              <a:t>y</a:t>
            </a:r>
            <a:r>
              <a:rPr lang="pt-BR" altLang="en-US" sz="2400" baseline="-25000"/>
              <a:t>1</a:t>
            </a:r>
            <a:r>
              <a:rPr lang="pt-BR" altLang="en-US" sz="2400"/>
              <a:t> – </a:t>
            </a:r>
            <a:r>
              <a:rPr lang="pt-BR" altLang="en-US" sz="2400" i="1"/>
              <a:t>x</a:t>
            </a:r>
            <a:r>
              <a:rPr lang="pt-BR" altLang="en-US" sz="2400" baseline="-25000"/>
              <a:t>1 </a:t>
            </a:r>
            <a:r>
              <a:rPr lang="pt-BR" altLang="en-US" sz="2400" i="1"/>
              <a:t>y</a:t>
            </a:r>
            <a:r>
              <a:rPr lang="pt-BR" altLang="en-US" sz="2400" baseline="-25000"/>
              <a:t>2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Para iniciar o algoritmo, precisamos saber o valor de </a:t>
            </a:r>
            <a:r>
              <a:rPr lang="pt-BR" altLang="en-US" sz="2600" i="1"/>
              <a:t>V </a:t>
            </a:r>
            <a:r>
              <a:rPr lang="pt-BR" altLang="en-US" sz="2600"/>
              <a:t>em (</a:t>
            </a:r>
            <a:r>
              <a:rPr lang="pt-BR" altLang="en-US" sz="2600" i="1"/>
              <a:t>x</a:t>
            </a:r>
            <a:r>
              <a:rPr lang="pt-BR" altLang="en-US" sz="2600" baseline="-25000"/>
              <a:t>1</a:t>
            </a:r>
            <a:r>
              <a:rPr lang="pt-BR" altLang="en-US" sz="2600"/>
              <a:t>+ 1, </a:t>
            </a:r>
            <a:r>
              <a:rPr lang="pt-BR" altLang="en-US" sz="2600" i="1"/>
              <a:t>y</a:t>
            </a:r>
            <a:r>
              <a:rPr lang="pt-BR" altLang="en-US" sz="2600" baseline="-25000"/>
              <a:t>1 </a:t>
            </a:r>
            <a:r>
              <a:rPr lang="pt-BR" altLang="en-US" sz="2600"/>
              <a:t>+ </a:t>
            </a:r>
            <a:r>
              <a:rPr lang="en-US" altLang="en-US" sz="2600"/>
              <a:t>½</a:t>
            </a:r>
            <a:r>
              <a:rPr lang="pt-BR" altLang="en-US" sz="2600"/>
              <a:t>)</a:t>
            </a:r>
          </a:p>
          <a:p>
            <a:pPr lvl="1">
              <a:lnSpc>
                <a:spcPct val="90000"/>
              </a:lnSpc>
            </a:pPr>
            <a:r>
              <a:rPr lang="pt-BR" altLang="en-US" sz="2400" i="1"/>
              <a:t>V</a:t>
            </a:r>
            <a:r>
              <a:rPr lang="pt-BR" altLang="en-US" sz="2400"/>
              <a:t> = </a:t>
            </a:r>
            <a:r>
              <a:rPr lang="pt-BR" altLang="en-US" sz="2400" i="1"/>
              <a:t>a</a:t>
            </a:r>
            <a:r>
              <a:rPr lang="pt-BR" altLang="en-US" sz="2400"/>
              <a:t> (</a:t>
            </a:r>
            <a:r>
              <a:rPr lang="pt-BR" altLang="en-US" sz="2400" i="1"/>
              <a:t>x</a:t>
            </a:r>
            <a:r>
              <a:rPr lang="pt-BR" altLang="en-US" sz="2400" baseline="-25000"/>
              <a:t>1 </a:t>
            </a:r>
            <a:r>
              <a:rPr lang="pt-BR" altLang="en-US" sz="2400"/>
              <a:t>+ 1) + </a:t>
            </a:r>
            <a:r>
              <a:rPr lang="pt-BR" altLang="en-US" sz="2400" i="1"/>
              <a:t>b</a:t>
            </a:r>
            <a:r>
              <a:rPr lang="pt-BR" altLang="en-US" sz="2400"/>
              <a:t> (</a:t>
            </a:r>
            <a:r>
              <a:rPr lang="pt-BR" altLang="en-US" sz="2400" i="1"/>
              <a:t>y</a:t>
            </a:r>
            <a:r>
              <a:rPr lang="pt-BR" altLang="en-US" sz="2400" baseline="-25000"/>
              <a:t>1 </a:t>
            </a:r>
            <a:r>
              <a:rPr lang="pt-BR" altLang="en-US" sz="2400"/>
              <a:t>+ </a:t>
            </a:r>
            <a:r>
              <a:rPr lang="en-US" altLang="en-US" sz="2400"/>
              <a:t>½</a:t>
            </a:r>
            <a:r>
              <a:rPr lang="pt-BR" altLang="en-US" sz="2400"/>
              <a:t>) +</a:t>
            </a:r>
            <a:r>
              <a:rPr lang="pt-BR" altLang="en-US" sz="2400" i="1"/>
              <a:t> c</a:t>
            </a:r>
            <a:br>
              <a:rPr lang="pt-BR" altLang="en-US" sz="2400"/>
            </a:br>
            <a:r>
              <a:rPr lang="pt-BR" altLang="en-US" sz="2400"/>
              <a:t>	  = </a:t>
            </a:r>
            <a:r>
              <a:rPr lang="pt-BR" altLang="en-US" sz="2400" i="1"/>
              <a:t>a</a:t>
            </a:r>
            <a:r>
              <a:rPr lang="pt-BR" altLang="en-US" sz="2400"/>
              <a:t> </a:t>
            </a:r>
            <a:r>
              <a:rPr lang="pt-BR" altLang="en-US" sz="2400" i="1"/>
              <a:t>x</a:t>
            </a:r>
            <a:r>
              <a:rPr lang="pt-BR" altLang="en-US" sz="2400" baseline="-25000"/>
              <a:t>1 </a:t>
            </a:r>
            <a:r>
              <a:rPr lang="pt-BR" altLang="en-US" sz="2400"/>
              <a:t>+ </a:t>
            </a:r>
            <a:r>
              <a:rPr lang="pt-BR" altLang="en-US" sz="2400" i="1"/>
              <a:t>b</a:t>
            </a:r>
            <a:r>
              <a:rPr lang="pt-BR" altLang="en-US" sz="2400"/>
              <a:t> </a:t>
            </a:r>
            <a:r>
              <a:rPr lang="pt-BR" altLang="en-US" sz="2400" i="1"/>
              <a:t>y</a:t>
            </a:r>
            <a:r>
              <a:rPr lang="pt-BR" altLang="en-US" sz="2400" baseline="-25000"/>
              <a:t>1</a:t>
            </a:r>
            <a:r>
              <a:rPr lang="pt-BR" altLang="en-US" sz="2400"/>
              <a:t> +</a:t>
            </a:r>
            <a:r>
              <a:rPr lang="pt-BR" altLang="en-US" sz="2400" i="1"/>
              <a:t> c + a + b</a:t>
            </a:r>
            <a:r>
              <a:rPr lang="pt-BR" altLang="en-US" sz="2400"/>
              <a:t>/2 </a:t>
            </a:r>
            <a:r>
              <a:rPr lang="pt-BR" altLang="en-US" sz="2400" i="1"/>
              <a:t>=  a + b</a:t>
            </a:r>
            <a:r>
              <a:rPr lang="pt-BR" altLang="en-US" sz="2400"/>
              <a:t>/2 </a:t>
            </a:r>
          </a:p>
          <a:p>
            <a:pPr lvl="1">
              <a:lnSpc>
                <a:spcPct val="90000"/>
              </a:lnSpc>
            </a:pPr>
            <a:endParaRPr lang="pt-BR" altLang="en-US" sz="2400" i="1"/>
          </a:p>
          <a:p>
            <a:pPr>
              <a:lnSpc>
                <a:spcPct val="90000"/>
              </a:lnSpc>
            </a:pPr>
            <a:r>
              <a:rPr lang="pt-BR" altLang="en-US" sz="2600"/>
              <a:t>Podemos evitar a divisão por 2 multiplicando </a:t>
            </a:r>
            <a:r>
              <a:rPr lang="pt-BR" altLang="en-US" sz="2600" i="1"/>
              <a:t>a</a:t>
            </a:r>
            <a:r>
              <a:rPr lang="pt-BR" altLang="en-US" sz="2600"/>
              <a:t>, </a:t>
            </a:r>
            <a:r>
              <a:rPr lang="pt-BR" altLang="en-US" sz="2600" i="1"/>
              <a:t>b</a:t>
            </a:r>
            <a:r>
              <a:rPr lang="pt-BR" altLang="en-US" sz="2600"/>
              <a:t> e </a:t>
            </a:r>
            <a:r>
              <a:rPr lang="pt-BR" altLang="en-US" sz="2600" i="1"/>
              <a:t>c</a:t>
            </a:r>
            <a:r>
              <a:rPr lang="pt-BR" altLang="en-US" sz="2600"/>
              <a:t> por 2 (não altera a equação da reta)</a:t>
            </a:r>
            <a:endParaRPr lang="pt-BR" altLang="en-US" sz="2600" i="1"/>
          </a:p>
          <a:p>
            <a:pPr>
              <a:lnSpc>
                <a:spcPct val="90000"/>
              </a:lnSpc>
            </a:pPr>
            <a:endParaRPr lang="pt-BR" altLang="en-US" sz="2600"/>
          </a:p>
        </p:txBody>
      </p:sp>
      <p:grpSp>
        <p:nvGrpSpPr>
          <p:cNvPr id="528392" name="Group 8">
            <a:extLst>
              <a:ext uri="{FF2B5EF4-FFF2-40B4-BE49-F238E27FC236}">
                <a16:creationId xmlns:a16="http://schemas.microsoft.com/office/drawing/2014/main" id="{B5DDC4E8-F8A0-483C-A146-C7B15116D1DA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4724400"/>
            <a:ext cx="1752600" cy="533400"/>
            <a:chOff x="1200" y="2976"/>
            <a:chExt cx="1104" cy="336"/>
          </a:xfrm>
        </p:grpSpPr>
        <p:sp>
          <p:nvSpPr>
            <p:cNvPr id="528389" name="Text Box 5">
              <a:extLst>
                <a:ext uri="{FF2B5EF4-FFF2-40B4-BE49-F238E27FC236}">
                  <a16:creationId xmlns:a16="http://schemas.microsoft.com/office/drawing/2014/main" id="{7CE39B9D-1874-4356-B349-877501015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6" y="30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sz="2400"/>
                <a:t>0</a:t>
              </a:r>
            </a:p>
          </p:txBody>
        </p:sp>
        <p:sp>
          <p:nvSpPr>
            <p:cNvPr id="528391" name="AutoShape 7">
              <a:extLst>
                <a:ext uri="{FF2B5EF4-FFF2-40B4-BE49-F238E27FC236}">
                  <a16:creationId xmlns:a16="http://schemas.microsoft.com/office/drawing/2014/main" id="{CC1337B2-000C-47DB-8DDF-069661FB4DC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704" y="2472"/>
              <a:ext cx="96" cy="1104"/>
            </a:xfrm>
            <a:prstGeom prst="rightBrace">
              <a:avLst>
                <a:gd name="adj1" fmla="val 95833"/>
                <a:gd name="adj2" fmla="val 5196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>
            <a:extLst>
              <a:ext uri="{FF2B5EF4-FFF2-40B4-BE49-F238E27FC236}">
                <a16:creationId xmlns:a16="http://schemas.microsoft.com/office/drawing/2014/main" id="{D803F5C3-7152-4FF4-BC14-2C71A3927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Bresenham - Resumo</a:t>
            </a:r>
          </a:p>
        </p:txBody>
      </p:sp>
      <p:sp>
        <p:nvSpPr>
          <p:cNvPr id="529411" name="Rectangle 3">
            <a:extLst>
              <a:ext uri="{FF2B5EF4-FFF2-40B4-BE49-F238E27FC236}">
                <a16:creationId xmlns:a16="http://schemas.microsoft.com/office/drawing/2014/main" id="{78EEC8C7-9159-4FB9-9FAE-7310ED5E2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 i="1"/>
              <a:t>a</a:t>
            </a:r>
            <a:r>
              <a:rPr lang="pt-BR" altLang="en-US" sz="2400"/>
              <a:t> ← </a:t>
            </a:r>
            <a:r>
              <a:rPr lang="pt-BR" altLang="en-US" sz="2400" i="1"/>
              <a:t>y</a:t>
            </a:r>
            <a:r>
              <a:rPr lang="pt-BR" altLang="en-US" sz="2400" baseline="-25000"/>
              <a:t>2 </a:t>
            </a:r>
            <a:r>
              <a:rPr lang="pt-BR" altLang="en-US" sz="2400"/>
              <a:t>– </a:t>
            </a:r>
            <a:r>
              <a:rPr lang="pt-BR" altLang="en-US" sz="2400" i="1"/>
              <a:t>y</a:t>
            </a:r>
            <a:r>
              <a:rPr lang="pt-BR" altLang="en-US" sz="2400" baseline="-25000"/>
              <a:t>1</a:t>
            </a:r>
            <a:r>
              <a:rPr lang="pt-BR" altLang="en-US" sz="24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 i="1"/>
              <a:t>b</a:t>
            </a:r>
            <a:r>
              <a:rPr lang="pt-BR" altLang="en-US" sz="2400"/>
              <a:t> </a:t>
            </a:r>
            <a:r>
              <a:rPr lang="en-US" altLang="en-US" sz="2400"/>
              <a:t>←</a:t>
            </a:r>
            <a:r>
              <a:rPr lang="pt-BR" altLang="en-US" sz="2400"/>
              <a:t> </a:t>
            </a:r>
            <a:r>
              <a:rPr lang="pt-BR" altLang="en-US" sz="2400" i="1"/>
              <a:t>x</a:t>
            </a:r>
            <a:r>
              <a:rPr lang="pt-BR" altLang="en-US" sz="2400" baseline="-25000"/>
              <a:t>1</a:t>
            </a:r>
            <a:r>
              <a:rPr lang="pt-BR" altLang="en-US" sz="2400"/>
              <a:t> – </a:t>
            </a:r>
            <a:r>
              <a:rPr lang="pt-BR" altLang="en-US" sz="2400" i="1"/>
              <a:t>x</a:t>
            </a:r>
            <a:r>
              <a:rPr lang="pt-BR" altLang="en-US" sz="2400" baseline="-25000"/>
              <a:t>2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 i="1"/>
              <a:t>V </a:t>
            </a:r>
            <a:r>
              <a:rPr lang="en-US" altLang="en-US" sz="2400"/>
              <a:t>←</a:t>
            </a:r>
            <a:r>
              <a:rPr lang="pt-BR" altLang="en-US" sz="2400"/>
              <a:t> 2 * </a:t>
            </a:r>
            <a:r>
              <a:rPr lang="pt-BR" altLang="en-US" sz="2400" i="1"/>
              <a:t>a</a:t>
            </a:r>
            <a:r>
              <a:rPr lang="pt-BR" altLang="en-US" sz="2400"/>
              <a:t> + </a:t>
            </a:r>
            <a:r>
              <a:rPr lang="pt-BR" altLang="en-US" sz="2400" i="1"/>
              <a:t>b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 i="1"/>
              <a:t>x </a:t>
            </a:r>
            <a:r>
              <a:rPr lang="en-US" altLang="en-US" sz="2400"/>
              <a:t>←</a:t>
            </a:r>
            <a:r>
              <a:rPr lang="pt-BR" altLang="en-US" sz="2400"/>
              <a:t> </a:t>
            </a:r>
            <a:r>
              <a:rPr lang="pt-BR" altLang="en-US" sz="2400" i="1"/>
              <a:t>x</a:t>
            </a:r>
            <a:r>
              <a:rPr lang="pt-BR" altLang="en-US" sz="2400" baseline="-25000"/>
              <a:t>1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 i="1"/>
              <a:t>y </a:t>
            </a:r>
            <a:r>
              <a:rPr lang="en-US" altLang="en-US" sz="2400"/>
              <a:t>←</a:t>
            </a:r>
            <a:r>
              <a:rPr lang="pt-BR" altLang="en-US" sz="2400"/>
              <a:t> </a:t>
            </a:r>
            <a:r>
              <a:rPr lang="pt-BR" altLang="en-US" sz="2400" i="1"/>
              <a:t>y</a:t>
            </a:r>
            <a:r>
              <a:rPr lang="pt-BR" altLang="en-US" sz="2400" baseline="-25000"/>
              <a:t>1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/>
              <a:t>Enquanto </a:t>
            </a:r>
            <a:r>
              <a:rPr lang="pt-BR" altLang="en-US" sz="2400" i="1"/>
              <a:t>x</a:t>
            </a:r>
            <a:r>
              <a:rPr lang="pt-BR" altLang="en-US" sz="2400"/>
              <a:t> ≤ </a:t>
            </a:r>
            <a:r>
              <a:rPr lang="pt-BR" altLang="en-US" sz="2400" i="1"/>
              <a:t>x</a:t>
            </a:r>
            <a:r>
              <a:rPr lang="pt-BR" altLang="en-US" sz="2400" baseline="-25000"/>
              <a:t>2 </a:t>
            </a:r>
            <a:r>
              <a:rPr lang="pt-BR" altLang="en-US" sz="2400"/>
              <a:t>fazer: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BR" altLang="en-US"/>
              <a:t>Pintar pixel (</a:t>
            </a:r>
            <a:r>
              <a:rPr lang="pt-BR" altLang="en-US" i="1"/>
              <a:t>x</a:t>
            </a:r>
            <a:r>
              <a:rPr lang="pt-BR" altLang="en-US"/>
              <a:t>, </a:t>
            </a:r>
            <a:r>
              <a:rPr lang="pt-BR" altLang="en-US" i="1"/>
              <a:t>y</a:t>
            </a:r>
            <a:r>
              <a:rPr lang="pt-BR" altLang="en-US"/>
              <a:t>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BR" altLang="en-US" i="1"/>
              <a:t>x </a:t>
            </a:r>
            <a:r>
              <a:rPr lang="en-US" altLang="en-US"/>
              <a:t>←</a:t>
            </a:r>
            <a:r>
              <a:rPr lang="pt-BR" altLang="en-US"/>
              <a:t> </a:t>
            </a:r>
            <a:r>
              <a:rPr lang="pt-BR" altLang="en-US" i="1"/>
              <a:t>x + </a:t>
            </a:r>
            <a:r>
              <a:rPr lang="pt-BR" altLang="en-US"/>
              <a:t>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BR" altLang="en-US"/>
              <a:t>Se </a:t>
            </a:r>
            <a:r>
              <a:rPr lang="pt-BR" altLang="en-US" i="1"/>
              <a:t>V </a:t>
            </a:r>
            <a:r>
              <a:rPr lang="pt-BR" altLang="en-US"/>
              <a:t>≤ 0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pt-BR" altLang="en-US" sz="2400"/>
              <a:t>Então </a:t>
            </a:r>
            <a:r>
              <a:rPr lang="pt-BR" altLang="en-US" sz="2400" i="1"/>
              <a:t>V</a:t>
            </a:r>
            <a:r>
              <a:rPr lang="pt-BR" altLang="en-US" sz="2400"/>
              <a:t> </a:t>
            </a:r>
            <a:r>
              <a:rPr lang="pt-BR" altLang="en-US" sz="2400" i="1"/>
              <a:t> </a:t>
            </a:r>
            <a:r>
              <a:rPr lang="en-US" altLang="en-US" sz="2400"/>
              <a:t>←</a:t>
            </a:r>
            <a:r>
              <a:rPr lang="pt-BR" altLang="en-US" sz="2400"/>
              <a:t> </a:t>
            </a:r>
            <a:r>
              <a:rPr lang="pt-BR" altLang="en-US" sz="2400" i="1"/>
              <a:t>V</a:t>
            </a:r>
            <a:r>
              <a:rPr lang="pt-BR" altLang="en-US" sz="2400"/>
              <a:t> + 2 * </a:t>
            </a:r>
            <a:r>
              <a:rPr lang="pt-BR" altLang="en-US" sz="2400" i="1"/>
              <a:t>a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pt-BR" altLang="en-US" sz="2400"/>
              <a:t>Senão </a:t>
            </a:r>
            <a:r>
              <a:rPr lang="pt-BR" altLang="en-US" sz="2400" i="1"/>
              <a:t>V</a:t>
            </a:r>
            <a:r>
              <a:rPr lang="pt-BR" altLang="en-US" sz="2400"/>
              <a:t> </a:t>
            </a:r>
            <a:r>
              <a:rPr lang="pt-BR" altLang="en-US" sz="2400" i="1"/>
              <a:t> </a:t>
            </a:r>
            <a:r>
              <a:rPr lang="en-US" altLang="en-US" sz="2400"/>
              <a:t>←</a:t>
            </a:r>
            <a:r>
              <a:rPr lang="pt-BR" altLang="en-US" sz="2400"/>
              <a:t> </a:t>
            </a:r>
            <a:r>
              <a:rPr lang="pt-BR" altLang="en-US" sz="2400" i="1"/>
              <a:t>V</a:t>
            </a:r>
            <a:r>
              <a:rPr lang="pt-BR" altLang="en-US" sz="2400"/>
              <a:t> + 2 * (</a:t>
            </a:r>
            <a:r>
              <a:rPr lang="pt-BR" altLang="en-US" sz="2400" i="1"/>
              <a:t>a + b</a:t>
            </a:r>
            <a:r>
              <a:rPr lang="pt-BR" altLang="en-US" sz="2400"/>
              <a:t>)</a:t>
            </a:r>
            <a:r>
              <a:rPr lang="pt-BR" altLang="en-US" sz="2400" i="1"/>
              <a:t> </a:t>
            </a:r>
            <a:r>
              <a:rPr lang="pt-BR" altLang="en-US" sz="2400"/>
              <a:t>;  </a:t>
            </a:r>
            <a:r>
              <a:rPr lang="pt-BR" altLang="en-US" sz="2400" i="1"/>
              <a:t>y</a:t>
            </a:r>
            <a:r>
              <a:rPr lang="pt-BR" altLang="en-US" sz="2400"/>
              <a:t> </a:t>
            </a:r>
            <a:r>
              <a:rPr lang="en-US" altLang="en-US" sz="2400"/>
              <a:t>←</a:t>
            </a:r>
            <a:r>
              <a:rPr lang="pt-BR" altLang="en-US" sz="2400"/>
              <a:t> </a:t>
            </a:r>
            <a:r>
              <a:rPr lang="pt-BR" altLang="en-US" sz="2400" i="1"/>
              <a:t>y + </a:t>
            </a:r>
            <a:r>
              <a:rPr lang="pt-BR" altLang="en-US" sz="2400"/>
              <a:t>1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88C09C1B-25D6-4D35-A19A-54C671C8E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Extensão para demais Octantes</a:t>
            </a:r>
          </a:p>
        </p:txBody>
      </p:sp>
      <p:sp>
        <p:nvSpPr>
          <p:cNvPr id="530435" name="Rectangle 3">
            <a:extLst>
              <a:ext uri="{FF2B5EF4-FFF2-40B4-BE49-F238E27FC236}">
                <a16:creationId xmlns:a16="http://schemas.microsoft.com/office/drawing/2014/main" id="{9D7A8086-06B1-437F-A85B-4BB5731777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Se </a:t>
            </a:r>
            <a:r>
              <a:rPr lang="pt-BR" altLang="en-US" i="1"/>
              <a:t>x</a:t>
            </a:r>
            <a:r>
              <a:rPr lang="pt-BR" altLang="en-US" baseline="-25000"/>
              <a:t>2 </a:t>
            </a:r>
            <a:r>
              <a:rPr lang="pt-BR" altLang="en-US"/>
              <a:t>&lt; </a:t>
            </a:r>
            <a:r>
              <a:rPr lang="pt-BR" altLang="en-US" i="1"/>
              <a:t>x</a:t>
            </a:r>
            <a:r>
              <a:rPr lang="pt-BR" altLang="en-US" baseline="-25000"/>
              <a:t>1</a:t>
            </a:r>
            <a:r>
              <a:rPr lang="pt-BR" altLang="en-US"/>
              <a:t> </a:t>
            </a:r>
          </a:p>
          <a:p>
            <a:pPr lvl="1"/>
            <a:r>
              <a:rPr lang="pt-BR" altLang="en-US"/>
              <a:t>Trocar </a:t>
            </a:r>
            <a:r>
              <a:rPr lang="pt-BR" altLang="en-US" i="1"/>
              <a:t>P</a:t>
            </a:r>
            <a:r>
              <a:rPr lang="pt-BR" altLang="en-US" baseline="-25000"/>
              <a:t>1 </a:t>
            </a:r>
            <a:r>
              <a:rPr lang="pt-BR" altLang="en-US"/>
              <a:t>com </a:t>
            </a:r>
            <a:r>
              <a:rPr lang="pt-BR" altLang="en-US" i="1"/>
              <a:t>P</a:t>
            </a:r>
            <a:r>
              <a:rPr lang="pt-BR" altLang="en-US" baseline="-25000"/>
              <a:t>2</a:t>
            </a:r>
          </a:p>
          <a:p>
            <a:r>
              <a:rPr lang="pt-BR" altLang="en-US"/>
              <a:t>Se </a:t>
            </a:r>
            <a:r>
              <a:rPr lang="pt-BR" altLang="en-US" i="1"/>
              <a:t>y</a:t>
            </a:r>
            <a:r>
              <a:rPr lang="pt-BR" altLang="en-US" baseline="-25000"/>
              <a:t>2 </a:t>
            </a:r>
            <a:r>
              <a:rPr lang="pt-BR" altLang="en-US"/>
              <a:t>&lt; </a:t>
            </a:r>
            <a:r>
              <a:rPr lang="pt-BR" altLang="en-US" i="1"/>
              <a:t>y</a:t>
            </a:r>
            <a:r>
              <a:rPr lang="pt-BR" altLang="en-US" baseline="-25000"/>
              <a:t>1</a:t>
            </a:r>
            <a:r>
              <a:rPr lang="pt-BR" altLang="en-US"/>
              <a:t> </a:t>
            </a:r>
          </a:p>
          <a:p>
            <a:pPr lvl="1"/>
            <a:r>
              <a:rPr lang="pt-BR" altLang="en-US"/>
              <a:t> </a:t>
            </a:r>
            <a:r>
              <a:rPr lang="pt-BR" altLang="en-US" i="1"/>
              <a:t>y</a:t>
            </a:r>
            <a:r>
              <a:rPr lang="pt-BR" altLang="en-US" baseline="-25000"/>
              <a:t>1 </a:t>
            </a:r>
            <a:r>
              <a:rPr lang="pt-BR" altLang="en-US"/>
              <a:t>← - </a:t>
            </a:r>
            <a:r>
              <a:rPr lang="pt-BR" altLang="en-US" i="1"/>
              <a:t>y</a:t>
            </a:r>
            <a:r>
              <a:rPr lang="pt-BR" altLang="en-US" baseline="-25000"/>
              <a:t>1 </a:t>
            </a:r>
            <a:endParaRPr lang="pt-BR" altLang="en-US"/>
          </a:p>
          <a:p>
            <a:pPr lvl="1"/>
            <a:r>
              <a:rPr lang="pt-BR" altLang="en-US"/>
              <a:t> </a:t>
            </a:r>
            <a:r>
              <a:rPr lang="pt-BR" altLang="en-US" i="1"/>
              <a:t>y</a:t>
            </a:r>
            <a:r>
              <a:rPr lang="pt-BR" altLang="en-US" baseline="-25000"/>
              <a:t>2 </a:t>
            </a:r>
            <a:r>
              <a:rPr lang="pt-BR" altLang="en-US"/>
              <a:t>← - </a:t>
            </a:r>
            <a:r>
              <a:rPr lang="pt-BR" altLang="en-US" i="1"/>
              <a:t>y</a:t>
            </a:r>
            <a:r>
              <a:rPr lang="pt-BR" altLang="en-US" baseline="-25000"/>
              <a:t>2 </a:t>
            </a:r>
            <a:endParaRPr lang="pt-BR" altLang="en-US"/>
          </a:p>
          <a:p>
            <a:pPr lvl="1"/>
            <a:r>
              <a:rPr lang="pt-BR" altLang="en-US"/>
              <a:t>Pintar pixel (</a:t>
            </a:r>
            <a:r>
              <a:rPr lang="pt-BR" altLang="en-US" i="1"/>
              <a:t>x</a:t>
            </a:r>
            <a:r>
              <a:rPr lang="pt-BR" altLang="en-US"/>
              <a:t>, -</a:t>
            </a:r>
            <a:r>
              <a:rPr lang="pt-BR" altLang="en-US" i="1"/>
              <a:t>y</a:t>
            </a:r>
            <a:r>
              <a:rPr lang="pt-BR" altLang="en-US"/>
              <a:t>) </a:t>
            </a:r>
          </a:p>
          <a:p>
            <a:r>
              <a:rPr lang="pt-BR" altLang="en-US"/>
              <a:t>Se |</a:t>
            </a:r>
            <a:r>
              <a:rPr lang="pt-BR" altLang="en-US" i="1"/>
              <a:t>y</a:t>
            </a:r>
            <a:r>
              <a:rPr lang="pt-BR" altLang="en-US" baseline="-25000"/>
              <a:t>2 </a:t>
            </a:r>
            <a:r>
              <a:rPr lang="pt-BR" altLang="en-US"/>
              <a:t>– </a:t>
            </a:r>
            <a:r>
              <a:rPr lang="pt-BR" altLang="en-US" i="1"/>
              <a:t>y</a:t>
            </a:r>
            <a:r>
              <a:rPr lang="pt-BR" altLang="en-US" baseline="-25000"/>
              <a:t>1</a:t>
            </a:r>
            <a:r>
              <a:rPr lang="pt-BR" altLang="en-US"/>
              <a:t>| &gt; |</a:t>
            </a:r>
            <a:r>
              <a:rPr lang="pt-BR" altLang="en-US" i="1"/>
              <a:t>x</a:t>
            </a:r>
            <a:r>
              <a:rPr lang="pt-BR" altLang="en-US" baseline="-25000"/>
              <a:t>2 </a:t>
            </a:r>
            <a:r>
              <a:rPr lang="pt-BR" altLang="en-US"/>
              <a:t>– </a:t>
            </a:r>
            <a:r>
              <a:rPr lang="pt-BR" altLang="en-US" i="1"/>
              <a:t>x</a:t>
            </a:r>
            <a:r>
              <a:rPr lang="pt-BR" altLang="en-US" baseline="-25000"/>
              <a:t>1</a:t>
            </a:r>
            <a:r>
              <a:rPr lang="pt-BR" altLang="en-US"/>
              <a:t>| </a:t>
            </a:r>
          </a:p>
          <a:p>
            <a:pPr lvl="1"/>
            <a:r>
              <a:rPr lang="pt-BR" altLang="en-US"/>
              <a:t>Repetir o algoritmo trocando </a:t>
            </a:r>
            <a:r>
              <a:rPr lang="pt-BR" altLang="en-US" i="1"/>
              <a:t>“y” </a:t>
            </a:r>
            <a:r>
              <a:rPr lang="pt-BR" altLang="en-US"/>
              <a:t>com “</a:t>
            </a:r>
            <a:r>
              <a:rPr lang="pt-BR" altLang="en-US" i="1"/>
              <a:t>x”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502" name="Arc 46">
            <a:extLst>
              <a:ext uri="{FF2B5EF4-FFF2-40B4-BE49-F238E27FC236}">
                <a16:creationId xmlns:a16="http://schemas.microsoft.com/office/drawing/2014/main" id="{2CE392F4-29FC-4EF1-BF2E-B616AC328AA9}"/>
              </a:ext>
            </a:extLst>
          </p:cNvPr>
          <p:cNvSpPr>
            <a:spLocks/>
          </p:cNvSpPr>
          <p:nvPr/>
        </p:nvSpPr>
        <p:spPr bwMode="auto">
          <a:xfrm>
            <a:off x="6985000" y="4495800"/>
            <a:ext cx="674688" cy="838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932"/>
              <a:gd name="T1" fmla="*/ 0 h 21600"/>
              <a:gd name="T2" fmla="*/ 15932 w 15932"/>
              <a:gd name="T3" fmla="*/ 7014 h 21600"/>
              <a:gd name="T4" fmla="*/ 0 w 1593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932" h="21600" fill="none" extrusionOk="0">
                <a:moveTo>
                  <a:pt x="0" y="0"/>
                </a:moveTo>
                <a:cubicBezTo>
                  <a:pt x="6059" y="0"/>
                  <a:pt x="11840" y="2545"/>
                  <a:pt x="15931" y="7014"/>
                </a:cubicBezTo>
              </a:path>
              <a:path w="15932" h="21600" stroke="0" extrusionOk="0">
                <a:moveTo>
                  <a:pt x="0" y="0"/>
                </a:moveTo>
                <a:cubicBezTo>
                  <a:pt x="6059" y="0"/>
                  <a:pt x="11840" y="2545"/>
                  <a:pt x="15931" y="7014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AB5CB202-763F-4025-B415-1306ED20C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Círculos</a:t>
            </a:r>
          </a:p>
        </p:txBody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512FCC1F-A723-4F74-8BC5-3E22FA3AD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1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Mesma ideia de avaliar incrementalmente uma função que classifica o ponto médio entre um pixel e outro com relação a uma função implícita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Apenas um </a:t>
            </a:r>
            <a:r>
              <a:rPr lang="pt-BR" altLang="en-US" sz="2100" dirty="0" err="1"/>
              <a:t>octante</a:t>
            </a:r>
            <a:r>
              <a:rPr lang="pt-BR" altLang="en-US" sz="2100" dirty="0"/>
              <a:t> precisa ser avaliado, os demais são simétricos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Para cada pixel computado, oito são pintados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Derivação um pouco mais difícil que a da reta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Outras cônicas podem também ser </a:t>
            </a:r>
            <a:r>
              <a:rPr lang="pt-BR" altLang="en-US" sz="2100" dirty="0" err="1"/>
              <a:t>rasterizadas</a:t>
            </a:r>
            <a:r>
              <a:rPr lang="pt-BR" altLang="en-US" sz="2100" dirty="0"/>
              <a:t> de forma semelhante</a:t>
            </a:r>
          </a:p>
          <a:p>
            <a:pPr>
              <a:lnSpc>
                <a:spcPct val="90000"/>
              </a:lnSpc>
            </a:pPr>
            <a:endParaRPr lang="pt-BR" altLang="en-US" sz="2100"/>
          </a:p>
        </p:txBody>
      </p:sp>
      <p:grpSp>
        <p:nvGrpSpPr>
          <p:cNvPr id="531501" name="Group 45">
            <a:extLst>
              <a:ext uri="{FF2B5EF4-FFF2-40B4-BE49-F238E27FC236}">
                <a16:creationId xmlns:a16="http://schemas.microsoft.com/office/drawing/2014/main" id="{6D031DAF-F21C-4B0A-AF87-5BF85152A4E8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4038600"/>
            <a:ext cx="2652713" cy="2362200"/>
            <a:chOff x="3730" y="2784"/>
            <a:chExt cx="1240" cy="1168"/>
          </a:xfrm>
        </p:grpSpPr>
        <p:sp>
          <p:nvSpPr>
            <p:cNvPr id="531460" name="Line 4">
              <a:extLst>
                <a:ext uri="{FF2B5EF4-FFF2-40B4-BE49-F238E27FC236}">
                  <a16:creationId xmlns:a16="http://schemas.microsoft.com/office/drawing/2014/main" id="{EF9ED0EE-0D78-41E5-8720-F1BA84C55E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0" y="3434"/>
              <a:ext cx="1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61" name="Line 5">
              <a:extLst>
                <a:ext uri="{FF2B5EF4-FFF2-40B4-BE49-F238E27FC236}">
                  <a16:creationId xmlns:a16="http://schemas.microsoft.com/office/drawing/2014/main" id="{D751EA46-1F28-4E7A-BCFC-E5A2FC5FD8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4" y="2851"/>
              <a:ext cx="0" cy="1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62" name="Oval 6">
              <a:extLst>
                <a:ext uri="{FF2B5EF4-FFF2-40B4-BE49-F238E27FC236}">
                  <a16:creationId xmlns:a16="http://schemas.microsoft.com/office/drawing/2014/main" id="{6A11812F-5E13-4349-85BE-4F32B5D89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8" y="3019"/>
              <a:ext cx="832" cy="83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63" name="Line 7">
              <a:extLst>
                <a:ext uri="{FF2B5EF4-FFF2-40B4-BE49-F238E27FC236}">
                  <a16:creationId xmlns:a16="http://schemas.microsoft.com/office/drawing/2014/main" id="{47D622EA-844A-4123-87B2-F419497239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2" y="2895"/>
              <a:ext cx="987" cy="9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64" name="Rectangle 8">
              <a:extLst>
                <a:ext uri="{FF2B5EF4-FFF2-40B4-BE49-F238E27FC236}">
                  <a16:creationId xmlns:a16="http://schemas.microsoft.com/office/drawing/2014/main" id="{9E7AFC42-B46F-441F-A0F8-F57E2AD34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" y="3566"/>
              <a:ext cx="105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5562" tIns="26988" rIns="55562" bIns="26988">
              <a:spAutoFit/>
            </a:bodyPr>
            <a:lstStyle>
              <a:lvl1pPr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274638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9275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822325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096963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5541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0113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4685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29257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US" altLang="en-US" sz="1800" b="1" i="1">
                  <a:latin typeface="Book Antiqua" panose="02040602050305030304" pitchFamily="18" charset="0"/>
                </a:rPr>
                <a:t>x</a:t>
              </a:r>
            </a:p>
          </p:txBody>
        </p:sp>
        <p:sp>
          <p:nvSpPr>
            <p:cNvPr id="531465" name="Rectangle 9">
              <a:extLst>
                <a:ext uri="{FF2B5EF4-FFF2-40B4-BE49-F238E27FC236}">
                  <a16:creationId xmlns:a16="http://schemas.microsoft.com/office/drawing/2014/main" id="{27787DC3-1282-4B40-A1AD-8B7E6EECB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1" y="2784"/>
              <a:ext cx="121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55562" tIns="26988" rIns="55562" bIns="26988">
              <a:spAutoFit/>
            </a:bodyPr>
            <a:lstStyle>
              <a:lvl1pPr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274638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549275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822325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096963" algn="l" defTabSz="330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15541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0113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24685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2925763" defTabSz="330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r>
                <a:rPr lang="en-US" altLang="en-US" sz="1800" b="1" i="1">
                  <a:latin typeface="Book Antiqua" panose="02040602050305030304" pitchFamily="18" charset="0"/>
                </a:rPr>
                <a:t>y</a:t>
              </a:r>
            </a:p>
          </p:txBody>
        </p:sp>
        <p:sp>
          <p:nvSpPr>
            <p:cNvPr id="531466" name="Oval 10">
              <a:extLst>
                <a:ext uri="{FF2B5EF4-FFF2-40B4-BE49-F238E27FC236}">
                  <a16:creationId xmlns:a16="http://schemas.microsoft.com/office/drawing/2014/main" id="{0D298948-7F31-48FD-8886-4D84D2B3F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1" y="3017"/>
              <a:ext cx="45" cy="4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67" name="Oval 11">
              <a:extLst>
                <a:ext uri="{FF2B5EF4-FFF2-40B4-BE49-F238E27FC236}">
                  <a16:creationId xmlns:a16="http://schemas.microsoft.com/office/drawing/2014/main" id="{5996556B-1833-4F9C-917D-09596FD9C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0" y="3821"/>
              <a:ext cx="27" cy="27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68" name="Oval 12">
              <a:extLst>
                <a:ext uri="{FF2B5EF4-FFF2-40B4-BE49-F238E27FC236}">
                  <a16:creationId xmlns:a16="http://schemas.microsoft.com/office/drawing/2014/main" id="{FB729AFF-AA91-44C6-A349-ABE9323E5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3" y="3025"/>
              <a:ext cx="27" cy="27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69" name="Oval 13">
              <a:extLst>
                <a:ext uri="{FF2B5EF4-FFF2-40B4-BE49-F238E27FC236}">
                  <a16:creationId xmlns:a16="http://schemas.microsoft.com/office/drawing/2014/main" id="{57F0D3D2-DB9F-4C84-8D52-650B833E1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3" y="3821"/>
              <a:ext cx="27" cy="27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1470" name="Group 14">
              <a:extLst>
                <a:ext uri="{FF2B5EF4-FFF2-40B4-BE49-F238E27FC236}">
                  <a16:creationId xmlns:a16="http://schemas.microsoft.com/office/drawing/2014/main" id="{5CD062A2-56F9-44CC-A9F2-EA02BCA8C2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1" y="3303"/>
              <a:ext cx="824" cy="294"/>
              <a:chOff x="2555" y="3542"/>
              <a:chExt cx="824" cy="294"/>
            </a:xfrm>
          </p:grpSpPr>
          <p:sp>
            <p:nvSpPr>
              <p:cNvPr id="531471" name="Oval 15">
                <a:extLst>
                  <a:ext uri="{FF2B5EF4-FFF2-40B4-BE49-F238E27FC236}">
                    <a16:creationId xmlns:a16="http://schemas.microsoft.com/office/drawing/2014/main" id="{F6E1F74E-0962-495D-8852-BA7006C5FA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3542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472" name="Oval 16">
                <a:extLst>
                  <a:ext uri="{FF2B5EF4-FFF2-40B4-BE49-F238E27FC236}">
                    <a16:creationId xmlns:a16="http://schemas.microsoft.com/office/drawing/2014/main" id="{8BFFF9FC-64A3-462E-877B-5F8FE3D40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2" y="3542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473" name="Oval 17">
                <a:extLst>
                  <a:ext uri="{FF2B5EF4-FFF2-40B4-BE49-F238E27FC236}">
                    <a16:creationId xmlns:a16="http://schemas.microsoft.com/office/drawing/2014/main" id="{B403410F-75DB-470A-BFFC-3B5BE87226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5" y="380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474" name="Oval 18">
                <a:extLst>
                  <a:ext uri="{FF2B5EF4-FFF2-40B4-BE49-F238E27FC236}">
                    <a16:creationId xmlns:a16="http://schemas.microsoft.com/office/drawing/2014/main" id="{1C7A17B2-4D12-4698-ACC4-D6E6E8DF9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2" y="3809"/>
                <a:ext cx="27" cy="27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31475" name="Line 19">
              <a:extLst>
                <a:ext uri="{FF2B5EF4-FFF2-40B4-BE49-F238E27FC236}">
                  <a16:creationId xmlns:a16="http://schemas.microsoft.com/office/drawing/2014/main" id="{2615B40F-1FE5-49AC-93ED-BECEB3AFA4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0" y="2991"/>
              <a:ext cx="896" cy="8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1476" name="Group 20">
            <a:extLst>
              <a:ext uri="{FF2B5EF4-FFF2-40B4-BE49-F238E27FC236}">
                <a16:creationId xmlns:a16="http://schemas.microsoft.com/office/drawing/2014/main" id="{70296FE8-DCA1-4890-83AA-61084E97D744}"/>
              </a:ext>
            </a:extLst>
          </p:cNvPr>
          <p:cNvGrpSpPr>
            <a:grpSpLocks/>
          </p:cNvGrpSpPr>
          <p:nvPr/>
        </p:nvGrpSpPr>
        <p:grpSpPr bwMode="auto">
          <a:xfrm>
            <a:off x="5116513" y="2346325"/>
            <a:ext cx="2192337" cy="923925"/>
            <a:chOff x="1186" y="3439"/>
            <a:chExt cx="1381" cy="582"/>
          </a:xfrm>
        </p:grpSpPr>
        <p:sp>
          <p:nvSpPr>
            <p:cNvPr id="531477" name="Line 21">
              <a:extLst>
                <a:ext uri="{FF2B5EF4-FFF2-40B4-BE49-F238E27FC236}">
                  <a16:creationId xmlns:a16="http://schemas.microsoft.com/office/drawing/2014/main" id="{ADC0C39E-EF92-4726-B0AD-C292E60D23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6" y="4021"/>
              <a:ext cx="13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78" name="Line 22">
              <a:extLst>
                <a:ext uri="{FF2B5EF4-FFF2-40B4-BE49-F238E27FC236}">
                  <a16:creationId xmlns:a16="http://schemas.microsoft.com/office/drawing/2014/main" id="{651C58E5-36BF-4CD3-8871-23FE78BFC2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6" y="3730"/>
              <a:ext cx="13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479" name="Line 23">
              <a:extLst>
                <a:ext uri="{FF2B5EF4-FFF2-40B4-BE49-F238E27FC236}">
                  <a16:creationId xmlns:a16="http://schemas.microsoft.com/office/drawing/2014/main" id="{9E3E84B2-FDC5-457E-B0BB-BAA2C5414C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6" y="3439"/>
              <a:ext cx="13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1480" name="Line 24">
            <a:extLst>
              <a:ext uri="{FF2B5EF4-FFF2-40B4-BE49-F238E27FC236}">
                <a16:creationId xmlns:a16="http://schemas.microsoft.com/office/drawing/2014/main" id="{331D1F7D-DC4E-40CB-A09E-AE8EC34CB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19738" y="1930400"/>
            <a:ext cx="0" cy="170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1" name="Line 25">
            <a:extLst>
              <a:ext uri="{FF2B5EF4-FFF2-40B4-BE49-F238E27FC236}">
                <a16:creationId xmlns:a16="http://schemas.microsoft.com/office/drawing/2014/main" id="{8AF67A74-7117-44A7-AEB7-AFF3C9D0A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4738" y="1930400"/>
            <a:ext cx="0" cy="170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2" name="Line 26">
            <a:extLst>
              <a:ext uri="{FF2B5EF4-FFF2-40B4-BE49-F238E27FC236}">
                <a16:creationId xmlns:a16="http://schemas.microsoft.com/office/drawing/2014/main" id="{00C996F0-3AB3-4D5D-8ACB-F274D2967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9738" y="1930400"/>
            <a:ext cx="0" cy="1708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3" name="Oval 27">
            <a:extLst>
              <a:ext uri="{FF2B5EF4-FFF2-40B4-BE49-F238E27FC236}">
                <a16:creationId xmlns:a16="http://schemas.microsoft.com/office/drawing/2014/main" id="{7B10B3CB-C062-4ECB-B009-CD3839C4B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00" y="2260600"/>
            <a:ext cx="171450" cy="17145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4" name="Oval 28">
            <a:extLst>
              <a:ext uri="{FF2B5EF4-FFF2-40B4-BE49-F238E27FC236}">
                <a16:creationId xmlns:a16="http://schemas.microsoft.com/office/drawing/2014/main" id="{F3DC75DA-19D5-4AEB-8D12-35753DE7E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13" y="2260600"/>
            <a:ext cx="171450" cy="171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5" name="Oval 29">
            <a:extLst>
              <a:ext uri="{FF2B5EF4-FFF2-40B4-BE49-F238E27FC236}">
                <a16:creationId xmlns:a16="http://schemas.microsoft.com/office/drawing/2014/main" id="{4122B14E-1533-4FF0-87BF-D01B591C2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13" y="2711450"/>
            <a:ext cx="171450" cy="171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6" name="Oval 30">
            <a:extLst>
              <a:ext uri="{FF2B5EF4-FFF2-40B4-BE49-F238E27FC236}">
                <a16:creationId xmlns:a16="http://schemas.microsoft.com/office/drawing/2014/main" id="{8949B64B-9F7C-483D-ACF5-499C78191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2711450"/>
            <a:ext cx="171450" cy="171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7" name="Oval 31">
            <a:extLst>
              <a:ext uri="{FF2B5EF4-FFF2-40B4-BE49-F238E27FC236}">
                <a16:creationId xmlns:a16="http://schemas.microsoft.com/office/drawing/2014/main" id="{E76D620E-BE69-47C7-96E0-6BA910C0A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2249488"/>
            <a:ext cx="171450" cy="171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8" name="Oval 32">
            <a:extLst>
              <a:ext uri="{FF2B5EF4-FFF2-40B4-BE49-F238E27FC236}">
                <a16:creationId xmlns:a16="http://schemas.microsoft.com/office/drawing/2014/main" id="{72A3E142-6F91-457B-B8E7-E3CA65918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3195638"/>
            <a:ext cx="171450" cy="1714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89" name="Rectangle 33">
            <a:extLst>
              <a:ext uri="{FF2B5EF4-FFF2-40B4-BE49-F238E27FC236}">
                <a16:creationId xmlns:a16="http://schemas.microsoft.com/office/drawing/2014/main" id="{F8EF61EA-4434-4AA7-A67C-024D45D27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1989138"/>
            <a:ext cx="3032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400" b="1" i="1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531490" name="Rectangle 34">
            <a:extLst>
              <a:ext uri="{FF2B5EF4-FFF2-40B4-BE49-F238E27FC236}">
                <a16:creationId xmlns:a16="http://schemas.microsoft.com/office/drawing/2014/main" id="{897E7EBC-D778-49D5-ACCF-6306FFDA9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2809875"/>
            <a:ext cx="4206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400" b="1" i="1">
                <a:latin typeface="Arial" panose="020B0604020202020204" pitchFamily="34" charset="0"/>
              </a:rPr>
              <a:t>SE</a:t>
            </a:r>
          </a:p>
        </p:txBody>
      </p:sp>
      <p:sp>
        <p:nvSpPr>
          <p:cNvPr id="531491" name="Line 35">
            <a:extLst>
              <a:ext uri="{FF2B5EF4-FFF2-40B4-BE49-F238E27FC236}">
                <a16:creationId xmlns:a16="http://schemas.microsoft.com/office/drawing/2014/main" id="{895F952D-F4C8-40F7-9F90-BE710D3C4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8850" y="2578100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92" name="Line 36">
            <a:extLst>
              <a:ext uri="{FF2B5EF4-FFF2-40B4-BE49-F238E27FC236}">
                <a16:creationId xmlns:a16="http://schemas.microsoft.com/office/drawing/2014/main" id="{6593EC22-F373-418B-BF93-9C37A3D4C3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3850" y="2578100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93" name="Line 37">
            <a:extLst>
              <a:ext uri="{FF2B5EF4-FFF2-40B4-BE49-F238E27FC236}">
                <a16:creationId xmlns:a16="http://schemas.microsoft.com/office/drawing/2014/main" id="{CF82AFD7-FA7D-4557-B06C-64751375B7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3850" y="3062288"/>
            <a:ext cx="231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94" name="Arc 38">
            <a:extLst>
              <a:ext uri="{FF2B5EF4-FFF2-40B4-BE49-F238E27FC236}">
                <a16:creationId xmlns:a16="http://schemas.microsoft.com/office/drawing/2014/main" id="{6B2DBC1A-6426-4A9C-BCEC-6C308763AE2C}"/>
              </a:ext>
            </a:extLst>
          </p:cNvPr>
          <p:cNvSpPr>
            <a:spLocks/>
          </p:cNvSpPr>
          <p:nvPr/>
        </p:nvSpPr>
        <p:spPr bwMode="auto">
          <a:xfrm>
            <a:off x="5149850" y="2451100"/>
            <a:ext cx="2638425" cy="1282700"/>
          </a:xfrm>
          <a:custGeom>
            <a:avLst/>
            <a:gdLst>
              <a:gd name="G0" fmla="+- 11 0 0"/>
              <a:gd name="G1" fmla="+- 21600 0 0"/>
              <a:gd name="G2" fmla="+- 21600 0 0"/>
              <a:gd name="T0" fmla="*/ 0 w 17697"/>
              <a:gd name="T1" fmla="*/ 0 h 21600"/>
              <a:gd name="T2" fmla="*/ 17697 w 17697"/>
              <a:gd name="T3" fmla="*/ 9200 h 21600"/>
              <a:gd name="T4" fmla="*/ 11 w 1769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97" h="21600" fill="none" extrusionOk="0">
                <a:moveTo>
                  <a:pt x="0" y="0"/>
                </a:moveTo>
                <a:cubicBezTo>
                  <a:pt x="3" y="0"/>
                  <a:pt x="7" y="0"/>
                  <a:pt x="11" y="0"/>
                </a:cubicBezTo>
                <a:cubicBezTo>
                  <a:pt x="7053" y="0"/>
                  <a:pt x="13654" y="3433"/>
                  <a:pt x="17697" y="9199"/>
                </a:cubicBezTo>
              </a:path>
              <a:path w="17697" h="21600" stroke="0" extrusionOk="0">
                <a:moveTo>
                  <a:pt x="0" y="0"/>
                </a:moveTo>
                <a:cubicBezTo>
                  <a:pt x="3" y="0"/>
                  <a:pt x="7" y="0"/>
                  <a:pt x="11" y="0"/>
                </a:cubicBezTo>
                <a:cubicBezTo>
                  <a:pt x="7053" y="0"/>
                  <a:pt x="13654" y="3433"/>
                  <a:pt x="17697" y="9199"/>
                </a:cubicBezTo>
                <a:lnTo>
                  <a:pt x="11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495" name="Rectangle 39">
            <a:extLst>
              <a:ext uri="{FF2B5EF4-FFF2-40B4-BE49-F238E27FC236}">
                <a16:creationId xmlns:a16="http://schemas.microsoft.com/office/drawing/2014/main" id="{CE89FE65-9FA4-41AE-93D0-9FA1B6F3E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459038"/>
            <a:ext cx="42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800" i="1"/>
              <a:t>V</a:t>
            </a:r>
            <a:r>
              <a:rPr lang="en-US" altLang="en-US" sz="1800" baseline="-25000"/>
              <a:t>0</a:t>
            </a:r>
            <a:endParaRPr lang="en-US" altLang="en-US" sz="1800"/>
          </a:p>
        </p:txBody>
      </p:sp>
      <p:sp>
        <p:nvSpPr>
          <p:cNvPr id="531498" name="Rectangle 42">
            <a:extLst>
              <a:ext uri="{FF2B5EF4-FFF2-40B4-BE49-F238E27FC236}">
                <a16:creationId xmlns:a16="http://schemas.microsoft.com/office/drawing/2014/main" id="{AAC5BA60-9D81-4316-9E58-6BACC70B8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2225" y="2606675"/>
            <a:ext cx="1141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800" i="1"/>
              <a:t>C</a:t>
            </a:r>
            <a:r>
              <a:rPr lang="en-US" altLang="en-US" sz="1800"/>
              <a:t>(</a:t>
            </a:r>
            <a:r>
              <a:rPr lang="en-US" altLang="en-US" sz="1800" i="1"/>
              <a:t>x,y) = </a:t>
            </a:r>
            <a:r>
              <a:rPr lang="en-US" altLang="en-US" sz="1800"/>
              <a:t>0</a:t>
            </a:r>
          </a:p>
        </p:txBody>
      </p:sp>
      <p:sp>
        <p:nvSpPr>
          <p:cNvPr id="531499" name="Rectangle 43">
            <a:extLst>
              <a:ext uri="{FF2B5EF4-FFF2-40B4-BE49-F238E27FC236}">
                <a16:creationId xmlns:a16="http://schemas.microsoft.com/office/drawing/2014/main" id="{A4784DCA-206A-476E-870F-0C86A968A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89560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800" i="1"/>
              <a:t>V</a:t>
            </a:r>
            <a:r>
              <a:rPr lang="en-US" altLang="en-US" sz="1800" baseline="-25000"/>
              <a:t>1</a:t>
            </a:r>
            <a:r>
              <a:rPr lang="en-US" altLang="en-US" sz="1800"/>
              <a:t>’</a:t>
            </a:r>
          </a:p>
        </p:txBody>
      </p:sp>
      <p:sp>
        <p:nvSpPr>
          <p:cNvPr id="531500" name="Rectangle 44">
            <a:extLst>
              <a:ext uri="{FF2B5EF4-FFF2-40B4-BE49-F238E27FC236}">
                <a16:creationId xmlns:a16="http://schemas.microsoft.com/office/drawing/2014/main" id="{E7659EE3-308F-4218-AAB3-AAC4B113A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2376488"/>
            <a:ext cx="42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800" i="1"/>
              <a:t>V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>
            <a:extLst>
              <a:ext uri="{FF2B5EF4-FFF2-40B4-BE49-F238E27FC236}">
                <a16:creationId xmlns:a16="http://schemas.microsoft.com/office/drawing/2014/main" id="{B6E02423-31A2-42AF-B913-9AC87D0C9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Preenchimento de Regiões</a:t>
            </a:r>
          </a:p>
        </p:txBody>
      </p:sp>
      <p:sp>
        <p:nvSpPr>
          <p:cNvPr id="532483" name="Rectangle 3">
            <a:extLst>
              <a:ext uri="{FF2B5EF4-FFF2-40B4-BE49-F238E27FC236}">
                <a16:creationId xmlns:a16="http://schemas.microsoft.com/office/drawing/2014/main" id="{D32F8DDE-331F-4FE0-B615-8137DE608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Não é propriamente rasterização uma vez que operação se dá no espaço da imagem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Regiões são definidas por critérios de vizinhança a um pixel dado (semente)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4-conexa (borda 8-conexa)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8-conexa (borda 4-conexa)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Exemplo: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Pixels com cor semelhante à semente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Borda tem cor diferente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Pixels com cor diferente de uma cor dada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Borda tem cor igual </a:t>
            </a:r>
            <a:r>
              <a:rPr lang="en-US" altLang="en-US" sz="1800"/>
              <a:t>à cor dada</a:t>
            </a:r>
            <a:endParaRPr lang="pt-BR" altLang="en-US" sz="1800"/>
          </a:p>
        </p:txBody>
      </p:sp>
      <p:sp>
        <p:nvSpPr>
          <p:cNvPr id="532518" name="Line 38">
            <a:extLst>
              <a:ext uri="{FF2B5EF4-FFF2-40B4-BE49-F238E27FC236}">
                <a16:creationId xmlns:a16="http://schemas.microsoft.com/office/drawing/2014/main" id="{B57C655A-B34F-44F8-B25F-D0CF292A2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9" name="Line 39">
            <a:extLst>
              <a:ext uri="{FF2B5EF4-FFF2-40B4-BE49-F238E27FC236}">
                <a16:creationId xmlns:a16="http://schemas.microsoft.com/office/drawing/2014/main" id="{25B1F7F0-BB2B-4744-981A-EDD50A539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0" name="Line 40">
            <a:extLst>
              <a:ext uri="{FF2B5EF4-FFF2-40B4-BE49-F238E27FC236}">
                <a16:creationId xmlns:a16="http://schemas.microsoft.com/office/drawing/2014/main" id="{EB0D9010-D3FF-4C04-B4EF-65280F040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1" name="Line 41">
            <a:extLst>
              <a:ext uri="{FF2B5EF4-FFF2-40B4-BE49-F238E27FC236}">
                <a16:creationId xmlns:a16="http://schemas.microsoft.com/office/drawing/2014/main" id="{4EAD5BB5-5AF0-4C03-B175-C27D67D56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2" name="Line 42">
            <a:extLst>
              <a:ext uri="{FF2B5EF4-FFF2-40B4-BE49-F238E27FC236}">
                <a16:creationId xmlns:a16="http://schemas.microsoft.com/office/drawing/2014/main" id="{4C0F3B23-16A0-4C16-80EE-A47A90A1CBA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3" name="Line 43">
            <a:extLst>
              <a:ext uri="{FF2B5EF4-FFF2-40B4-BE49-F238E27FC236}">
                <a16:creationId xmlns:a16="http://schemas.microsoft.com/office/drawing/2014/main" id="{BFB269C8-C202-491B-8437-700338FD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4" name="Line 44">
            <a:extLst>
              <a:ext uri="{FF2B5EF4-FFF2-40B4-BE49-F238E27FC236}">
                <a16:creationId xmlns:a16="http://schemas.microsoft.com/office/drawing/2014/main" id="{DF94BE9F-E170-473B-AFA8-512E338A59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5" name="Line 45">
            <a:extLst>
              <a:ext uri="{FF2B5EF4-FFF2-40B4-BE49-F238E27FC236}">
                <a16:creationId xmlns:a16="http://schemas.microsoft.com/office/drawing/2014/main" id="{544953AE-DFEA-421B-B6F5-0E8C398BF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6" name="Line 46">
            <a:extLst>
              <a:ext uri="{FF2B5EF4-FFF2-40B4-BE49-F238E27FC236}">
                <a16:creationId xmlns:a16="http://schemas.microsoft.com/office/drawing/2014/main" id="{3CD04866-AC25-46E3-99D6-3C1E26020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3810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7" name="Line 47">
            <a:extLst>
              <a:ext uri="{FF2B5EF4-FFF2-40B4-BE49-F238E27FC236}">
                <a16:creationId xmlns:a16="http://schemas.microsoft.com/office/drawing/2014/main" id="{89826DDF-0104-4142-97AE-44F87CC35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038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8" name="Line 48">
            <a:extLst>
              <a:ext uri="{FF2B5EF4-FFF2-40B4-BE49-F238E27FC236}">
                <a16:creationId xmlns:a16="http://schemas.microsoft.com/office/drawing/2014/main" id="{7D085FF4-F71C-4210-9E4D-07B6CFC469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343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9" name="Line 49">
            <a:extLst>
              <a:ext uri="{FF2B5EF4-FFF2-40B4-BE49-F238E27FC236}">
                <a16:creationId xmlns:a16="http://schemas.microsoft.com/office/drawing/2014/main" id="{0C8BCD04-ABFE-4468-9EE6-02509134B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648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0" name="Line 50">
            <a:extLst>
              <a:ext uri="{FF2B5EF4-FFF2-40B4-BE49-F238E27FC236}">
                <a16:creationId xmlns:a16="http://schemas.microsoft.com/office/drawing/2014/main" id="{AD079275-D139-4CD3-8A03-AC968FC022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953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1" name="Line 51">
            <a:extLst>
              <a:ext uri="{FF2B5EF4-FFF2-40B4-BE49-F238E27FC236}">
                <a16:creationId xmlns:a16="http://schemas.microsoft.com/office/drawing/2014/main" id="{C0B50BDA-A116-401B-9CBE-91358D56B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2578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2" name="Line 52">
            <a:extLst>
              <a:ext uri="{FF2B5EF4-FFF2-40B4-BE49-F238E27FC236}">
                <a16:creationId xmlns:a16="http://schemas.microsoft.com/office/drawing/2014/main" id="{D1E77E25-7C6D-4407-AC9D-6DF9D6693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3" name="Oval 53">
            <a:extLst>
              <a:ext uri="{FF2B5EF4-FFF2-40B4-BE49-F238E27FC236}">
                <a16:creationId xmlns:a16="http://schemas.microsoft.com/office/drawing/2014/main" id="{5E02CDFD-9701-4B36-B707-BD22F8099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42291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4" name="Oval 54">
            <a:extLst>
              <a:ext uri="{FF2B5EF4-FFF2-40B4-BE49-F238E27FC236}">
                <a16:creationId xmlns:a16="http://schemas.microsoft.com/office/drawing/2014/main" id="{461BDA1E-5DC9-47FA-9BB0-44AA3BD0A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45212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5" name="Oval 55">
            <a:extLst>
              <a:ext uri="{FF2B5EF4-FFF2-40B4-BE49-F238E27FC236}">
                <a16:creationId xmlns:a16="http://schemas.microsoft.com/office/drawing/2014/main" id="{F7026EC8-111F-4D99-B833-18E3A04F7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48260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6" name="Oval 56">
            <a:extLst>
              <a:ext uri="{FF2B5EF4-FFF2-40B4-BE49-F238E27FC236}">
                <a16:creationId xmlns:a16="http://schemas.microsoft.com/office/drawing/2014/main" id="{3F98730D-B5F9-4CBA-AD34-C83FD605E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39243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7" name="Oval 57">
            <a:extLst>
              <a:ext uri="{FF2B5EF4-FFF2-40B4-BE49-F238E27FC236}">
                <a16:creationId xmlns:a16="http://schemas.microsoft.com/office/drawing/2014/main" id="{15085836-8025-4690-A418-EF5379EE7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39116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8" name="Oval 58">
            <a:extLst>
              <a:ext uri="{FF2B5EF4-FFF2-40B4-BE49-F238E27FC236}">
                <a16:creationId xmlns:a16="http://schemas.microsoft.com/office/drawing/2014/main" id="{4A34133E-D29C-4889-96ED-CFC0E0AD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42164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9" name="Oval 59">
            <a:extLst>
              <a:ext uri="{FF2B5EF4-FFF2-40B4-BE49-F238E27FC236}">
                <a16:creationId xmlns:a16="http://schemas.microsoft.com/office/drawing/2014/main" id="{D7EAF592-68EA-414D-925F-8C79432F1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0" y="45212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0" name="Oval 60">
            <a:extLst>
              <a:ext uri="{FF2B5EF4-FFF2-40B4-BE49-F238E27FC236}">
                <a16:creationId xmlns:a16="http://schemas.microsoft.com/office/drawing/2014/main" id="{71DEC60F-5D24-4D9A-BA6D-A1DFBF0C2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48260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1" name="Oval 61">
            <a:extLst>
              <a:ext uri="{FF2B5EF4-FFF2-40B4-BE49-F238E27FC236}">
                <a16:creationId xmlns:a16="http://schemas.microsoft.com/office/drawing/2014/main" id="{FE85704B-5DD8-4F52-AAC2-1AFF1AC5A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51308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2" name="Oval 62">
            <a:extLst>
              <a:ext uri="{FF2B5EF4-FFF2-40B4-BE49-F238E27FC236}">
                <a16:creationId xmlns:a16="http://schemas.microsoft.com/office/drawing/2014/main" id="{A88BDD9E-4B51-4D6C-990A-8E743DC37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800" y="54356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3" name="Oval 63">
            <a:extLst>
              <a:ext uri="{FF2B5EF4-FFF2-40B4-BE49-F238E27FC236}">
                <a16:creationId xmlns:a16="http://schemas.microsoft.com/office/drawing/2014/main" id="{E60591D3-51DD-445A-B69B-11AA15C9D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51308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4" name="Oval 64">
            <a:extLst>
              <a:ext uri="{FF2B5EF4-FFF2-40B4-BE49-F238E27FC236}">
                <a16:creationId xmlns:a16="http://schemas.microsoft.com/office/drawing/2014/main" id="{E2C25733-D152-4B5C-9E36-4B5770E6A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48387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7" name="Oval 67">
            <a:extLst>
              <a:ext uri="{FF2B5EF4-FFF2-40B4-BE49-F238E27FC236}">
                <a16:creationId xmlns:a16="http://schemas.microsoft.com/office/drawing/2014/main" id="{EEC5CD01-980D-46EC-81D9-FBFD9E725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39243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8" name="Oval 68">
            <a:extLst>
              <a:ext uri="{FF2B5EF4-FFF2-40B4-BE49-F238E27FC236}">
                <a16:creationId xmlns:a16="http://schemas.microsoft.com/office/drawing/2014/main" id="{2051F3F4-CE0D-43F5-95B7-FFC2AD7F3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900" y="51308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9" name="Oval 69">
            <a:extLst>
              <a:ext uri="{FF2B5EF4-FFF2-40B4-BE49-F238E27FC236}">
                <a16:creationId xmlns:a16="http://schemas.microsoft.com/office/drawing/2014/main" id="{0218DA32-A4ED-4343-85EA-7BF567A70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700" y="54356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0" name="Oval 70">
            <a:extLst>
              <a:ext uri="{FF2B5EF4-FFF2-40B4-BE49-F238E27FC236}">
                <a16:creationId xmlns:a16="http://schemas.microsoft.com/office/drawing/2014/main" id="{900E4EB6-5AE4-441C-BC3C-71F74E2F2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54356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1" name="Oval 71">
            <a:extLst>
              <a:ext uri="{FF2B5EF4-FFF2-40B4-BE49-F238E27FC236}">
                <a16:creationId xmlns:a16="http://schemas.microsoft.com/office/drawing/2014/main" id="{DEB26F67-3667-40A2-AA8A-9EE1385EB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100" y="51435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2" name="Oval 72">
            <a:extLst>
              <a:ext uri="{FF2B5EF4-FFF2-40B4-BE49-F238E27FC236}">
                <a16:creationId xmlns:a16="http://schemas.microsoft.com/office/drawing/2014/main" id="{CA807A4C-40BA-4EA6-89AF-004AA8B4E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9100" y="45212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3" name="Oval 73">
            <a:extLst>
              <a:ext uri="{FF2B5EF4-FFF2-40B4-BE49-F238E27FC236}">
                <a16:creationId xmlns:a16="http://schemas.microsoft.com/office/drawing/2014/main" id="{130B28EB-9177-4E30-9A8F-12A407819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0" y="39243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4" name="Oval 74">
            <a:extLst>
              <a:ext uri="{FF2B5EF4-FFF2-40B4-BE49-F238E27FC236}">
                <a16:creationId xmlns:a16="http://schemas.microsoft.com/office/drawing/2014/main" id="{DA10C7C8-4CF1-472D-9D07-373AA74D0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0" y="39370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5" name="Oval 75">
            <a:extLst>
              <a:ext uri="{FF2B5EF4-FFF2-40B4-BE49-F238E27FC236}">
                <a16:creationId xmlns:a16="http://schemas.microsoft.com/office/drawing/2014/main" id="{F9E5BF4C-6B26-4910-AF79-78CE77525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48260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6" name="Oval 76">
            <a:extLst>
              <a:ext uri="{FF2B5EF4-FFF2-40B4-BE49-F238E27FC236}">
                <a16:creationId xmlns:a16="http://schemas.microsoft.com/office/drawing/2014/main" id="{5662B8B8-87F3-44D4-8BBA-134A4428B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48260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8" name="Oval 78">
            <a:extLst>
              <a:ext uri="{FF2B5EF4-FFF2-40B4-BE49-F238E27FC236}">
                <a16:creationId xmlns:a16="http://schemas.microsoft.com/office/drawing/2014/main" id="{7A10CB7A-9D94-4A65-BC6D-AA7776A84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0100" y="48260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0" name="Oval 80">
            <a:extLst>
              <a:ext uri="{FF2B5EF4-FFF2-40B4-BE49-F238E27FC236}">
                <a16:creationId xmlns:a16="http://schemas.microsoft.com/office/drawing/2014/main" id="{F4429D9F-AF08-4A08-BA72-A1600D0D5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0" y="45085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1" name="Oval 81">
            <a:extLst>
              <a:ext uri="{FF2B5EF4-FFF2-40B4-BE49-F238E27FC236}">
                <a16:creationId xmlns:a16="http://schemas.microsoft.com/office/drawing/2014/main" id="{BB0852D6-59F1-4C43-BDD4-D6CBF652F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45085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2" name="Oval 82">
            <a:extLst>
              <a:ext uri="{FF2B5EF4-FFF2-40B4-BE49-F238E27FC236}">
                <a16:creationId xmlns:a16="http://schemas.microsoft.com/office/drawing/2014/main" id="{36AF7494-6F87-471C-826D-F975A0A68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300" y="45085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3" name="Oval 83">
            <a:extLst>
              <a:ext uri="{FF2B5EF4-FFF2-40B4-BE49-F238E27FC236}">
                <a16:creationId xmlns:a16="http://schemas.microsoft.com/office/drawing/2014/main" id="{F10B40E0-60B3-4B0C-9D16-4F4C33BF6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700" y="42037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4" name="Oval 84">
            <a:extLst>
              <a:ext uri="{FF2B5EF4-FFF2-40B4-BE49-F238E27FC236}">
                <a16:creationId xmlns:a16="http://schemas.microsoft.com/office/drawing/2014/main" id="{8C473A9C-8E7C-4F0A-B198-50B0E0139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42037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6" name="Oval 86">
            <a:extLst>
              <a:ext uri="{FF2B5EF4-FFF2-40B4-BE49-F238E27FC236}">
                <a16:creationId xmlns:a16="http://schemas.microsoft.com/office/drawing/2014/main" id="{744A4E42-65C1-4CB8-BD74-AA290564E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51308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559" name="Group 79">
            <a:extLst>
              <a:ext uri="{FF2B5EF4-FFF2-40B4-BE49-F238E27FC236}">
                <a16:creationId xmlns:a16="http://schemas.microsoft.com/office/drawing/2014/main" id="{F5528A28-9BD0-4651-ADA3-CA3C3D006259}"/>
              </a:ext>
            </a:extLst>
          </p:cNvPr>
          <p:cNvGrpSpPr>
            <a:grpSpLocks/>
          </p:cNvGrpSpPr>
          <p:nvPr/>
        </p:nvGrpSpPr>
        <p:grpSpPr bwMode="auto">
          <a:xfrm>
            <a:off x="7175500" y="4546600"/>
            <a:ext cx="152400" cy="152400"/>
            <a:chOff x="4512" y="2880"/>
            <a:chExt cx="96" cy="96"/>
          </a:xfrm>
        </p:grpSpPr>
        <p:sp>
          <p:nvSpPr>
            <p:cNvPr id="532545" name="Line 65">
              <a:extLst>
                <a:ext uri="{FF2B5EF4-FFF2-40B4-BE49-F238E27FC236}">
                  <a16:creationId xmlns:a16="http://schemas.microsoft.com/office/drawing/2014/main" id="{4DE0B845-93F0-4243-B8E5-1BC6012BCC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46" name="Line 66">
              <a:extLst>
                <a:ext uri="{FF2B5EF4-FFF2-40B4-BE49-F238E27FC236}">
                  <a16:creationId xmlns:a16="http://schemas.microsoft.com/office/drawing/2014/main" id="{C92837DD-EE60-40A5-BD7C-75910E0517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2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567" name="Line 87">
            <a:extLst>
              <a:ext uri="{FF2B5EF4-FFF2-40B4-BE49-F238E27FC236}">
                <a16:creationId xmlns:a16="http://schemas.microsoft.com/office/drawing/2014/main" id="{AEBF9144-DE63-4D88-AD5A-1717587225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8" name="Line 88">
            <a:extLst>
              <a:ext uri="{FF2B5EF4-FFF2-40B4-BE49-F238E27FC236}">
                <a16:creationId xmlns:a16="http://schemas.microsoft.com/office/drawing/2014/main" id="{183F2C32-A3C4-4C3B-BE9B-BFE656EC6D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69" name="Line 89">
            <a:extLst>
              <a:ext uri="{FF2B5EF4-FFF2-40B4-BE49-F238E27FC236}">
                <a16:creationId xmlns:a16="http://schemas.microsoft.com/office/drawing/2014/main" id="{2F0D1BD4-9D0E-430C-8AF6-3193569C0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0" name="Line 90">
            <a:extLst>
              <a:ext uri="{FF2B5EF4-FFF2-40B4-BE49-F238E27FC236}">
                <a16:creationId xmlns:a16="http://schemas.microsoft.com/office/drawing/2014/main" id="{FCBC7B4F-96C3-4BA1-ACCF-BBACA8A6B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1" name="Line 91">
            <a:extLst>
              <a:ext uri="{FF2B5EF4-FFF2-40B4-BE49-F238E27FC236}">
                <a16:creationId xmlns:a16="http://schemas.microsoft.com/office/drawing/2014/main" id="{68D92714-A743-49D4-83FE-8B57122801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2" name="Line 92">
            <a:extLst>
              <a:ext uri="{FF2B5EF4-FFF2-40B4-BE49-F238E27FC236}">
                <a16:creationId xmlns:a16="http://schemas.microsoft.com/office/drawing/2014/main" id="{7D24A4E3-9349-4FE5-BDE4-397DEE7B2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3" name="Line 93">
            <a:extLst>
              <a:ext uri="{FF2B5EF4-FFF2-40B4-BE49-F238E27FC236}">
                <a16:creationId xmlns:a16="http://schemas.microsoft.com/office/drawing/2014/main" id="{D9E38060-0551-4893-B242-CC13097F314B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4" name="Line 94">
            <a:extLst>
              <a:ext uri="{FF2B5EF4-FFF2-40B4-BE49-F238E27FC236}">
                <a16:creationId xmlns:a16="http://schemas.microsoft.com/office/drawing/2014/main" id="{13A594BD-6E85-40AD-8764-A97C93C3C3B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5" name="Line 95">
            <a:extLst>
              <a:ext uri="{FF2B5EF4-FFF2-40B4-BE49-F238E27FC236}">
                <a16:creationId xmlns:a16="http://schemas.microsoft.com/office/drawing/2014/main" id="{0E2CA9D6-4439-427B-AD2C-4896CDC0C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1600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6" name="Line 96">
            <a:extLst>
              <a:ext uri="{FF2B5EF4-FFF2-40B4-BE49-F238E27FC236}">
                <a16:creationId xmlns:a16="http://schemas.microsoft.com/office/drawing/2014/main" id="{3C2FE889-2F03-4A9B-84E1-CE984600AB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8288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7" name="Line 97">
            <a:extLst>
              <a:ext uri="{FF2B5EF4-FFF2-40B4-BE49-F238E27FC236}">
                <a16:creationId xmlns:a16="http://schemas.microsoft.com/office/drawing/2014/main" id="{1012F589-7ECF-4979-B594-336FBD0EE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133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8" name="Line 98">
            <a:extLst>
              <a:ext uri="{FF2B5EF4-FFF2-40B4-BE49-F238E27FC236}">
                <a16:creationId xmlns:a16="http://schemas.microsoft.com/office/drawing/2014/main" id="{6B4B9ABE-8523-4BE2-A1B3-E3867332B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438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9" name="Line 99">
            <a:extLst>
              <a:ext uri="{FF2B5EF4-FFF2-40B4-BE49-F238E27FC236}">
                <a16:creationId xmlns:a16="http://schemas.microsoft.com/office/drawing/2014/main" id="{6AF3B458-55F3-416F-BA47-829AC6E5F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743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0" name="Line 100">
            <a:extLst>
              <a:ext uri="{FF2B5EF4-FFF2-40B4-BE49-F238E27FC236}">
                <a16:creationId xmlns:a16="http://schemas.microsoft.com/office/drawing/2014/main" id="{6957918D-6CE8-46E6-AC33-814B2479C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048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1" name="Line 101">
            <a:extLst>
              <a:ext uri="{FF2B5EF4-FFF2-40B4-BE49-F238E27FC236}">
                <a16:creationId xmlns:a16="http://schemas.microsoft.com/office/drawing/2014/main" id="{9049E116-9D09-444B-8374-337FBD67B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3528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2" name="Oval 102">
            <a:extLst>
              <a:ext uri="{FF2B5EF4-FFF2-40B4-BE49-F238E27FC236}">
                <a16:creationId xmlns:a16="http://schemas.microsoft.com/office/drawing/2014/main" id="{C294537F-DF25-4DCB-A636-D6A2AC98F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20193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3" name="Oval 103">
            <a:extLst>
              <a:ext uri="{FF2B5EF4-FFF2-40B4-BE49-F238E27FC236}">
                <a16:creationId xmlns:a16="http://schemas.microsoft.com/office/drawing/2014/main" id="{48ACA9BF-07AD-4484-9431-783B33207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23114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5" name="Oval 105">
            <a:extLst>
              <a:ext uri="{FF2B5EF4-FFF2-40B4-BE49-F238E27FC236}">
                <a16:creationId xmlns:a16="http://schemas.microsoft.com/office/drawing/2014/main" id="{14B66CFF-0747-4566-95C2-731D3BCE6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17145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6" name="Oval 106">
            <a:extLst>
              <a:ext uri="{FF2B5EF4-FFF2-40B4-BE49-F238E27FC236}">
                <a16:creationId xmlns:a16="http://schemas.microsoft.com/office/drawing/2014/main" id="{31788A91-E0B7-47C4-9490-0669CAE1A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17018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7" name="Oval 107">
            <a:extLst>
              <a:ext uri="{FF2B5EF4-FFF2-40B4-BE49-F238E27FC236}">
                <a16:creationId xmlns:a16="http://schemas.microsoft.com/office/drawing/2014/main" id="{1A5029DE-8F45-4516-9339-EDF5BD189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20066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8" name="Oval 108">
            <a:extLst>
              <a:ext uri="{FF2B5EF4-FFF2-40B4-BE49-F238E27FC236}">
                <a16:creationId xmlns:a16="http://schemas.microsoft.com/office/drawing/2014/main" id="{4FCE8C45-DE7B-41E3-840D-2B92CB8D4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0" y="23114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9" name="Oval 109">
            <a:extLst>
              <a:ext uri="{FF2B5EF4-FFF2-40B4-BE49-F238E27FC236}">
                <a16:creationId xmlns:a16="http://schemas.microsoft.com/office/drawing/2014/main" id="{C5F3F01B-B4BB-4E40-A6AC-6E1FFFE6A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26162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0" name="Oval 110">
            <a:extLst>
              <a:ext uri="{FF2B5EF4-FFF2-40B4-BE49-F238E27FC236}">
                <a16:creationId xmlns:a16="http://schemas.microsoft.com/office/drawing/2014/main" id="{5A0589EE-496B-4D68-A2A7-5CA794F24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29210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1" name="Oval 111">
            <a:extLst>
              <a:ext uri="{FF2B5EF4-FFF2-40B4-BE49-F238E27FC236}">
                <a16:creationId xmlns:a16="http://schemas.microsoft.com/office/drawing/2014/main" id="{8A4FBB8A-F8C0-463D-8FB3-8CF0E5AC7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800" y="32258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2" name="Oval 112">
            <a:extLst>
              <a:ext uri="{FF2B5EF4-FFF2-40B4-BE49-F238E27FC236}">
                <a16:creationId xmlns:a16="http://schemas.microsoft.com/office/drawing/2014/main" id="{05161EA8-73B8-4A19-88C8-A9D91771F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29210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3" name="Oval 113">
            <a:extLst>
              <a:ext uri="{FF2B5EF4-FFF2-40B4-BE49-F238E27FC236}">
                <a16:creationId xmlns:a16="http://schemas.microsoft.com/office/drawing/2014/main" id="{A7F6FD8C-E993-4A37-8526-AFBDFB2E1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26289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1" name="Oval 121">
            <a:extLst>
              <a:ext uri="{FF2B5EF4-FFF2-40B4-BE49-F238E27FC236}">
                <a16:creationId xmlns:a16="http://schemas.microsoft.com/office/drawing/2014/main" id="{7D30347B-B71B-44A4-BFE5-685F320BC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0" y="17272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2" name="Oval 122">
            <a:extLst>
              <a:ext uri="{FF2B5EF4-FFF2-40B4-BE49-F238E27FC236}">
                <a16:creationId xmlns:a16="http://schemas.microsoft.com/office/drawing/2014/main" id="{C4FCF29A-5D7D-4ED8-A6B9-A71DB830B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26162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3" name="Oval 123">
            <a:extLst>
              <a:ext uri="{FF2B5EF4-FFF2-40B4-BE49-F238E27FC236}">
                <a16:creationId xmlns:a16="http://schemas.microsoft.com/office/drawing/2014/main" id="{9BF138E0-2A1C-4C49-A57D-5E12E8CBF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26162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4" name="Oval 124">
            <a:extLst>
              <a:ext uri="{FF2B5EF4-FFF2-40B4-BE49-F238E27FC236}">
                <a16:creationId xmlns:a16="http://schemas.microsoft.com/office/drawing/2014/main" id="{41E6D09E-5DEE-4CB8-9C50-E0A938D91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0100" y="26162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5" name="Oval 125">
            <a:extLst>
              <a:ext uri="{FF2B5EF4-FFF2-40B4-BE49-F238E27FC236}">
                <a16:creationId xmlns:a16="http://schemas.microsoft.com/office/drawing/2014/main" id="{70A4E743-128D-43D6-92A3-A99C8FD7E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0" y="22987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6" name="Oval 126">
            <a:extLst>
              <a:ext uri="{FF2B5EF4-FFF2-40B4-BE49-F238E27FC236}">
                <a16:creationId xmlns:a16="http://schemas.microsoft.com/office/drawing/2014/main" id="{314C9CE3-42B7-4F9F-B3BF-E871C1AA6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7400" y="22987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7" name="Oval 127">
            <a:extLst>
              <a:ext uri="{FF2B5EF4-FFF2-40B4-BE49-F238E27FC236}">
                <a16:creationId xmlns:a16="http://schemas.microsoft.com/office/drawing/2014/main" id="{DB63382C-8968-427B-9A08-C29C8A153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300" y="22987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8" name="Oval 128">
            <a:extLst>
              <a:ext uri="{FF2B5EF4-FFF2-40B4-BE49-F238E27FC236}">
                <a16:creationId xmlns:a16="http://schemas.microsoft.com/office/drawing/2014/main" id="{4939AD2D-1E4F-4EF9-8C0E-53EE1EE28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4700" y="19939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9" name="Oval 129">
            <a:extLst>
              <a:ext uri="{FF2B5EF4-FFF2-40B4-BE49-F238E27FC236}">
                <a16:creationId xmlns:a16="http://schemas.microsoft.com/office/drawing/2014/main" id="{052A7379-0237-4FB2-9DF0-8C5EA62A8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19939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0" name="Oval 130">
            <a:extLst>
              <a:ext uri="{FF2B5EF4-FFF2-40B4-BE49-F238E27FC236}">
                <a16:creationId xmlns:a16="http://schemas.microsoft.com/office/drawing/2014/main" id="{43556CDB-EEE0-4B7E-B92D-BFB9A32F0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200" y="29210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611" name="Group 131">
            <a:extLst>
              <a:ext uri="{FF2B5EF4-FFF2-40B4-BE49-F238E27FC236}">
                <a16:creationId xmlns:a16="http://schemas.microsoft.com/office/drawing/2014/main" id="{C45A81B3-467B-45C1-8A65-68015C18A91D}"/>
              </a:ext>
            </a:extLst>
          </p:cNvPr>
          <p:cNvGrpSpPr>
            <a:grpSpLocks/>
          </p:cNvGrpSpPr>
          <p:nvPr/>
        </p:nvGrpSpPr>
        <p:grpSpPr bwMode="auto">
          <a:xfrm>
            <a:off x="7175500" y="2336800"/>
            <a:ext cx="152400" cy="152400"/>
            <a:chOff x="4512" y="2880"/>
            <a:chExt cx="96" cy="96"/>
          </a:xfrm>
        </p:grpSpPr>
        <p:sp>
          <p:nvSpPr>
            <p:cNvPr id="532612" name="Line 132">
              <a:extLst>
                <a:ext uri="{FF2B5EF4-FFF2-40B4-BE49-F238E27FC236}">
                  <a16:creationId xmlns:a16="http://schemas.microsoft.com/office/drawing/2014/main" id="{94576DC2-375D-4D29-ACB0-8FA950CC0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13" name="Line 133">
              <a:extLst>
                <a:ext uri="{FF2B5EF4-FFF2-40B4-BE49-F238E27FC236}">
                  <a16:creationId xmlns:a16="http://schemas.microsoft.com/office/drawing/2014/main" id="{226891A2-5ADB-4B2E-8437-FD3CC22075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2" y="2880"/>
              <a:ext cx="9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614" name="Oval 134">
            <a:extLst>
              <a:ext uri="{FF2B5EF4-FFF2-40B4-BE49-F238E27FC236}">
                <a16:creationId xmlns:a16="http://schemas.microsoft.com/office/drawing/2014/main" id="{C5BCE704-0883-4594-B3B1-E5DBDDDA0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0" y="4216400"/>
            <a:ext cx="228600" cy="228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5" name="Oval 135">
            <a:extLst>
              <a:ext uri="{FF2B5EF4-FFF2-40B4-BE49-F238E27FC236}">
                <a16:creationId xmlns:a16="http://schemas.microsoft.com/office/drawing/2014/main" id="{2A841E14-C5DC-4541-A686-C538E7C89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42164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32616" name="Oval 136">
            <a:extLst>
              <a:ext uri="{FF2B5EF4-FFF2-40B4-BE49-F238E27FC236}">
                <a16:creationId xmlns:a16="http://schemas.microsoft.com/office/drawing/2014/main" id="{391079AE-2487-4C7C-B2B7-0633DA09F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3924300"/>
            <a:ext cx="228600" cy="2286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>
            <a:extLst>
              <a:ext uri="{FF2B5EF4-FFF2-40B4-BE49-F238E27FC236}">
                <a16:creationId xmlns:a16="http://schemas.microsoft.com/office/drawing/2014/main" id="{039C4A47-B11C-41B2-8CEE-FDD45C052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Preenchimento</a:t>
            </a:r>
          </a:p>
        </p:txBody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96988A03-C8B9-40D0-8D80-7DB80E7B5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Conhecido como “</a:t>
            </a:r>
            <a:r>
              <a:rPr lang="pt-BR" altLang="en-US" i="1"/>
              <a:t>Flood Fill</a:t>
            </a:r>
            <a:r>
              <a:rPr lang="pt-BR" altLang="en-US"/>
              <a:t>”</a:t>
            </a:r>
          </a:p>
          <a:p>
            <a:r>
              <a:rPr lang="pt-BR" altLang="en-US"/>
              <a:t>Algoritmo recursivo</a:t>
            </a:r>
          </a:p>
          <a:p>
            <a:pPr lvl="1"/>
            <a:r>
              <a:rPr lang="pt-BR" altLang="en-US"/>
              <a:t>Preenche vizinhos da semente que atendem ao critério</a:t>
            </a:r>
          </a:p>
          <a:p>
            <a:pPr lvl="1"/>
            <a:r>
              <a:rPr lang="pt-BR" altLang="en-US"/>
              <a:t>Aplica o algoritmo recursivamente tomando esses vizinhos como sementes</a:t>
            </a:r>
          </a:p>
          <a:p>
            <a:pPr lvl="1"/>
            <a:r>
              <a:rPr lang="pt-BR" altLang="en-US"/>
              <a:t>Termina quando nenhum vizinho atende o critério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>
            <a:extLst>
              <a:ext uri="{FF2B5EF4-FFF2-40B4-BE49-F238E27FC236}">
                <a16:creationId xmlns:a16="http://schemas.microsoft.com/office/drawing/2014/main" id="{47539B00-C365-47FF-AF2C-B535BF5ED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Preenchimento</a:t>
            </a:r>
          </a:p>
        </p:txBody>
      </p:sp>
      <p:sp>
        <p:nvSpPr>
          <p:cNvPr id="534531" name="Rectangle 3">
            <a:extLst>
              <a:ext uri="{FF2B5EF4-FFF2-40B4-BE49-F238E27FC236}">
                <a16:creationId xmlns:a16="http://schemas.microsoft.com/office/drawing/2014/main" id="{78637016-2580-4252-A074-78081105D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pt-BR" altLang="en-US" sz="2000" dirty="0" err="1"/>
              <a:t>Pseudo-código</a:t>
            </a:r>
            <a:r>
              <a:rPr lang="pt-BR" altLang="en-US" sz="2000" dirty="0"/>
              <a:t>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1800" dirty="0"/>
              <a:t>Procedure </a:t>
            </a:r>
            <a:r>
              <a:rPr lang="pt-BR" altLang="en-US" sz="1800" i="1" dirty="0" err="1"/>
              <a:t>FloodFill</a:t>
            </a:r>
            <a:r>
              <a:rPr lang="pt-BR" altLang="en-US" sz="1800" dirty="0"/>
              <a:t> (</a:t>
            </a:r>
            <a:r>
              <a:rPr lang="pt-BR" altLang="en-US" sz="1800" i="1" dirty="0"/>
              <a:t>x</a:t>
            </a:r>
            <a:r>
              <a:rPr lang="pt-BR" altLang="en-US" sz="1800" dirty="0"/>
              <a:t>, </a:t>
            </a:r>
            <a:r>
              <a:rPr lang="pt-BR" altLang="en-US" sz="1800" i="1" dirty="0"/>
              <a:t>y</a:t>
            </a:r>
            <a:r>
              <a:rPr lang="pt-BR" altLang="en-US" sz="1800" dirty="0"/>
              <a:t>, </a:t>
            </a:r>
            <a:r>
              <a:rPr lang="pt-BR" altLang="en-US" sz="1800" i="1" dirty="0"/>
              <a:t>cor, </a:t>
            </a:r>
            <a:r>
              <a:rPr lang="pt-BR" altLang="en-US" sz="1800" i="1" dirty="0" err="1"/>
              <a:t>novaCor</a:t>
            </a:r>
            <a:r>
              <a:rPr lang="pt-BR" altLang="en-US" sz="1800" dirty="0"/>
              <a:t>)</a:t>
            </a:r>
          </a:p>
          <a:p>
            <a:pPr lvl="2">
              <a:buFontTx/>
              <a:buNone/>
            </a:pPr>
            <a:r>
              <a:rPr lang="pt-BR" altLang="en-US" sz="1800" dirty="0"/>
              <a:t>Se </a:t>
            </a:r>
            <a:r>
              <a:rPr lang="pt-BR" altLang="en-US" sz="1800" i="1" dirty="0"/>
              <a:t>pixel</a:t>
            </a:r>
            <a:r>
              <a:rPr lang="pt-BR" altLang="en-US" sz="1800" dirty="0"/>
              <a:t> (</a:t>
            </a:r>
            <a:r>
              <a:rPr lang="pt-BR" altLang="en-US" sz="1800" i="1" dirty="0"/>
              <a:t>x</a:t>
            </a:r>
            <a:r>
              <a:rPr lang="pt-BR" altLang="en-US" sz="1800" dirty="0"/>
              <a:t>, </a:t>
            </a:r>
            <a:r>
              <a:rPr lang="pt-BR" altLang="en-US" sz="1800" i="1" dirty="0"/>
              <a:t>y</a:t>
            </a:r>
            <a:r>
              <a:rPr lang="pt-BR" altLang="en-US" sz="1800" dirty="0"/>
              <a:t>) = </a:t>
            </a:r>
            <a:r>
              <a:rPr lang="pt-BR" altLang="en-US" sz="1800" i="1" dirty="0"/>
              <a:t>cor</a:t>
            </a:r>
            <a:r>
              <a:rPr lang="pt-BR" altLang="en-US" sz="1800" dirty="0"/>
              <a:t> então</a:t>
            </a:r>
          </a:p>
          <a:p>
            <a:pPr lvl="3">
              <a:buNone/>
            </a:pPr>
            <a:r>
              <a:rPr lang="pt-BR" altLang="en-US" sz="1800" i="1" dirty="0"/>
              <a:t>pixel</a:t>
            </a:r>
            <a:r>
              <a:rPr lang="pt-BR" altLang="en-US" sz="1800" dirty="0"/>
              <a:t> (</a:t>
            </a:r>
            <a:r>
              <a:rPr lang="pt-BR" altLang="en-US" sz="1800" i="1" dirty="0"/>
              <a:t>x</a:t>
            </a:r>
            <a:r>
              <a:rPr lang="pt-BR" altLang="en-US" sz="1800" dirty="0"/>
              <a:t>, </a:t>
            </a:r>
            <a:r>
              <a:rPr lang="pt-BR" altLang="en-US" sz="1800" i="1" dirty="0"/>
              <a:t>y</a:t>
            </a:r>
            <a:r>
              <a:rPr lang="pt-BR" altLang="en-US" sz="1800" dirty="0"/>
              <a:t>) ← </a:t>
            </a:r>
            <a:r>
              <a:rPr lang="pt-BR" altLang="en-US" sz="1800" i="1" dirty="0"/>
              <a:t> </a:t>
            </a:r>
            <a:r>
              <a:rPr lang="pt-BR" altLang="en-US" sz="1800" i="1" dirty="0" err="1"/>
              <a:t>novaCor</a:t>
            </a:r>
            <a:endParaRPr lang="pt-BR" altLang="en-US" sz="1800" dirty="0" err="1"/>
          </a:p>
          <a:p>
            <a:pPr lvl="3">
              <a:buFontTx/>
              <a:buNone/>
            </a:pPr>
            <a:r>
              <a:rPr lang="pt-BR" altLang="en-US" sz="1800" i="1" dirty="0" err="1"/>
              <a:t>FloodFill</a:t>
            </a:r>
            <a:r>
              <a:rPr lang="pt-BR" altLang="en-US" sz="1800" dirty="0"/>
              <a:t> (</a:t>
            </a:r>
            <a:r>
              <a:rPr lang="pt-BR" altLang="en-US" sz="1800" i="1" dirty="0"/>
              <a:t>x </a:t>
            </a:r>
            <a:r>
              <a:rPr lang="pt-BR" altLang="en-US" sz="1800" dirty="0"/>
              <a:t>+ 1, </a:t>
            </a:r>
            <a:r>
              <a:rPr lang="pt-BR" altLang="en-US" sz="1800" i="1" dirty="0"/>
              <a:t>y</a:t>
            </a:r>
            <a:r>
              <a:rPr lang="pt-BR" altLang="en-US" sz="1800" dirty="0"/>
              <a:t>, </a:t>
            </a:r>
            <a:r>
              <a:rPr lang="pt-BR" altLang="en-US" sz="1800" i="1" dirty="0"/>
              <a:t>cor, </a:t>
            </a:r>
            <a:r>
              <a:rPr lang="pt-BR" altLang="en-US" sz="1800" i="1" dirty="0" err="1"/>
              <a:t>novaCor</a:t>
            </a:r>
            <a:r>
              <a:rPr lang="pt-BR" altLang="en-US" sz="1800" dirty="0"/>
              <a:t>)</a:t>
            </a:r>
          </a:p>
          <a:p>
            <a:pPr lvl="3">
              <a:buFontTx/>
              <a:buNone/>
            </a:pPr>
            <a:r>
              <a:rPr lang="pt-BR" altLang="en-US" sz="1800" i="1" dirty="0" err="1"/>
              <a:t>FloodFill</a:t>
            </a:r>
            <a:r>
              <a:rPr lang="pt-BR" altLang="en-US" sz="1800" dirty="0"/>
              <a:t> (</a:t>
            </a:r>
            <a:r>
              <a:rPr lang="pt-BR" altLang="en-US" sz="1800" i="1" dirty="0"/>
              <a:t>x</a:t>
            </a:r>
            <a:r>
              <a:rPr lang="pt-BR" altLang="en-US" sz="1800" dirty="0"/>
              <a:t>, </a:t>
            </a:r>
            <a:r>
              <a:rPr lang="pt-BR" altLang="en-US" sz="1800" i="1" dirty="0"/>
              <a:t>y </a:t>
            </a:r>
            <a:r>
              <a:rPr lang="pt-BR" altLang="en-US" sz="1800" dirty="0"/>
              <a:t>+ 1, </a:t>
            </a:r>
            <a:r>
              <a:rPr lang="pt-BR" altLang="en-US" sz="1800" i="1" dirty="0"/>
              <a:t>cor, </a:t>
            </a:r>
            <a:r>
              <a:rPr lang="pt-BR" altLang="en-US" sz="1800" i="1" dirty="0" err="1"/>
              <a:t>novaCor</a:t>
            </a:r>
            <a:r>
              <a:rPr lang="pt-BR" altLang="en-US" sz="1800" dirty="0"/>
              <a:t>)</a:t>
            </a:r>
          </a:p>
          <a:p>
            <a:pPr lvl="3">
              <a:buFontTx/>
              <a:buNone/>
            </a:pPr>
            <a:r>
              <a:rPr lang="pt-BR" altLang="en-US" sz="1800" i="1" dirty="0" err="1"/>
              <a:t>FloodFill</a:t>
            </a:r>
            <a:r>
              <a:rPr lang="pt-BR" altLang="en-US" sz="1800" dirty="0"/>
              <a:t> (</a:t>
            </a:r>
            <a:r>
              <a:rPr lang="pt-BR" altLang="en-US" sz="1800" i="1" dirty="0"/>
              <a:t>x </a:t>
            </a:r>
            <a:r>
              <a:rPr lang="pt-BR" altLang="en-US" sz="1800" dirty="0"/>
              <a:t>- 1, </a:t>
            </a:r>
            <a:r>
              <a:rPr lang="pt-BR" altLang="en-US" sz="1800" i="1" dirty="0"/>
              <a:t>y</a:t>
            </a:r>
            <a:r>
              <a:rPr lang="pt-BR" altLang="en-US" sz="1800" dirty="0"/>
              <a:t>, </a:t>
            </a:r>
            <a:r>
              <a:rPr lang="pt-BR" altLang="en-US" sz="1800" i="1" dirty="0"/>
              <a:t>cor, </a:t>
            </a:r>
            <a:r>
              <a:rPr lang="pt-BR" altLang="en-US" sz="1800" i="1" dirty="0" err="1"/>
              <a:t>novaCor</a:t>
            </a:r>
            <a:r>
              <a:rPr lang="pt-BR" altLang="en-US" sz="1800" dirty="0"/>
              <a:t>)</a:t>
            </a:r>
          </a:p>
          <a:p>
            <a:pPr lvl="3">
              <a:buFontTx/>
              <a:buNone/>
            </a:pPr>
            <a:r>
              <a:rPr lang="pt-BR" altLang="en-US" sz="1800" i="1" dirty="0" err="1"/>
              <a:t>FloodFill</a:t>
            </a:r>
            <a:r>
              <a:rPr lang="pt-BR" altLang="en-US" sz="1800" dirty="0"/>
              <a:t> (</a:t>
            </a:r>
            <a:r>
              <a:rPr lang="pt-BR" altLang="en-US" sz="1800" i="1" dirty="0"/>
              <a:t>x</a:t>
            </a:r>
            <a:r>
              <a:rPr lang="pt-BR" altLang="en-US" sz="1800" dirty="0"/>
              <a:t>, </a:t>
            </a:r>
            <a:r>
              <a:rPr lang="pt-BR" altLang="en-US" sz="1800" i="1" dirty="0"/>
              <a:t>y </a:t>
            </a:r>
            <a:r>
              <a:rPr lang="pt-BR" altLang="en-US" sz="1800" dirty="0"/>
              <a:t>- 1, </a:t>
            </a:r>
            <a:r>
              <a:rPr lang="pt-BR" altLang="en-US" sz="1800" i="1" dirty="0"/>
              <a:t>cor, </a:t>
            </a:r>
            <a:r>
              <a:rPr lang="pt-BR" altLang="en-US" sz="1800" i="1" dirty="0" err="1"/>
              <a:t>novaCor</a:t>
            </a:r>
            <a:r>
              <a:rPr lang="pt-BR" altLang="en-US" sz="1800" dirty="0"/>
              <a:t>)</a:t>
            </a:r>
          </a:p>
          <a:p>
            <a:r>
              <a:rPr lang="pt-BR" altLang="en-US" sz="2200" dirty="0"/>
              <a:t>Uso abusivo de recursão pode ser contornado preenchendo intervalos horizontais iterativamente</a:t>
            </a:r>
          </a:p>
          <a:p>
            <a:r>
              <a:rPr lang="pt-BR" altLang="en-US" sz="2200" dirty="0"/>
              <a:t>Pode ser necessário usar um bitmap auxiliar para marcar os pixels visitados. Por exemplo</a:t>
            </a:r>
          </a:p>
          <a:p>
            <a:pPr lvl="1"/>
            <a:r>
              <a:rPr lang="pt-BR" altLang="en-US" sz="2000" dirty="0"/>
              <a:t>Critério é </a:t>
            </a:r>
            <a:r>
              <a:rPr lang="pt-BR" altLang="en-US" sz="2000" i="1" dirty="0"/>
              <a:t>pixel</a:t>
            </a:r>
            <a:r>
              <a:rPr lang="pt-BR" altLang="en-US" sz="2000" dirty="0"/>
              <a:t> (</a:t>
            </a:r>
            <a:r>
              <a:rPr lang="pt-BR" altLang="en-US" sz="2000" i="1" dirty="0"/>
              <a:t>x</a:t>
            </a:r>
            <a:r>
              <a:rPr lang="pt-BR" altLang="en-US" sz="2000" dirty="0"/>
              <a:t>, </a:t>
            </a:r>
            <a:r>
              <a:rPr lang="pt-BR" altLang="en-US" sz="2000" i="1" dirty="0"/>
              <a:t>y</a:t>
            </a:r>
            <a:r>
              <a:rPr lang="pt-BR" altLang="en-US" sz="2000" dirty="0"/>
              <a:t>) ≈ </a:t>
            </a:r>
            <a:r>
              <a:rPr lang="pt-BR" altLang="en-US" sz="2000" i="1" dirty="0"/>
              <a:t>cor</a:t>
            </a:r>
          </a:p>
          <a:p>
            <a:pPr lvl="1"/>
            <a:r>
              <a:rPr lang="pt-BR" altLang="en-US" sz="2000" dirty="0"/>
              <a:t>Se </a:t>
            </a:r>
            <a:r>
              <a:rPr lang="pt-BR" altLang="en-US" sz="2000" i="1" dirty="0"/>
              <a:t>cor </a:t>
            </a:r>
            <a:r>
              <a:rPr lang="pt-BR" altLang="en-US" sz="2000" dirty="0"/>
              <a:t>≈</a:t>
            </a:r>
            <a:r>
              <a:rPr lang="pt-BR" altLang="en-US" sz="2000" i="1" dirty="0"/>
              <a:t> </a:t>
            </a:r>
            <a:r>
              <a:rPr lang="pt-BR" altLang="en-US" sz="2000" i="1" dirty="0" err="1"/>
              <a:t>novaCor</a:t>
            </a:r>
            <a:r>
              <a:rPr lang="pt-BR" altLang="en-US" sz="2000" dirty="0"/>
              <a:t>, não há meio de distinguir um pixel visitado de um não visitado</a:t>
            </a:r>
            <a:endParaRPr lang="pt-BR" altLang="en-US" sz="20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>
            <a:extLst>
              <a:ext uri="{FF2B5EF4-FFF2-40B4-BE49-F238E27FC236}">
                <a16:creationId xmlns:a16="http://schemas.microsoft.com/office/drawing/2014/main" id="{692E571C-9888-4B68-94FB-92A00435A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Polígonos</a:t>
            </a:r>
          </a:p>
        </p:txBody>
      </p:sp>
      <p:sp>
        <p:nvSpPr>
          <p:cNvPr id="535555" name="Rectangle 3">
            <a:extLst>
              <a:ext uri="{FF2B5EF4-FFF2-40B4-BE49-F238E27FC236}">
                <a16:creationId xmlns:a16="http://schemas.microsoft.com/office/drawing/2014/main" id="{075DECC6-5C5D-4E80-AA42-0AFC0A6F8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Operação fundamental em computação gráfica</a:t>
            </a:r>
          </a:p>
          <a:p>
            <a:r>
              <a:rPr lang="pt-BR" altLang="en-US"/>
              <a:t>Polígono é dado por uma lista de vértices</a:t>
            </a:r>
          </a:p>
          <a:p>
            <a:pPr lvl="1"/>
            <a:r>
              <a:rPr lang="pt-BR" altLang="en-US"/>
              <a:t>Último vértice = primeiro vértice</a:t>
            </a:r>
          </a:p>
          <a:p>
            <a:r>
              <a:rPr lang="pt-BR" altLang="en-US"/>
              <a:t>Obs.: OpenGL rasteriza apenas triângulos</a:t>
            </a:r>
          </a:p>
          <a:p>
            <a:pPr lvl="1"/>
            <a:r>
              <a:rPr lang="pt-BR" altLang="en-US"/>
              <a:t>Triângulos são casos especiais de polígonos</a:t>
            </a:r>
          </a:p>
          <a:p>
            <a:pPr lvl="1"/>
            <a:r>
              <a:rPr lang="pt-BR" altLang="en-US"/>
              <a:t>Polígonos genéricos precisam ser triangulados</a:t>
            </a:r>
          </a:p>
          <a:p>
            <a:pPr lvl="2"/>
            <a:r>
              <a:rPr lang="pt-BR" altLang="en-US"/>
              <a:t>Triangulação faz parte da biblioteca de utilitários (</a:t>
            </a:r>
            <a:r>
              <a:rPr lang="pt-BR" altLang="en-US" b="1" i="1"/>
              <a:t>gluTesselate</a:t>
            </a:r>
            <a:r>
              <a:rPr lang="pt-BR" altLang="en-US"/>
              <a:t>) </a:t>
            </a:r>
          </a:p>
          <a:p>
            <a:pPr lvl="1">
              <a:buFont typeface="Wingdings" panose="05000000000000000000" pitchFamily="2" charset="2"/>
              <a:buNone/>
            </a:pPr>
            <a:endParaRPr lang="pt-B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608" name="Freeform 32" descr="Light horizontal">
            <a:extLst>
              <a:ext uri="{FF2B5EF4-FFF2-40B4-BE49-F238E27FC236}">
                <a16:creationId xmlns:a16="http://schemas.microsoft.com/office/drawing/2014/main" id="{1C2B69B1-1CEE-4BD8-A717-FA2975DD3184}"/>
              </a:ext>
            </a:extLst>
          </p:cNvPr>
          <p:cNvSpPr>
            <a:spLocks/>
          </p:cNvSpPr>
          <p:nvPr/>
        </p:nvSpPr>
        <p:spPr bwMode="auto">
          <a:xfrm>
            <a:off x="5638800" y="2738438"/>
            <a:ext cx="2438400" cy="1528762"/>
          </a:xfrm>
          <a:custGeom>
            <a:avLst/>
            <a:gdLst>
              <a:gd name="T0" fmla="*/ 0 w 1536"/>
              <a:gd name="T1" fmla="*/ 387 h 963"/>
              <a:gd name="T2" fmla="*/ 243 w 1536"/>
              <a:gd name="T3" fmla="*/ 0 h 963"/>
              <a:gd name="T4" fmla="*/ 607 w 1536"/>
              <a:gd name="T5" fmla="*/ 0 h 963"/>
              <a:gd name="T6" fmla="*/ 768 w 1536"/>
              <a:gd name="T7" fmla="*/ 291 h 963"/>
              <a:gd name="T8" fmla="*/ 1107 w 1536"/>
              <a:gd name="T9" fmla="*/ 0 h 963"/>
              <a:gd name="T10" fmla="*/ 1420 w 1536"/>
              <a:gd name="T11" fmla="*/ 0 h 963"/>
              <a:gd name="T12" fmla="*/ 1536 w 1536"/>
              <a:gd name="T13" fmla="*/ 963 h 963"/>
              <a:gd name="T14" fmla="*/ 0 w 1536"/>
              <a:gd name="T15" fmla="*/ 387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36" h="963">
                <a:moveTo>
                  <a:pt x="0" y="387"/>
                </a:moveTo>
                <a:lnTo>
                  <a:pt x="243" y="0"/>
                </a:lnTo>
                <a:lnTo>
                  <a:pt x="607" y="0"/>
                </a:lnTo>
                <a:lnTo>
                  <a:pt x="768" y="291"/>
                </a:lnTo>
                <a:lnTo>
                  <a:pt x="1107" y="0"/>
                </a:lnTo>
                <a:lnTo>
                  <a:pt x="1420" y="0"/>
                </a:lnTo>
                <a:lnTo>
                  <a:pt x="1536" y="963"/>
                </a:lnTo>
                <a:lnTo>
                  <a:pt x="0" y="387"/>
                </a:lnTo>
                <a:close/>
              </a:path>
            </a:pathLst>
          </a:custGeom>
          <a:pattFill prst="ltHorz">
            <a:fgClr>
              <a:srgbClr val="FF6600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578" name="Rectangle 2">
            <a:extLst>
              <a:ext uri="{FF2B5EF4-FFF2-40B4-BE49-F238E27FC236}">
                <a16:creationId xmlns:a16="http://schemas.microsoft.com/office/drawing/2014/main" id="{0675DA5D-D950-465D-9F67-8DF9D1108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Polígonos</a:t>
            </a:r>
          </a:p>
        </p:txBody>
      </p:sp>
      <p:sp>
        <p:nvSpPr>
          <p:cNvPr id="536579" name="Rectangle 3">
            <a:extLst>
              <a:ext uri="{FF2B5EF4-FFF2-40B4-BE49-F238E27FC236}">
                <a16:creationId xmlns:a16="http://schemas.microsoft.com/office/drawing/2014/main" id="{C631B199-2641-4B2D-94B9-9DAC56AF3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1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Algoritmo clássico usa técnica de varredura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Arestas são ordenadas 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Chave primária:</a:t>
            </a:r>
            <a:r>
              <a:rPr lang="pt-BR" altLang="en-US" sz="2000" i="1"/>
              <a:t> y </a:t>
            </a:r>
            <a:r>
              <a:rPr lang="pt-BR" altLang="en-US" sz="2000"/>
              <a:t>mínimo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Chave secundária: </a:t>
            </a:r>
            <a:r>
              <a:rPr lang="pt-BR" altLang="en-US" sz="2000" i="1"/>
              <a:t>x</a:t>
            </a:r>
            <a:r>
              <a:rPr lang="pt-BR" altLang="en-US" sz="2000"/>
              <a:t> mín. 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Exemplo: (</a:t>
            </a:r>
            <a:r>
              <a:rPr lang="pt-BR" altLang="en-US" sz="2000" i="1"/>
              <a:t>e,d,a,b,c</a:t>
            </a:r>
            <a:r>
              <a:rPr lang="pt-BR" altLang="en-US" sz="2000"/>
              <a:t>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Linha de varredura perpendicular ao eixo </a:t>
            </a:r>
            <a:r>
              <a:rPr lang="pt-BR" altLang="en-US" sz="2400" i="1"/>
              <a:t>y</a:t>
            </a:r>
            <a:r>
              <a:rPr lang="pt-BR" altLang="en-US" sz="2400"/>
              <a:t> percorre o polígono (desde </a:t>
            </a:r>
            <a:r>
              <a:rPr lang="pt-BR" altLang="en-US" sz="2400" i="1"/>
              <a:t>ymin</a:t>
            </a:r>
            <a:r>
              <a:rPr lang="pt-BR" altLang="en-US" sz="2400"/>
              <a:t> até </a:t>
            </a:r>
            <a:r>
              <a:rPr lang="pt-BR" altLang="en-US" sz="2400" i="1"/>
              <a:t>ymax</a:t>
            </a:r>
            <a:r>
              <a:rPr lang="pt-BR" altLang="en-US" sz="2400"/>
              <a:t>)</a:t>
            </a:r>
            <a:endParaRPr lang="pt-BR" altLang="en-US" sz="2400" i="1"/>
          </a:p>
          <a:p>
            <a:pPr lvl="1">
              <a:lnSpc>
                <a:spcPct val="90000"/>
              </a:lnSpc>
            </a:pPr>
            <a:r>
              <a:rPr lang="pt-BR" altLang="en-US" sz="2400"/>
              <a:t>Intervalos horizontais entre pares de arestas são preenchidos</a:t>
            </a:r>
          </a:p>
          <a:p>
            <a:pPr lvl="1">
              <a:lnSpc>
                <a:spcPct val="90000"/>
              </a:lnSpc>
            </a:pPr>
            <a:endParaRPr lang="pt-BR" altLang="en-US" sz="2400"/>
          </a:p>
        </p:txBody>
      </p:sp>
      <p:sp>
        <p:nvSpPr>
          <p:cNvPr id="536580" name="Line 4">
            <a:extLst>
              <a:ext uri="{FF2B5EF4-FFF2-40B4-BE49-F238E27FC236}">
                <a16:creationId xmlns:a16="http://schemas.microsoft.com/office/drawing/2014/main" id="{15B8C740-AFB5-4636-A0FD-BA62F947C6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1600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581" name="Line 5">
            <a:extLst>
              <a:ext uri="{FF2B5EF4-FFF2-40B4-BE49-F238E27FC236}">
                <a16:creationId xmlns:a16="http://schemas.microsoft.com/office/drawing/2014/main" id="{DE66C54A-D407-4AB1-8068-6052961CA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7244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584" name="Freeform 8">
            <a:extLst>
              <a:ext uri="{FF2B5EF4-FFF2-40B4-BE49-F238E27FC236}">
                <a16:creationId xmlns:a16="http://schemas.microsoft.com/office/drawing/2014/main" id="{ECDB14FB-1D8A-4984-A871-D203E9768177}"/>
              </a:ext>
            </a:extLst>
          </p:cNvPr>
          <p:cNvSpPr>
            <a:spLocks/>
          </p:cNvSpPr>
          <p:nvPr/>
        </p:nvSpPr>
        <p:spPr bwMode="auto">
          <a:xfrm>
            <a:off x="5638800" y="2209800"/>
            <a:ext cx="2438400" cy="2057400"/>
          </a:xfrm>
          <a:custGeom>
            <a:avLst/>
            <a:gdLst>
              <a:gd name="T0" fmla="*/ 0 w 1536"/>
              <a:gd name="T1" fmla="*/ 720 h 1296"/>
              <a:gd name="T2" fmla="*/ 432 w 1536"/>
              <a:gd name="T3" fmla="*/ 0 h 1296"/>
              <a:gd name="T4" fmla="*/ 768 w 1536"/>
              <a:gd name="T5" fmla="*/ 624 h 1296"/>
              <a:gd name="T6" fmla="*/ 1392 w 1536"/>
              <a:gd name="T7" fmla="*/ 96 h 1296"/>
              <a:gd name="T8" fmla="*/ 1536 w 1536"/>
              <a:gd name="T9" fmla="*/ 1296 h 1296"/>
              <a:gd name="T10" fmla="*/ 0 w 1536"/>
              <a:gd name="T11" fmla="*/ 72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36" h="1296">
                <a:moveTo>
                  <a:pt x="0" y="720"/>
                </a:moveTo>
                <a:lnTo>
                  <a:pt x="432" y="0"/>
                </a:lnTo>
                <a:lnTo>
                  <a:pt x="768" y="624"/>
                </a:lnTo>
                <a:lnTo>
                  <a:pt x="1392" y="96"/>
                </a:lnTo>
                <a:lnTo>
                  <a:pt x="1536" y="1296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585" name="Oval 9">
            <a:extLst>
              <a:ext uri="{FF2B5EF4-FFF2-40B4-BE49-F238E27FC236}">
                <a16:creationId xmlns:a16="http://schemas.microsoft.com/office/drawing/2014/main" id="{FCE60CBE-1586-4C0A-8878-606DD7132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400" y="33147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36586" name="Oval 10">
            <a:extLst>
              <a:ext uri="{FF2B5EF4-FFF2-40B4-BE49-F238E27FC236}">
                <a16:creationId xmlns:a16="http://schemas.microsoft.com/office/drawing/2014/main" id="{FEDF3F7E-EF5F-4365-98FF-8D27CA329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0" y="21590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36587" name="Oval 11">
            <a:extLst>
              <a:ext uri="{FF2B5EF4-FFF2-40B4-BE49-F238E27FC236}">
                <a16:creationId xmlns:a16="http://schemas.microsoft.com/office/drawing/2014/main" id="{D3668184-D0D6-4193-A6ED-8B9ED9966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9525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36588" name="Oval 12">
            <a:extLst>
              <a:ext uri="{FF2B5EF4-FFF2-40B4-BE49-F238E27FC236}">
                <a16:creationId xmlns:a16="http://schemas.microsoft.com/office/drawing/2014/main" id="{820E691E-9AAD-405C-8156-2600010C5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9900" y="31496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36589" name="Oval 13">
            <a:extLst>
              <a:ext uri="{FF2B5EF4-FFF2-40B4-BE49-F238E27FC236}">
                <a16:creationId xmlns:a16="http://schemas.microsoft.com/office/drawing/2014/main" id="{187601D1-6FE1-4E1E-854A-33970EBCB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0" y="22987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36590" name="Oval 14">
            <a:extLst>
              <a:ext uri="{FF2B5EF4-FFF2-40B4-BE49-F238E27FC236}">
                <a16:creationId xmlns:a16="http://schemas.microsoft.com/office/drawing/2014/main" id="{17D7E531-CA24-4EDE-8728-21BFB01B5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800" y="4254500"/>
            <a:ext cx="76200" cy="762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grpSp>
        <p:nvGrpSpPr>
          <p:cNvPr id="536622" name="Group 46">
            <a:extLst>
              <a:ext uri="{FF2B5EF4-FFF2-40B4-BE49-F238E27FC236}">
                <a16:creationId xmlns:a16="http://schemas.microsoft.com/office/drawing/2014/main" id="{98D0F15D-AD7A-437A-B03A-ADD58BA95746}"/>
              </a:ext>
            </a:extLst>
          </p:cNvPr>
          <p:cNvGrpSpPr>
            <a:grpSpLocks/>
          </p:cNvGrpSpPr>
          <p:nvPr/>
        </p:nvGrpSpPr>
        <p:grpSpPr bwMode="auto">
          <a:xfrm>
            <a:off x="5722938" y="2362200"/>
            <a:ext cx="2509837" cy="1717675"/>
            <a:chOff x="3605" y="1488"/>
            <a:chExt cx="1581" cy="1082"/>
          </a:xfrm>
        </p:grpSpPr>
        <p:sp>
          <p:nvSpPr>
            <p:cNvPr id="536591" name="Text Box 15">
              <a:extLst>
                <a:ext uri="{FF2B5EF4-FFF2-40B4-BE49-F238E27FC236}">
                  <a16:creationId xmlns:a16="http://schemas.microsoft.com/office/drawing/2014/main" id="{5A0D3473-A30B-4E19-90F2-EAFCCDC39C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5" y="1574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i="1"/>
                <a:t>a</a:t>
              </a:r>
            </a:p>
          </p:txBody>
        </p:sp>
        <p:sp>
          <p:nvSpPr>
            <p:cNvPr id="536592" name="Text Box 16">
              <a:extLst>
                <a:ext uri="{FF2B5EF4-FFF2-40B4-BE49-F238E27FC236}">
                  <a16:creationId xmlns:a16="http://schemas.microsoft.com/office/drawing/2014/main" id="{8284EB06-DA9E-4FA9-9F7A-1EEECBEE1E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1488"/>
              <a:ext cx="1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i="1"/>
                <a:t>b</a:t>
              </a:r>
            </a:p>
          </p:txBody>
        </p:sp>
        <p:sp>
          <p:nvSpPr>
            <p:cNvPr id="536593" name="Text Box 17">
              <a:extLst>
                <a:ext uri="{FF2B5EF4-FFF2-40B4-BE49-F238E27FC236}">
                  <a16:creationId xmlns:a16="http://schemas.microsoft.com/office/drawing/2014/main" id="{87BA75F8-AAFC-4D10-B200-D8671ABFF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8" y="1536"/>
              <a:ext cx="1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i="1"/>
                <a:t>c</a:t>
              </a:r>
            </a:p>
          </p:txBody>
        </p:sp>
        <p:sp>
          <p:nvSpPr>
            <p:cNvPr id="536594" name="Text Box 18">
              <a:extLst>
                <a:ext uri="{FF2B5EF4-FFF2-40B4-BE49-F238E27FC236}">
                  <a16:creationId xmlns:a16="http://schemas.microsoft.com/office/drawing/2014/main" id="{6FFA50F5-89CE-4209-8923-5CD1D9163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0" y="1984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i="1"/>
                <a:t>d</a:t>
              </a:r>
            </a:p>
          </p:txBody>
        </p:sp>
        <p:sp>
          <p:nvSpPr>
            <p:cNvPr id="536595" name="Text Box 19">
              <a:extLst>
                <a:ext uri="{FF2B5EF4-FFF2-40B4-BE49-F238E27FC236}">
                  <a16:creationId xmlns:a16="http://schemas.microsoft.com/office/drawing/2014/main" id="{F39866FA-D9F6-484D-BBAD-DFF294429D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5" y="2320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i="1"/>
                <a:t>e</a:t>
              </a:r>
            </a:p>
          </p:txBody>
        </p:sp>
      </p:grpSp>
      <p:sp>
        <p:nvSpPr>
          <p:cNvPr id="536596" name="Text Box 20">
            <a:extLst>
              <a:ext uri="{FF2B5EF4-FFF2-40B4-BE49-F238E27FC236}">
                <a16:creationId xmlns:a16="http://schemas.microsoft.com/office/drawing/2014/main" id="{2426451C-AF8F-4F25-AA65-080F66848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1473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 i="1"/>
              <a:t>y</a:t>
            </a:r>
          </a:p>
        </p:txBody>
      </p:sp>
      <p:sp>
        <p:nvSpPr>
          <p:cNvPr id="536597" name="Text Box 21">
            <a:extLst>
              <a:ext uri="{FF2B5EF4-FFF2-40B4-BE49-F238E27FC236}">
                <a16:creationId xmlns:a16="http://schemas.microsoft.com/office/drawing/2014/main" id="{3215B2D1-99F6-44D2-A420-579F90C7F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5025" y="46736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 i="1"/>
              <a:t>x</a:t>
            </a:r>
          </a:p>
        </p:txBody>
      </p:sp>
      <p:grpSp>
        <p:nvGrpSpPr>
          <p:cNvPr id="536606" name="Group 30">
            <a:extLst>
              <a:ext uri="{FF2B5EF4-FFF2-40B4-BE49-F238E27FC236}">
                <a16:creationId xmlns:a16="http://schemas.microsoft.com/office/drawing/2014/main" id="{0142A2B1-1481-4924-883D-E86E3A64076A}"/>
              </a:ext>
            </a:extLst>
          </p:cNvPr>
          <p:cNvGrpSpPr>
            <a:grpSpLocks/>
          </p:cNvGrpSpPr>
          <p:nvPr/>
        </p:nvGrpSpPr>
        <p:grpSpPr bwMode="auto">
          <a:xfrm>
            <a:off x="4586288" y="1930400"/>
            <a:ext cx="3490912" cy="2413000"/>
            <a:chOff x="2889" y="1216"/>
            <a:chExt cx="2199" cy="1520"/>
          </a:xfrm>
        </p:grpSpPr>
        <p:sp>
          <p:nvSpPr>
            <p:cNvPr id="536598" name="Line 22">
              <a:extLst>
                <a:ext uri="{FF2B5EF4-FFF2-40B4-BE49-F238E27FC236}">
                  <a16:creationId xmlns:a16="http://schemas.microsoft.com/office/drawing/2014/main" id="{2B39620C-234B-44A8-AE00-756705CC6A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68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36599" name="Line 23">
              <a:extLst>
                <a:ext uri="{FF2B5EF4-FFF2-40B4-BE49-F238E27FC236}">
                  <a16:creationId xmlns:a16="http://schemas.microsoft.com/office/drawing/2014/main" id="{F91E00B5-510C-4055-AD74-1ABDC36B14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39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36600" name="Text Box 24">
              <a:extLst>
                <a:ext uri="{FF2B5EF4-FFF2-40B4-BE49-F238E27FC236}">
                  <a16:creationId xmlns:a16="http://schemas.microsoft.com/office/drawing/2014/main" id="{81A327C4-827B-42BA-8266-3C2AB52DF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9" y="1216"/>
              <a:ext cx="4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pt-BR" altLang="en-US" i="1"/>
                <a:t>ymax</a:t>
              </a:r>
            </a:p>
          </p:txBody>
        </p:sp>
        <p:sp>
          <p:nvSpPr>
            <p:cNvPr id="536601" name="Text Box 25">
              <a:extLst>
                <a:ext uri="{FF2B5EF4-FFF2-40B4-BE49-F238E27FC236}">
                  <a16:creationId xmlns:a16="http://schemas.microsoft.com/office/drawing/2014/main" id="{D2DA0F26-9257-428B-9E5D-200487031F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0" y="2486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/>
              <a:r>
                <a:rPr lang="pt-BR" altLang="en-US" i="1"/>
                <a:t>ymin</a:t>
              </a:r>
            </a:p>
          </p:txBody>
        </p:sp>
      </p:grpSp>
      <p:grpSp>
        <p:nvGrpSpPr>
          <p:cNvPr id="536605" name="Group 29">
            <a:extLst>
              <a:ext uri="{FF2B5EF4-FFF2-40B4-BE49-F238E27FC236}">
                <a16:creationId xmlns:a16="http://schemas.microsoft.com/office/drawing/2014/main" id="{AC8E1C10-C15A-4AE1-943F-9338AFB246E0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276600"/>
            <a:ext cx="3886200" cy="533400"/>
            <a:chOff x="3072" y="2064"/>
            <a:chExt cx="2448" cy="336"/>
          </a:xfrm>
        </p:grpSpPr>
        <p:sp>
          <p:nvSpPr>
            <p:cNvPr id="536602" name="Line 26">
              <a:extLst>
                <a:ext uri="{FF2B5EF4-FFF2-40B4-BE49-F238E27FC236}">
                  <a16:creationId xmlns:a16="http://schemas.microsoft.com/office/drawing/2014/main" id="{BEC3B6C8-6F53-4EE4-8513-FEFDAF2722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400"/>
              <a:ext cx="244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36603" name="Line 27">
              <a:extLst>
                <a:ext uri="{FF2B5EF4-FFF2-40B4-BE49-F238E27FC236}">
                  <a16:creationId xmlns:a16="http://schemas.microsoft.com/office/drawing/2014/main" id="{CA93E54B-C76B-4431-B58E-27F9E25F3D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06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6604" name="Line 28">
              <a:extLst>
                <a:ext uri="{FF2B5EF4-FFF2-40B4-BE49-F238E27FC236}">
                  <a16:creationId xmlns:a16="http://schemas.microsoft.com/office/drawing/2014/main" id="{823C3EA5-D4F7-46E1-9FEF-862BF931E1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28" y="206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6621" name="Group 45">
            <a:extLst>
              <a:ext uri="{FF2B5EF4-FFF2-40B4-BE49-F238E27FC236}">
                <a16:creationId xmlns:a16="http://schemas.microsoft.com/office/drawing/2014/main" id="{4BAEF559-CA43-4316-8C38-F91BF56FCA92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209800"/>
            <a:ext cx="3886200" cy="571500"/>
            <a:chOff x="3072" y="1392"/>
            <a:chExt cx="2448" cy="360"/>
          </a:xfrm>
        </p:grpSpPr>
        <p:grpSp>
          <p:nvGrpSpPr>
            <p:cNvPr id="536610" name="Group 34">
              <a:extLst>
                <a:ext uri="{FF2B5EF4-FFF2-40B4-BE49-F238E27FC236}">
                  <a16:creationId xmlns:a16="http://schemas.microsoft.com/office/drawing/2014/main" id="{38FB6326-D314-40BF-9374-7E5DAFE337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72" y="1392"/>
              <a:ext cx="2448" cy="336"/>
              <a:chOff x="3072" y="2064"/>
              <a:chExt cx="2448" cy="336"/>
            </a:xfrm>
          </p:grpSpPr>
          <p:sp>
            <p:nvSpPr>
              <p:cNvPr id="536611" name="Line 35">
                <a:extLst>
                  <a:ext uri="{FF2B5EF4-FFF2-40B4-BE49-F238E27FC236}">
                    <a16:creationId xmlns:a16="http://schemas.microsoft.com/office/drawing/2014/main" id="{5401A32D-D559-485F-9D60-FB0958CA1E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2400"/>
                <a:ext cx="2448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6612" name="Line 36">
                <a:extLst>
                  <a:ext uri="{FF2B5EF4-FFF2-40B4-BE49-F238E27FC236}">
                    <a16:creationId xmlns:a16="http://schemas.microsoft.com/office/drawing/2014/main" id="{0E31814F-BDB5-4388-B90E-CA199E8C6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6" y="206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6613" name="Line 37">
                <a:extLst>
                  <a:ext uri="{FF2B5EF4-FFF2-40B4-BE49-F238E27FC236}">
                    <a16:creationId xmlns:a16="http://schemas.microsoft.com/office/drawing/2014/main" id="{EE2218F7-7A08-4DEE-9C55-11143B879B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328" y="206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36615" name="Line 39">
              <a:extLst>
                <a:ext uri="{FF2B5EF4-FFF2-40B4-BE49-F238E27FC236}">
                  <a16:creationId xmlns:a16="http://schemas.microsoft.com/office/drawing/2014/main" id="{38134F20-A40A-43CB-9A15-067E117526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1728"/>
              <a:ext cx="38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6616" name="Line 40">
              <a:extLst>
                <a:ext uri="{FF2B5EF4-FFF2-40B4-BE49-F238E27FC236}">
                  <a16:creationId xmlns:a16="http://schemas.microsoft.com/office/drawing/2014/main" id="{3669BAA9-CBDF-4E65-A12A-8E86EE2FF5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1728"/>
              <a:ext cx="336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36617" name="Oval 41">
              <a:extLst>
                <a:ext uri="{FF2B5EF4-FFF2-40B4-BE49-F238E27FC236}">
                  <a16:creationId xmlns:a16="http://schemas.microsoft.com/office/drawing/2014/main" id="{B9F59937-1D37-4D23-8602-8126F1629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1696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6618" name="Oval 42">
              <a:extLst>
                <a:ext uri="{FF2B5EF4-FFF2-40B4-BE49-F238E27FC236}">
                  <a16:creationId xmlns:a16="http://schemas.microsoft.com/office/drawing/2014/main" id="{821AE81F-BCD2-4F5E-BE63-7CC8E8CD4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2" y="1696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6619" name="Oval 43">
              <a:extLst>
                <a:ext uri="{FF2B5EF4-FFF2-40B4-BE49-F238E27FC236}">
                  <a16:creationId xmlns:a16="http://schemas.microsoft.com/office/drawing/2014/main" id="{A5D72F15-AAEF-4325-823C-2F2584594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1696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6620" name="Oval 44">
              <a:extLst>
                <a:ext uri="{FF2B5EF4-FFF2-40B4-BE49-F238E27FC236}">
                  <a16:creationId xmlns:a16="http://schemas.microsoft.com/office/drawing/2014/main" id="{81DEE855-2A72-46BC-957F-DA62F5B16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2" y="1704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66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3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>
            <a:extLst>
              <a:ext uri="{FF2B5EF4-FFF2-40B4-BE49-F238E27FC236}">
                <a16:creationId xmlns:a16="http://schemas.microsoft.com/office/drawing/2014/main" id="{3EDA4542-F5F3-4C6C-A8D9-284FF4A7D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Polígonos</a:t>
            </a:r>
          </a:p>
        </p:txBody>
      </p:sp>
      <p:sp>
        <p:nvSpPr>
          <p:cNvPr id="537603" name="Rectangle 3">
            <a:extLst>
              <a:ext uri="{FF2B5EF4-FFF2-40B4-BE49-F238E27FC236}">
                <a16:creationId xmlns:a16="http://schemas.microsoft.com/office/drawing/2014/main" id="{C13DC698-FC6A-4ACC-A438-E70B23029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Cuidados devem ser tomados para evitar pintar um mesmo pixel mais de uma vez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Dois polígonos adjacentes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Vértices (pertencem a 2 arestas)</a:t>
            </a:r>
          </a:p>
        </p:txBody>
      </p:sp>
      <p:sp>
        <p:nvSpPr>
          <p:cNvPr id="537605" name="Freeform 5">
            <a:extLst>
              <a:ext uri="{FF2B5EF4-FFF2-40B4-BE49-F238E27FC236}">
                <a16:creationId xmlns:a16="http://schemas.microsoft.com/office/drawing/2014/main" id="{368F7F21-6362-4177-A84E-F9136956CD35}"/>
              </a:ext>
            </a:extLst>
          </p:cNvPr>
          <p:cNvSpPr>
            <a:spLocks/>
          </p:cNvSpPr>
          <p:nvPr/>
        </p:nvSpPr>
        <p:spPr bwMode="auto">
          <a:xfrm>
            <a:off x="1143000" y="4191000"/>
            <a:ext cx="2362200" cy="1981200"/>
          </a:xfrm>
          <a:custGeom>
            <a:avLst/>
            <a:gdLst>
              <a:gd name="T0" fmla="*/ 288 w 1488"/>
              <a:gd name="T1" fmla="*/ 0 h 1248"/>
              <a:gd name="T2" fmla="*/ 672 w 1488"/>
              <a:gd name="T3" fmla="*/ 192 h 1248"/>
              <a:gd name="T4" fmla="*/ 1488 w 1488"/>
              <a:gd name="T5" fmla="*/ 0 h 1248"/>
              <a:gd name="T6" fmla="*/ 1104 w 1488"/>
              <a:gd name="T7" fmla="*/ 1248 h 1248"/>
              <a:gd name="T8" fmla="*/ 491 w 1488"/>
              <a:gd name="T9" fmla="*/ 918 h 1248"/>
              <a:gd name="T10" fmla="*/ 0 w 1488"/>
              <a:gd name="T11" fmla="*/ 1104 h 1248"/>
              <a:gd name="T12" fmla="*/ 288 w 1488"/>
              <a:gd name="T13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88" h="1248">
                <a:moveTo>
                  <a:pt x="288" y="0"/>
                </a:moveTo>
                <a:lnTo>
                  <a:pt x="672" y="192"/>
                </a:lnTo>
                <a:lnTo>
                  <a:pt x="1488" y="0"/>
                </a:lnTo>
                <a:lnTo>
                  <a:pt x="1104" y="1248"/>
                </a:lnTo>
                <a:lnTo>
                  <a:pt x="491" y="918"/>
                </a:lnTo>
                <a:lnTo>
                  <a:pt x="0" y="1104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7608" name="Line 8">
            <a:extLst>
              <a:ext uri="{FF2B5EF4-FFF2-40B4-BE49-F238E27FC236}">
                <a16:creationId xmlns:a16="http://schemas.microsoft.com/office/drawing/2014/main" id="{A59215A8-CFDF-492E-B41C-8E724911B6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4495800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7616" name="Freeform 16">
            <a:extLst>
              <a:ext uri="{FF2B5EF4-FFF2-40B4-BE49-F238E27FC236}">
                <a16:creationId xmlns:a16="http://schemas.microsoft.com/office/drawing/2014/main" id="{539C4D2E-77CE-400D-B5F7-AABE300093E2}"/>
              </a:ext>
            </a:extLst>
          </p:cNvPr>
          <p:cNvSpPr>
            <a:spLocks/>
          </p:cNvSpPr>
          <p:nvPr/>
        </p:nvSpPr>
        <p:spPr bwMode="auto">
          <a:xfrm>
            <a:off x="7391400" y="4038600"/>
            <a:ext cx="914400" cy="762000"/>
          </a:xfrm>
          <a:custGeom>
            <a:avLst/>
            <a:gdLst>
              <a:gd name="T0" fmla="*/ 0 w 576"/>
              <a:gd name="T1" fmla="*/ 0 h 672"/>
              <a:gd name="T2" fmla="*/ 288 w 576"/>
              <a:gd name="T3" fmla="*/ 672 h 672"/>
              <a:gd name="T4" fmla="*/ 576 w 576"/>
              <a:gd name="T5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72">
                <a:moveTo>
                  <a:pt x="0" y="0"/>
                </a:moveTo>
                <a:lnTo>
                  <a:pt x="288" y="672"/>
                </a:lnTo>
                <a:lnTo>
                  <a:pt x="576" y="0"/>
                </a:lnTo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7617" name="Rectangle 17">
            <a:extLst>
              <a:ext uri="{FF2B5EF4-FFF2-40B4-BE49-F238E27FC236}">
                <a16:creationId xmlns:a16="http://schemas.microsoft.com/office/drawing/2014/main" id="{244A1EE6-8631-47BF-B7BF-AE6A31471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038600"/>
            <a:ext cx="1219200" cy="1219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18" name="Freeform 18">
            <a:extLst>
              <a:ext uri="{FF2B5EF4-FFF2-40B4-BE49-F238E27FC236}">
                <a16:creationId xmlns:a16="http://schemas.microsoft.com/office/drawing/2014/main" id="{607A5F09-5FEB-4DBD-9C27-C430B047FBBE}"/>
              </a:ext>
            </a:extLst>
          </p:cNvPr>
          <p:cNvSpPr>
            <a:spLocks/>
          </p:cNvSpPr>
          <p:nvPr/>
        </p:nvSpPr>
        <p:spPr bwMode="auto">
          <a:xfrm>
            <a:off x="5943600" y="4005263"/>
            <a:ext cx="860425" cy="766762"/>
          </a:xfrm>
          <a:custGeom>
            <a:avLst/>
            <a:gdLst>
              <a:gd name="T0" fmla="*/ 0 w 542"/>
              <a:gd name="T1" fmla="*/ 0 h 483"/>
              <a:gd name="T2" fmla="*/ 288 w 542"/>
              <a:gd name="T3" fmla="*/ 483 h 483"/>
              <a:gd name="T4" fmla="*/ 542 w 542"/>
              <a:gd name="T5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2" h="483">
                <a:moveTo>
                  <a:pt x="0" y="0"/>
                </a:moveTo>
                <a:lnTo>
                  <a:pt x="288" y="483"/>
                </a:lnTo>
                <a:lnTo>
                  <a:pt x="542" y="0"/>
                </a:lnTo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7624" name="Freeform 24">
            <a:extLst>
              <a:ext uri="{FF2B5EF4-FFF2-40B4-BE49-F238E27FC236}">
                <a16:creationId xmlns:a16="http://schemas.microsoft.com/office/drawing/2014/main" id="{AA218432-A4CF-4C01-8614-98CA0F5885F7}"/>
              </a:ext>
            </a:extLst>
          </p:cNvPr>
          <p:cNvSpPr>
            <a:spLocks/>
          </p:cNvSpPr>
          <p:nvPr/>
        </p:nvSpPr>
        <p:spPr bwMode="auto">
          <a:xfrm flipV="1">
            <a:off x="7467600" y="5715000"/>
            <a:ext cx="914400" cy="762000"/>
          </a:xfrm>
          <a:custGeom>
            <a:avLst/>
            <a:gdLst>
              <a:gd name="T0" fmla="*/ 0 w 576"/>
              <a:gd name="T1" fmla="*/ 0 h 672"/>
              <a:gd name="T2" fmla="*/ 288 w 576"/>
              <a:gd name="T3" fmla="*/ 672 h 672"/>
              <a:gd name="T4" fmla="*/ 576 w 576"/>
              <a:gd name="T5" fmla="*/ 0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672">
                <a:moveTo>
                  <a:pt x="0" y="0"/>
                </a:moveTo>
                <a:lnTo>
                  <a:pt x="288" y="672"/>
                </a:lnTo>
                <a:lnTo>
                  <a:pt x="576" y="0"/>
                </a:lnTo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7625" name="Rectangle 25">
            <a:extLst>
              <a:ext uri="{FF2B5EF4-FFF2-40B4-BE49-F238E27FC236}">
                <a16:creationId xmlns:a16="http://schemas.microsoft.com/office/drawing/2014/main" id="{BDD2109B-F41D-4A92-BB7D-6ADA8F92A60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791200" y="5253038"/>
            <a:ext cx="1219200" cy="1219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26" name="Freeform 26">
            <a:extLst>
              <a:ext uri="{FF2B5EF4-FFF2-40B4-BE49-F238E27FC236}">
                <a16:creationId xmlns:a16="http://schemas.microsoft.com/office/drawing/2014/main" id="{F794A4DC-7321-4B1D-8C9D-06B3ADC70920}"/>
              </a:ext>
            </a:extLst>
          </p:cNvPr>
          <p:cNvSpPr>
            <a:spLocks/>
          </p:cNvSpPr>
          <p:nvPr/>
        </p:nvSpPr>
        <p:spPr bwMode="auto">
          <a:xfrm flipV="1">
            <a:off x="5943600" y="5710238"/>
            <a:ext cx="860425" cy="766762"/>
          </a:xfrm>
          <a:custGeom>
            <a:avLst/>
            <a:gdLst>
              <a:gd name="T0" fmla="*/ 0 w 542"/>
              <a:gd name="T1" fmla="*/ 0 h 483"/>
              <a:gd name="T2" fmla="*/ 288 w 542"/>
              <a:gd name="T3" fmla="*/ 483 h 483"/>
              <a:gd name="T4" fmla="*/ 542 w 542"/>
              <a:gd name="T5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2" h="483">
                <a:moveTo>
                  <a:pt x="0" y="0"/>
                </a:moveTo>
                <a:lnTo>
                  <a:pt x="288" y="483"/>
                </a:lnTo>
                <a:lnTo>
                  <a:pt x="542" y="0"/>
                </a:lnTo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7628" name="Freeform 28">
            <a:extLst>
              <a:ext uri="{FF2B5EF4-FFF2-40B4-BE49-F238E27FC236}">
                <a16:creationId xmlns:a16="http://schemas.microsoft.com/office/drawing/2014/main" id="{9DCCBD5B-CB86-48FE-B545-D7C7C628E1CD}"/>
              </a:ext>
            </a:extLst>
          </p:cNvPr>
          <p:cNvSpPr>
            <a:spLocks/>
          </p:cNvSpPr>
          <p:nvPr/>
        </p:nvSpPr>
        <p:spPr bwMode="auto">
          <a:xfrm>
            <a:off x="6477000" y="4953000"/>
            <a:ext cx="533400" cy="609600"/>
          </a:xfrm>
          <a:custGeom>
            <a:avLst/>
            <a:gdLst>
              <a:gd name="T0" fmla="*/ 144 w 144"/>
              <a:gd name="T1" fmla="*/ 0 h 720"/>
              <a:gd name="T2" fmla="*/ 0 w 144"/>
              <a:gd name="T3" fmla="*/ 336 h 720"/>
              <a:gd name="T4" fmla="*/ 144 w 144"/>
              <a:gd name="T5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720">
                <a:moveTo>
                  <a:pt x="144" y="0"/>
                </a:moveTo>
                <a:lnTo>
                  <a:pt x="0" y="336"/>
                </a:lnTo>
                <a:lnTo>
                  <a:pt x="144" y="720"/>
                </a:lnTo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7629" name="Freeform 29">
            <a:extLst>
              <a:ext uri="{FF2B5EF4-FFF2-40B4-BE49-F238E27FC236}">
                <a16:creationId xmlns:a16="http://schemas.microsoft.com/office/drawing/2014/main" id="{4F22DD77-BD51-4C3C-9B18-8ED61B65837D}"/>
              </a:ext>
            </a:extLst>
          </p:cNvPr>
          <p:cNvSpPr>
            <a:spLocks/>
          </p:cNvSpPr>
          <p:nvPr/>
        </p:nvSpPr>
        <p:spPr bwMode="auto">
          <a:xfrm>
            <a:off x="7924800" y="4953000"/>
            <a:ext cx="533400" cy="609600"/>
          </a:xfrm>
          <a:custGeom>
            <a:avLst/>
            <a:gdLst>
              <a:gd name="T0" fmla="*/ 144 w 144"/>
              <a:gd name="T1" fmla="*/ 0 h 720"/>
              <a:gd name="T2" fmla="*/ 0 w 144"/>
              <a:gd name="T3" fmla="*/ 336 h 720"/>
              <a:gd name="T4" fmla="*/ 144 w 144"/>
              <a:gd name="T5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720">
                <a:moveTo>
                  <a:pt x="144" y="0"/>
                </a:moveTo>
                <a:lnTo>
                  <a:pt x="0" y="336"/>
                </a:lnTo>
                <a:lnTo>
                  <a:pt x="144" y="720"/>
                </a:lnTo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7630" name="Oval 30">
            <a:extLst>
              <a:ext uri="{FF2B5EF4-FFF2-40B4-BE49-F238E27FC236}">
                <a16:creationId xmlns:a16="http://schemas.microsoft.com/office/drawing/2014/main" id="{1679A3D0-41F3-4DF3-A2BB-0B041DC95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1600" y="519430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31" name="Oval 31">
            <a:extLst>
              <a:ext uri="{FF2B5EF4-FFF2-40B4-BE49-F238E27FC236}">
                <a16:creationId xmlns:a16="http://schemas.microsoft.com/office/drawing/2014/main" id="{63AE0ADE-033A-4531-BC14-E52C1F46D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700" y="474980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32" name="Oval 32">
            <a:extLst>
              <a:ext uri="{FF2B5EF4-FFF2-40B4-BE49-F238E27FC236}">
                <a16:creationId xmlns:a16="http://schemas.microsoft.com/office/drawing/2014/main" id="{60C14FD6-D5E7-4CC8-99D9-C0FCC63F1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700" y="565150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36" name="Oval 36">
            <a:extLst>
              <a:ext uri="{FF2B5EF4-FFF2-40B4-BE49-F238E27FC236}">
                <a16:creationId xmlns:a16="http://schemas.microsoft.com/office/drawing/2014/main" id="{D47EDF81-3280-449A-8895-E94173983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500" y="476250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37" name="Oval 37">
            <a:extLst>
              <a:ext uri="{FF2B5EF4-FFF2-40B4-BE49-F238E27FC236}">
                <a16:creationId xmlns:a16="http://schemas.microsoft.com/office/drawing/2014/main" id="{01AE2DFE-8F0F-41DA-B10A-DA43B9284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0513" y="520065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7638" name="Oval 38">
            <a:extLst>
              <a:ext uri="{FF2B5EF4-FFF2-40B4-BE49-F238E27FC236}">
                <a16:creationId xmlns:a16="http://schemas.microsoft.com/office/drawing/2014/main" id="{144CD6A9-06D2-4562-8229-5D4302057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1938" y="5686425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>
            <a:extLst>
              <a:ext uri="{FF2B5EF4-FFF2-40B4-BE49-F238E27FC236}">
                <a16:creationId xmlns:a16="http://schemas.microsoft.com/office/drawing/2014/main" id="{F4A33B26-FFC8-4EB1-8E8D-2AC325965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Representação Vetorial x Matricial</a:t>
            </a:r>
          </a:p>
        </p:txBody>
      </p:sp>
      <p:sp>
        <p:nvSpPr>
          <p:cNvPr id="519171" name="Rectangle 3">
            <a:extLst>
              <a:ext uri="{FF2B5EF4-FFF2-40B4-BE49-F238E27FC236}">
                <a16:creationId xmlns:a16="http://schemas.microsoft.com/office/drawing/2014/main" id="{3473818F-F741-4315-B13E-8C67AD2F9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Normalmente, gráficos são definidos através de primitivas geométricas como pontos, segmentos de retas, polígonos, etc.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Representação vetorial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Dispositivos gráficos podem ser pensados como matrizes de pixels (</a:t>
            </a:r>
            <a:r>
              <a:rPr lang="pt-BR" altLang="en-US" sz="2100" i="1" dirty="0" err="1"/>
              <a:t>rasters</a:t>
            </a:r>
            <a:r>
              <a:rPr lang="pt-BR" altLang="en-US" sz="2100" dirty="0"/>
              <a:t>)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Representação matricial</a:t>
            </a:r>
          </a:p>
          <a:p>
            <a:pPr>
              <a:lnSpc>
                <a:spcPct val="90000"/>
              </a:lnSpc>
            </a:pPr>
            <a:r>
              <a:rPr lang="pt-BR" altLang="en-US" sz="2100" dirty="0" err="1"/>
              <a:t>Rasterização</a:t>
            </a:r>
            <a:r>
              <a:rPr lang="pt-BR" altLang="en-US" sz="2100" dirty="0"/>
              <a:t> é o processo de conversão entre representações vetorial e matricial</a:t>
            </a:r>
          </a:p>
        </p:txBody>
      </p:sp>
      <p:grpSp>
        <p:nvGrpSpPr>
          <p:cNvPr id="519237" name="Group 69">
            <a:extLst>
              <a:ext uri="{FF2B5EF4-FFF2-40B4-BE49-F238E27FC236}">
                <a16:creationId xmlns:a16="http://schemas.microsoft.com/office/drawing/2014/main" id="{FDE345AD-FE09-4163-8FA3-97D6CBE8ACDD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2438400"/>
            <a:ext cx="3505200" cy="2590800"/>
            <a:chOff x="3216" y="1536"/>
            <a:chExt cx="2208" cy="1632"/>
          </a:xfrm>
        </p:grpSpPr>
        <p:sp>
          <p:nvSpPr>
            <p:cNvPr id="519172" name="Rectangle 4">
              <a:extLst>
                <a:ext uri="{FF2B5EF4-FFF2-40B4-BE49-F238E27FC236}">
                  <a16:creationId xmlns:a16="http://schemas.microsoft.com/office/drawing/2014/main" id="{0AD6E656-69A6-4FFB-A43E-E659AED07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73" name="Rectangle 5">
              <a:extLst>
                <a:ext uri="{FF2B5EF4-FFF2-40B4-BE49-F238E27FC236}">
                  <a16:creationId xmlns:a16="http://schemas.microsoft.com/office/drawing/2014/main" id="{41641436-0B4D-49E7-B4ED-36BE203FC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74" name="Rectangle 6">
              <a:extLst>
                <a:ext uri="{FF2B5EF4-FFF2-40B4-BE49-F238E27FC236}">
                  <a16:creationId xmlns:a16="http://schemas.microsoft.com/office/drawing/2014/main" id="{8C57F975-56C5-4273-BE60-CAED6B192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75" name="Rectangle 7">
              <a:extLst>
                <a:ext uri="{FF2B5EF4-FFF2-40B4-BE49-F238E27FC236}">
                  <a16:creationId xmlns:a16="http://schemas.microsoft.com/office/drawing/2014/main" id="{D2EAF8C6-B202-44E7-8D1A-0E021CB84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76" name="Rectangle 8">
              <a:extLst>
                <a:ext uri="{FF2B5EF4-FFF2-40B4-BE49-F238E27FC236}">
                  <a16:creationId xmlns:a16="http://schemas.microsoft.com/office/drawing/2014/main" id="{686F3FE2-389C-4109-A24B-48D67BFAA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77" name="Rectangle 9">
              <a:extLst>
                <a:ext uri="{FF2B5EF4-FFF2-40B4-BE49-F238E27FC236}">
                  <a16:creationId xmlns:a16="http://schemas.microsoft.com/office/drawing/2014/main" id="{AE286DBE-4FFD-4ECD-9264-BCAF65BD1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78" name="Rectangle 10">
              <a:extLst>
                <a:ext uri="{FF2B5EF4-FFF2-40B4-BE49-F238E27FC236}">
                  <a16:creationId xmlns:a16="http://schemas.microsoft.com/office/drawing/2014/main" id="{2E6B3421-6AD7-453A-B396-5613DE9A0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79" name="Rectangle 11">
              <a:extLst>
                <a:ext uri="{FF2B5EF4-FFF2-40B4-BE49-F238E27FC236}">
                  <a16:creationId xmlns:a16="http://schemas.microsoft.com/office/drawing/2014/main" id="{A2907184-738A-411F-9DDA-43A58DA2F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0" name="Rectangle 12">
              <a:extLst>
                <a:ext uri="{FF2B5EF4-FFF2-40B4-BE49-F238E27FC236}">
                  <a16:creationId xmlns:a16="http://schemas.microsoft.com/office/drawing/2014/main" id="{5F325E45-E634-48BD-B8AB-807CCFD4E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1" name="Rectangle 13">
              <a:extLst>
                <a:ext uri="{FF2B5EF4-FFF2-40B4-BE49-F238E27FC236}">
                  <a16:creationId xmlns:a16="http://schemas.microsoft.com/office/drawing/2014/main" id="{8D15D30F-79C6-4C65-A1CC-447A2FBE7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2" name="Rectangle 14">
              <a:extLst>
                <a:ext uri="{FF2B5EF4-FFF2-40B4-BE49-F238E27FC236}">
                  <a16:creationId xmlns:a16="http://schemas.microsoft.com/office/drawing/2014/main" id="{59758B06-DB86-462C-AD56-3720292C4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3" name="Rectangle 15">
              <a:extLst>
                <a:ext uri="{FF2B5EF4-FFF2-40B4-BE49-F238E27FC236}">
                  <a16:creationId xmlns:a16="http://schemas.microsoft.com/office/drawing/2014/main" id="{5D0495B2-4AFE-4A55-A5FB-3B2CC4F4C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4" name="Rectangle 16">
              <a:extLst>
                <a:ext uri="{FF2B5EF4-FFF2-40B4-BE49-F238E27FC236}">
                  <a16:creationId xmlns:a16="http://schemas.microsoft.com/office/drawing/2014/main" id="{D2DBC4FD-6C03-441C-9AD9-58FCB8090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5" name="Rectangle 17">
              <a:extLst>
                <a:ext uri="{FF2B5EF4-FFF2-40B4-BE49-F238E27FC236}">
                  <a16:creationId xmlns:a16="http://schemas.microsoft.com/office/drawing/2014/main" id="{B5FFFB5B-897E-48DE-B51C-526B18009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6" name="Rectangle 18">
              <a:extLst>
                <a:ext uri="{FF2B5EF4-FFF2-40B4-BE49-F238E27FC236}">
                  <a16:creationId xmlns:a16="http://schemas.microsoft.com/office/drawing/2014/main" id="{191861AC-77B1-4DDB-8C49-B796BA78B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824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7" name="Rectangle 19">
              <a:extLst>
                <a:ext uri="{FF2B5EF4-FFF2-40B4-BE49-F238E27FC236}">
                  <a16:creationId xmlns:a16="http://schemas.microsoft.com/office/drawing/2014/main" id="{08D01725-6236-4D15-8711-D75968C04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824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8" name="Rectangle 20">
              <a:extLst>
                <a:ext uri="{FF2B5EF4-FFF2-40B4-BE49-F238E27FC236}">
                  <a16:creationId xmlns:a16="http://schemas.microsoft.com/office/drawing/2014/main" id="{01AEDF7C-0949-456E-A992-81A61E520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89" name="Rectangle 21">
              <a:extLst>
                <a:ext uri="{FF2B5EF4-FFF2-40B4-BE49-F238E27FC236}">
                  <a16:creationId xmlns:a16="http://schemas.microsoft.com/office/drawing/2014/main" id="{B82427EC-FBBE-4395-958F-9D44B7445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0" name="Rectangle 22">
              <a:extLst>
                <a:ext uri="{FF2B5EF4-FFF2-40B4-BE49-F238E27FC236}">
                  <a16:creationId xmlns:a16="http://schemas.microsoft.com/office/drawing/2014/main" id="{BF3BF632-85DA-4081-9A69-6C3C31552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1" name="Rectangle 23">
              <a:extLst>
                <a:ext uri="{FF2B5EF4-FFF2-40B4-BE49-F238E27FC236}">
                  <a16:creationId xmlns:a16="http://schemas.microsoft.com/office/drawing/2014/main" id="{17E08D61-1EDE-4219-8756-A9CECA850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2" name="Rectangle 24">
              <a:extLst>
                <a:ext uri="{FF2B5EF4-FFF2-40B4-BE49-F238E27FC236}">
                  <a16:creationId xmlns:a16="http://schemas.microsoft.com/office/drawing/2014/main" id="{31814D11-BF1C-4AC1-B559-FFBE4EEFE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3" name="Rectangle 25">
              <a:extLst>
                <a:ext uri="{FF2B5EF4-FFF2-40B4-BE49-F238E27FC236}">
                  <a16:creationId xmlns:a16="http://schemas.microsoft.com/office/drawing/2014/main" id="{DE172353-6C62-470C-BFD6-6EEA8570B8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016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4" name="Rectangle 26">
              <a:extLst>
                <a:ext uri="{FF2B5EF4-FFF2-40B4-BE49-F238E27FC236}">
                  <a16:creationId xmlns:a16="http://schemas.microsoft.com/office/drawing/2014/main" id="{8F877DC7-E5AA-4E1C-A38C-76AD1D68D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5" name="Rectangle 27">
              <a:extLst>
                <a:ext uri="{FF2B5EF4-FFF2-40B4-BE49-F238E27FC236}">
                  <a16:creationId xmlns:a16="http://schemas.microsoft.com/office/drawing/2014/main" id="{B2423A18-D21C-4C2B-B5AA-439C4F75F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6" name="Rectangle 28">
              <a:extLst>
                <a:ext uri="{FF2B5EF4-FFF2-40B4-BE49-F238E27FC236}">
                  <a16:creationId xmlns:a16="http://schemas.microsoft.com/office/drawing/2014/main" id="{91D46871-1A4D-42CD-B6E3-A01997258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7" name="Rectangle 29">
              <a:extLst>
                <a:ext uri="{FF2B5EF4-FFF2-40B4-BE49-F238E27FC236}">
                  <a16:creationId xmlns:a16="http://schemas.microsoft.com/office/drawing/2014/main" id="{0E8ACAAC-0E5B-4AF0-8068-A1062044E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8" name="Rectangle 30">
              <a:extLst>
                <a:ext uri="{FF2B5EF4-FFF2-40B4-BE49-F238E27FC236}">
                  <a16:creationId xmlns:a16="http://schemas.microsoft.com/office/drawing/2014/main" id="{02670D0E-9129-4076-9A7F-AC0F58436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199" name="Rectangle 31">
              <a:extLst>
                <a:ext uri="{FF2B5EF4-FFF2-40B4-BE49-F238E27FC236}">
                  <a16:creationId xmlns:a16="http://schemas.microsoft.com/office/drawing/2014/main" id="{E3491779-EC57-4138-86C2-D627208E6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08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0" name="Rectangle 32">
              <a:extLst>
                <a:ext uri="{FF2B5EF4-FFF2-40B4-BE49-F238E27FC236}">
                  <a16:creationId xmlns:a16="http://schemas.microsoft.com/office/drawing/2014/main" id="{E9AEBEA2-D72A-42A0-94BC-9328AF16A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208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1" name="Rectangle 33">
              <a:extLst>
                <a:ext uri="{FF2B5EF4-FFF2-40B4-BE49-F238E27FC236}">
                  <a16:creationId xmlns:a16="http://schemas.microsoft.com/office/drawing/2014/main" id="{65A3C434-37B5-47DD-807B-41B863536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2" name="Rectangle 34">
              <a:extLst>
                <a:ext uri="{FF2B5EF4-FFF2-40B4-BE49-F238E27FC236}">
                  <a16:creationId xmlns:a16="http://schemas.microsoft.com/office/drawing/2014/main" id="{EF3F577D-AF35-4AE0-B4A8-0C89F5A3C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3" name="Rectangle 35">
              <a:extLst>
                <a:ext uri="{FF2B5EF4-FFF2-40B4-BE49-F238E27FC236}">
                  <a16:creationId xmlns:a16="http://schemas.microsoft.com/office/drawing/2014/main" id="{D34AFABE-1B6D-4FE1-8215-7ADA7C8E4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4" name="Rectangle 36">
              <a:extLst>
                <a:ext uri="{FF2B5EF4-FFF2-40B4-BE49-F238E27FC236}">
                  <a16:creationId xmlns:a16="http://schemas.microsoft.com/office/drawing/2014/main" id="{0645E5BB-C59E-4D74-8614-71258192A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5" name="Rectangle 37">
              <a:extLst>
                <a:ext uri="{FF2B5EF4-FFF2-40B4-BE49-F238E27FC236}">
                  <a16:creationId xmlns:a16="http://schemas.microsoft.com/office/drawing/2014/main" id="{D147837C-781B-498B-BF17-5F34B8486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77F8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6" name="Rectangle 38">
              <a:extLst>
                <a:ext uri="{FF2B5EF4-FFF2-40B4-BE49-F238E27FC236}">
                  <a16:creationId xmlns:a16="http://schemas.microsoft.com/office/drawing/2014/main" id="{76DCBF0C-21A9-491C-9C33-89369D2D4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00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7" name="Rectangle 39">
              <a:extLst>
                <a:ext uri="{FF2B5EF4-FFF2-40B4-BE49-F238E27FC236}">
                  <a16:creationId xmlns:a16="http://schemas.microsoft.com/office/drawing/2014/main" id="{E54E121E-4D56-46A0-A22D-B8CBEDDD5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8" name="Rectangle 40">
              <a:extLst>
                <a:ext uri="{FF2B5EF4-FFF2-40B4-BE49-F238E27FC236}">
                  <a16:creationId xmlns:a16="http://schemas.microsoft.com/office/drawing/2014/main" id="{2782E7AC-2E02-4DBB-88B1-C1499231B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09" name="Rectangle 41">
              <a:extLst>
                <a:ext uri="{FF2B5EF4-FFF2-40B4-BE49-F238E27FC236}">
                  <a16:creationId xmlns:a16="http://schemas.microsoft.com/office/drawing/2014/main" id="{34F39F6A-01E6-4914-BAEF-B790BB846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0" name="Rectangle 42">
              <a:extLst>
                <a:ext uri="{FF2B5EF4-FFF2-40B4-BE49-F238E27FC236}">
                  <a16:creationId xmlns:a16="http://schemas.microsoft.com/office/drawing/2014/main" id="{DB1FC76B-FD26-48BD-ACC4-E65646AB4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1" name="Rectangle 43">
              <a:extLst>
                <a:ext uri="{FF2B5EF4-FFF2-40B4-BE49-F238E27FC236}">
                  <a16:creationId xmlns:a16="http://schemas.microsoft.com/office/drawing/2014/main" id="{FC6DF394-1AD9-41B6-8717-2B1F036E9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2" name="Rectangle 44">
              <a:extLst>
                <a:ext uri="{FF2B5EF4-FFF2-40B4-BE49-F238E27FC236}">
                  <a16:creationId xmlns:a16="http://schemas.microsoft.com/office/drawing/2014/main" id="{4F1FBAF2-88B2-4284-A18D-660025D38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592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3" name="Rectangle 45">
              <a:extLst>
                <a:ext uri="{FF2B5EF4-FFF2-40B4-BE49-F238E27FC236}">
                  <a16:creationId xmlns:a16="http://schemas.microsoft.com/office/drawing/2014/main" id="{D44E8C98-085D-4B12-8B6F-70755E6696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592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4" name="Rectangle 46">
              <a:extLst>
                <a:ext uri="{FF2B5EF4-FFF2-40B4-BE49-F238E27FC236}">
                  <a16:creationId xmlns:a16="http://schemas.microsoft.com/office/drawing/2014/main" id="{62A8ABFA-7A74-42A2-8882-EA6C93495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5" name="Rectangle 47">
              <a:extLst>
                <a:ext uri="{FF2B5EF4-FFF2-40B4-BE49-F238E27FC236}">
                  <a16:creationId xmlns:a16="http://schemas.microsoft.com/office/drawing/2014/main" id="{85DE8CDC-B180-4EE2-A028-51D6ECF05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6" name="Rectangle 48">
              <a:extLst>
                <a:ext uri="{FF2B5EF4-FFF2-40B4-BE49-F238E27FC236}">
                  <a16:creationId xmlns:a16="http://schemas.microsoft.com/office/drawing/2014/main" id="{BE7E6F5B-979A-4BEC-80EB-A2E69000E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7" name="Rectangle 49">
              <a:extLst>
                <a:ext uri="{FF2B5EF4-FFF2-40B4-BE49-F238E27FC236}">
                  <a16:creationId xmlns:a16="http://schemas.microsoft.com/office/drawing/2014/main" id="{293AA691-E1A9-44C8-BF27-EE185EF90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8" name="Rectangle 50">
              <a:extLst>
                <a:ext uri="{FF2B5EF4-FFF2-40B4-BE49-F238E27FC236}">
                  <a16:creationId xmlns:a16="http://schemas.microsoft.com/office/drawing/2014/main" id="{34DB94DC-A020-4AA3-87D5-115845A7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19" name="Rectangle 51">
              <a:extLst>
                <a:ext uri="{FF2B5EF4-FFF2-40B4-BE49-F238E27FC236}">
                  <a16:creationId xmlns:a16="http://schemas.microsoft.com/office/drawing/2014/main" id="{7577E1E1-BA5E-4CA6-A532-683DBB60D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0" name="Rectangle 52">
              <a:extLst>
                <a:ext uri="{FF2B5EF4-FFF2-40B4-BE49-F238E27FC236}">
                  <a16:creationId xmlns:a16="http://schemas.microsoft.com/office/drawing/2014/main" id="{FB5EEF1C-39AB-4EB7-B32E-15E920D9B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1" name="Rectangle 53">
              <a:extLst>
                <a:ext uri="{FF2B5EF4-FFF2-40B4-BE49-F238E27FC236}">
                  <a16:creationId xmlns:a16="http://schemas.microsoft.com/office/drawing/2014/main" id="{87F25F50-488B-48CF-A972-3235FF873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2" name="Rectangle 54">
              <a:extLst>
                <a:ext uri="{FF2B5EF4-FFF2-40B4-BE49-F238E27FC236}">
                  <a16:creationId xmlns:a16="http://schemas.microsoft.com/office/drawing/2014/main" id="{76AA8BFB-41CC-4004-94C2-48526F168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3" name="Rectangle 55">
              <a:extLst>
                <a:ext uri="{FF2B5EF4-FFF2-40B4-BE49-F238E27FC236}">
                  <a16:creationId xmlns:a16="http://schemas.microsoft.com/office/drawing/2014/main" id="{CF4A0A2C-2DC8-4E54-9DEC-D80AF66F4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4" name="Rectangle 56">
              <a:extLst>
                <a:ext uri="{FF2B5EF4-FFF2-40B4-BE49-F238E27FC236}">
                  <a16:creationId xmlns:a16="http://schemas.microsoft.com/office/drawing/2014/main" id="{DE3416B0-F7F2-4A94-8562-6905A318D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5" name="Rectangle 57">
              <a:extLst>
                <a:ext uri="{FF2B5EF4-FFF2-40B4-BE49-F238E27FC236}">
                  <a16:creationId xmlns:a16="http://schemas.microsoft.com/office/drawing/2014/main" id="{B9EDE444-E1E4-42D8-B4D0-D160193A8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6" name="Rectangle 58">
              <a:extLst>
                <a:ext uri="{FF2B5EF4-FFF2-40B4-BE49-F238E27FC236}">
                  <a16:creationId xmlns:a16="http://schemas.microsoft.com/office/drawing/2014/main" id="{E4C5928B-C670-41F6-866A-D0CB9CCA2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7" name="Rectangle 59">
              <a:extLst>
                <a:ext uri="{FF2B5EF4-FFF2-40B4-BE49-F238E27FC236}">
                  <a16:creationId xmlns:a16="http://schemas.microsoft.com/office/drawing/2014/main" id="{78B807C2-9A4E-4073-AA23-3623109FF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8" name="Rectangle 60">
              <a:extLst>
                <a:ext uri="{FF2B5EF4-FFF2-40B4-BE49-F238E27FC236}">
                  <a16:creationId xmlns:a16="http://schemas.microsoft.com/office/drawing/2014/main" id="{A0F79597-0BC1-44D8-9AAB-572499F83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29" name="Rectangle 61">
              <a:extLst>
                <a:ext uri="{FF2B5EF4-FFF2-40B4-BE49-F238E27FC236}">
                  <a16:creationId xmlns:a16="http://schemas.microsoft.com/office/drawing/2014/main" id="{EC87E585-37B7-4D1E-B94F-40BA30F77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30" name="Rectangle 62">
              <a:extLst>
                <a:ext uri="{FF2B5EF4-FFF2-40B4-BE49-F238E27FC236}">
                  <a16:creationId xmlns:a16="http://schemas.microsoft.com/office/drawing/2014/main" id="{726FB58D-A5BE-4C62-897B-18FB0202D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31" name="Rectangle 63">
              <a:extLst>
                <a:ext uri="{FF2B5EF4-FFF2-40B4-BE49-F238E27FC236}">
                  <a16:creationId xmlns:a16="http://schemas.microsoft.com/office/drawing/2014/main" id="{BB833D99-0609-4208-BA2F-ED461517F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32" name="Rectangle 64">
              <a:extLst>
                <a:ext uri="{FF2B5EF4-FFF2-40B4-BE49-F238E27FC236}">
                  <a16:creationId xmlns:a16="http://schemas.microsoft.com/office/drawing/2014/main" id="{0EB56B9F-3DD4-4B73-BC7B-8D1223F65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33" name="Rectangle 65">
              <a:extLst>
                <a:ext uri="{FF2B5EF4-FFF2-40B4-BE49-F238E27FC236}">
                  <a16:creationId xmlns:a16="http://schemas.microsoft.com/office/drawing/2014/main" id="{E4F766EA-5DB9-47F0-9B6F-1FDA6C645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34" name="Rectangle 66">
              <a:extLst>
                <a:ext uri="{FF2B5EF4-FFF2-40B4-BE49-F238E27FC236}">
                  <a16:creationId xmlns:a16="http://schemas.microsoft.com/office/drawing/2014/main" id="{540FA497-3CDA-4848-827D-6B70E6377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35" name="Rectangle 67">
              <a:extLst>
                <a:ext uri="{FF2B5EF4-FFF2-40B4-BE49-F238E27FC236}">
                  <a16:creationId xmlns:a16="http://schemas.microsoft.com/office/drawing/2014/main" id="{28594334-0AA2-4BFB-8537-22A258E22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236" name="Line 68">
              <a:extLst>
                <a:ext uri="{FF2B5EF4-FFF2-40B4-BE49-F238E27FC236}">
                  <a16:creationId xmlns:a16="http://schemas.microsoft.com/office/drawing/2014/main" id="{3AD7EA57-92CB-4B20-B1E3-238D6055B4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1536"/>
              <a:ext cx="2208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8743" name="Group 119">
            <a:extLst>
              <a:ext uri="{FF2B5EF4-FFF2-40B4-BE49-F238E27FC236}">
                <a16:creationId xmlns:a16="http://schemas.microsoft.com/office/drawing/2014/main" id="{52F4362B-C58B-466B-9EBC-E67206C4FAE9}"/>
              </a:ext>
            </a:extLst>
          </p:cNvPr>
          <p:cNvGrpSpPr>
            <a:grpSpLocks/>
          </p:cNvGrpSpPr>
          <p:nvPr/>
        </p:nvGrpSpPr>
        <p:grpSpPr bwMode="auto">
          <a:xfrm>
            <a:off x="5634038" y="1905000"/>
            <a:ext cx="3276600" cy="3619500"/>
            <a:chOff x="3549" y="1200"/>
            <a:chExt cx="2064" cy="2280"/>
          </a:xfrm>
        </p:grpSpPr>
        <p:grpSp>
          <p:nvGrpSpPr>
            <p:cNvPr id="538718" name="Group 94">
              <a:extLst>
                <a:ext uri="{FF2B5EF4-FFF2-40B4-BE49-F238E27FC236}">
                  <a16:creationId xmlns:a16="http://schemas.microsoft.com/office/drawing/2014/main" id="{03EA5A93-C08D-4A54-87DC-61A41492C3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49" y="1200"/>
              <a:ext cx="1779" cy="1296"/>
              <a:chOff x="3549" y="1200"/>
              <a:chExt cx="1779" cy="1296"/>
            </a:xfrm>
          </p:grpSpPr>
          <p:sp>
            <p:nvSpPr>
              <p:cNvPr id="538698" name="Oval 74">
                <a:extLst>
                  <a:ext uri="{FF2B5EF4-FFF2-40B4-BE49-F238E27FC236}">
                    <a16:creationId xmlns:a16="http://schemas.microsoft.com/office/drawing/2014/main" id="{99923273-CF34-4C21-9A9A-9493DC69E0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2" y="240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99" name="Oval 75">
                <a:extLst>
                  <a:ext uri="{FF2B5EF4-FFF2-40B4-BE49-F238E27FC236}">
                    <a16:creationId xmlns:a16="http://schemas.microsoft.com/office/drawing/2014/main" id="{C85C2A9D-6E46-4D14-91EC-A4070BFE1B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2" y="216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0" name="Oval 76">
                <a:extLst>
                  <a:ext uri="{FF2B5EF4-FFF2-40B4-BE49-F238E27FC236}">
                    <a16:creationId xmlns:a16="http://schemas.microsoft.com/office/drawing/2014/main" id="{D7DC27A5-B3F6-4656-8F7D-33713ED01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" y="192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1" name="Oval 77">
                <a:extLst>
                  <a:ext uri="{FF2B5EF4-FFF2-40B4-BE49-F238E27FC236}">
                    <a16:creationId xmlns:a16="http://schemas.microsoft.com/office/drawing/2014/main" id="{DEBA4A5D-81BF-46CF-A8FB-FAC32D967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9" y="168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2" name="Oval 78">
                <a:extLst>
                  <a:ext uri="{FF2B5EF4-FFF2-40B4-BE49-F238E27FC236}">
                    <a16:creationId xmlns:a16="http://schemas.microsoft.com/office/drawing/2014/main" id="{60E0B081-5EB4-41AF-B425-9F0C6EADC2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2" y="144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3" name="Oval 79">
                <a:extLst>
                  <a:ext uri="{FF2B5EF4-FFF2-40B4-BE49-F238E27FC236}">
                    <a16:creationId xmlns:a16="http://schemas.microsoft.com/office/drawing/2014/main" id="{44CA12D8-AC33-492F-BAF8-A3FA9842C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01" y="120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4" name="Oval 80">
                <a:extLst>
                  <a:ext uri="{FF2B5EF4-FFF2-40B4-BE49-F238E27FC236}">
                    <a16:creationId xmlns:a16="http://schemas.microsoft.com/office/drawing/2014/main" id="{23589A59-1C97-4EE6-9852-6127116D67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144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5" name="Oval 81">
                <a:extLst>
                  <a:ext uri="{FF2B5EF4-FFF2-40B4-BE49-F238E27FC236}">
                    <a16:creationId xmlns:a16="http://schemas.microsoft.com/office/drawing/2014/main" id="{02730872-DB29-4874-A41B-A145E04F1E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5" y="168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6" name="Oval 82">
                <a:extLst>
                  <a:ext uri="{FF2B5EF4-FFF2-40B4-BE49-F238E27FC236}">
                    <a16:creationId xmlns:a16="http://schemas.microsoft.com/office/drawing/2014/main" id="{CCDCBA11-DAD5-4A83-B580-D8D1042FFB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1" y="192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7" name="Oval 83">
                <a:extLst>
                  <a:ext uri="{FF2B5EF4-FFF2-40B4-BE49-F238E27FC236}">
                    <a16:creationId xmlns:a16="http://schemas.microsoft.com/office/drawing/2014/main" id="{AF30652C-4DD3-4D50-B1E6-86FBA309D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9" y="216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8" name="Oval 84">
                <a:extLst>
                  <a:ext uri="{FF2B5EF4-FFF2-40B4-BE49-F238E27FC236}">
                    <a16:creationId xmlns:a16="http://schemas.microsoft.com/office/drawing/2014/main" id="{E0DF5A88-BFC1-4B7A-BDFB-D1218BDC3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6" y="240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09" name="Oval 85">
                <a:extLst>
                  <a:ext uri="{FF2B5EF4-FFF2-40B4-BE49-F238E27FC236}">
                    <a16:creationId xmlns:a16="http://schemas.microsoft.com/office/drawing/2014/main" id="{EF95BABE-3D6E-4A27-AC5A-F5A6DB216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10" name="Oval 86">
                <a:extLst>
                  <a:ext uri="{FF2B5EF4-FFF2-40B4-BE49-F238E27FC236}">
                    <a16:creationId xmlns:a16="http://schemas.microsoft.com/office/drawing/2014/main" id="{3B5F40BC-53B1-4C7E-86CE-E671F56F0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2" y="192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11" name="Oval 87">
                <a:extLst>
                  <a:ext uri="{FF2B5EF4-FFF2-40B4-BE49-F238E27FC236}">
                    <a16:creationId xmlns:a16="http://schemas.microsoft.com/office/drawing/2014/main" id="{2086108D-9037-4512-8DA8-157C4DBA2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32" y="168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12" name="Oval 88">
                <a:extLst>
                  <a:ext uri="{FF2B5EF4-FFF2-40B4-BE49-F238E27FC236}">
                    <a16:creationId xmlns:a16="http://schemas.microsoft.com/office/drawing/2014/main" id="{F7B5503F-18B5-4B77-9F59-B42F1EEAD4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2" y="144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13" name="Oval 89">
                <a:extLst>
                  <a:ext uri="{FF2B5EF4-FFF2-40B4-BE49-F238E27FC236}">
                    <a16:creationId xmlns:a16="http://schemas.microsoft.com/office/drawing/2014/main" id="{1C94D47C-62B7-476E-B2B8-7930D72F4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3" y="120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14" name="Oval 90">
                <a:extLst>
                  <a:ext uri="{FF2B5EF4-FFF2-40B4-BE49-F238E27FC236}">
                    <a16:creationId xmlns:a16="http://schemas.microsoft.com/office/drawing/2014/main" id="{4E62DEFD-7C4A-4FB1-846D-7B48C17EA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15" name="Oval 91">
                <a:extLst>
                  <a:ext uri="{FF2B5EF4-FFF2-40B4-BE49-F238E27FC236}">
                    <a16:creationId xmlns:a16="http://schemas.microsoft.com/office/drawing/2014/main" id="{58B36810-C50F-40D6-A99D-96C3671D78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2" y="1431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716" name="Oval 92">
                <a:extLst>
                  <a:ext uri="{FF2B5EF4-FFF2-40B4-BE49-F238E27FC236}">
                    <a16:creationId xmlns:a16="http://schemas.microsoft.com/office/drawing/2014/main" id="{C27DFA77-925D-4D0E-B8DB-B2D6BF0988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2160"/>
                <a:ext cx="96" cy="96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5001"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38730" name="Oval 106">
              <a:extLst>
                <a:ext uri="{FF2B5EF4-FFF2-40B4-BE49-F238E27FC236}">
                  <a16:creationId xmlns:a16="http://schemas.microsoft.com/office/drawing/2014/main" id="{B1A89816-6E6A-4E9B-9E40-71C41C8E1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024"/>
              <a:ext cx="96" cy="96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5001"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38740" name="Text Box 116">
              <a:extLst>
                <a:ext uri="{FF2B5EF4-FFF2-40B4-BE49-F238E27FC236}">
                  <a16:creationId xmlns:a16="http://schemas.microsoft.com/office/drawing/2014/main" id="{8AA78402-A1A2-4693-AE22-66AD4CC291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6" y="2960"/>
              <a:ext cx="1557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pt-BR" altLang="en-US" sz="1600"/>
                <a:t>Pixel resultante da</a:t>
              </a:r>
              <a:br>
                <a:rPr lang="pt-BR" altLang="en-US" sz="1600"/>
              </a:br>
              <a:r>
                <a:rPr lang="pt-BR" altLang="en-US" sz="1600"/>
                <a:t>interseção entre arestas e </a:t>
              </a:r>
              <a:br>
                <a:rPr lang="pt-BR" altLang="en-US" sz="1600"/>
              </a:br>
              <a:r>
                <a:rPr lang="pt-BR" altLang="en-US" sz="1600"/>
                <a:t>linhas de varredura</a:t>
              </a:r>
            </a:p>
          </p:txBody>
        </p:sp>
      </p:grp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EC9098D9-A73F-417E-8FD6-8CC1093A7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Polígonos</a:t>
            </a:r>
          </a:p>
        </p:txBody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id="{C551816E-D3CD-47D2-AB29-752109901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Intervalos de preenchimento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Definidos sobre a linha de varredura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Cada intervalo começa e termina sobre um pixel interceptado por uma aresta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Primeiro pixel é pintado, último não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Arestas horizontais não são consideradas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Um vértice de uma aresta não horizontal é considerado apenas se for o vértice com </a:t>
            </a:r>
            <a:r>
              <a:rPr lang="pt-BR" altLang="en-US" sz="2000" i="1"/>
              <a:t>menor y</a:t>
            </a:r>
            <a:endParaRPr lang="pt-BR" altLang="en-US" sz="2000"/>
          </a:p>
        </p:txBody>
      </p:sp>
      <p:grpSp>
        <p:nvGrpSpPr>
          <p:cNvPr id="538674" name="Group 50">
            <a:extLst>
              <a:ext uri="{FF2B5EF4-FFF2-40B4-BE49-F238E27FC236}">
                <a16:creationId xmlns:a16="http://schemas.microsoft.com/office/drawing/2014/main" id="{C8D672D2-9CEE-4548-97E5-AED42FD6CABC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1752600"/>
            <a:ext cx="3352800" cy="2590800"/>
            <a:chOff x="3504" y="1104"/>
            <a:chExt cx="2112" cy="1632"/>
          </a:xfrm>
        </p:grpSpPr>
        <p:sp>
          <p:nvSpPr>
            <p:cNvPr id="538628" name="Line 4">
              <a:extLst>
                <a:ext uri="{FF2B5EF4-FFF2-40B4-BE49-F238E27FC236}">
                  <a16:creationId xmlns:a16="http://schemas.microsoft.com/office/drawing/2014/main" id="{B7F2804B-618E-455D-96A6-59FBB3989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1" name="Line 7">
              <a:extLst>
                <a:ext uri="{FF2B5EF4-FFF2-40B4-BE49-F238E27FC236}">
                  <a16:creationId xmlns:a16="http://schemas.microsoft.com/office/drawing/2014/main" id="{AEC03C35-C94E-4C2A-9DA9-24D104E99C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2" name="Line 8">
              <a:extLst>
                <a:ext uri="{FF2B5EF4-FFF2-40B4-BE49-F238E27FC236}">
                  <a16:creationId xmlns:a16="http://schemas.microsoft.com/office/drawing/2014/main" id="{5E213E04-2C2F-4EC3-B202-292A3631F5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3" name="Line 9">
              <a:extLst>
                <a:ext uri="{FF2B5EF4-FFF2-40B4-BE49-F238E27FC236}">
                  <a16:creationId xmlns:a16="http://schemas.microsoft.com/office/drawing/2014/main" id="{1973EFF7-9EBA-42C4-84AF-3376A0F812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4" name="Line 10">
              <a:extLst>
                <a:ext uri="{FF2B5EF4-FFF2-40B4-BE49-F238E27FC236}">
                  <a16:creationId xmlns:a16="http://schemas.microsoft.com/office/drawing/2014/main" id="{4732191F-898D-4D78-B57F-54871C058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5" name="Line 11">
              <a:extLst>
                <a:ext uri="{FF2B5EF4-FFF2-40B4-BE49-F238E27FC236}">
                  <a16:creationId xmlns:a16="http://schemas.microsoft.com/office/drawing/2014/main" id="{68A1A81F-6A0A-4675-BB9F-A55FC265FC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6" name="Line 12">
              <a:extLst>
                <a:ext uri="{FF2B5EF4-FFF2-40B4-BE49-F238E27FC236}">
                  <a16:creationId xmlns:a16="http://schemas.microsoft.com/office/drawing/2014/main" id="{733B756D-6873-40FA-9D6F-24E82E3F61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7" name="Line 13">
              <a:extLst>
                <a:ext uri="{FF2B5EF4-FFF2-40B4-BE49-F238E27FC236}">
                  <a16:creationId xmlns:a16="http://schemas.microsoft.com/office/drawing/2014/main" id="{33AF1847-B1A9-4CCF-B0E8-EC16EFC7F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8" name="Line 14">
              <a:extLst>
                <a:ext uri="{FF2B5EF4-FFF2-40B4-BE49-F238E27FC236}">
                  <a16:creationId xmlns:a16="http://schemas.microsoft.com/office/drawing/2014/main" id="{99A80907-339C-4052-8CAB-99C2DBBD85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0" y="1104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39" name="Line 15">
              <a:extLst>
                <a:ext uri="{FF2B5EF4-FFF2-40B4-BE49-F238E27FC236}">
                  <a16:creationId xmlns:a16="http://schemas.microsoft.com/office/drawing/2014/main" id="{822E83D2-DFF1-41DC-A606-4567C574A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24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40" name="Line 16">
              <a:extLst>
                <a:ext uri="{FF2B5EF4-FFF2-40B4-BE49-F238E27FC236}">
                  <a16:creationId xmlns:a16="http://schemas.microsoft.com/office/drawing/2014/main" id="{EAF75C37-DF31-4081-AF0D-18ED707879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48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41" name="Line 17">
              <a:extLst>
                <a:ext uri="{FF2B5EF4-FFF2-40B4-BE49-F238E27FC236}">
                  <a16:creationId xmlns:a16="http://schemas.microsoft.com/office/drawing/2014/main" id="{A8B1817E-DA62-464F-AE3E-1755FF1797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72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42" name="Line 18">
              <a:extLst>
                <a:ext uri="{FF2B5EF4-FFF2-40B4-BE49-F238E27FC236}">
                  <a16:creationId xmlns:a16="http://schemas.microsoft.com/office/drawing/2014/main" id="{EA86C291-CAA1-4B9F-9F15-586D0C3694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196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43" name="Line 19">
              <a:extLst>
                <a:ext uri="{FF2B5EF4-FFF2-40B4-BE49-F238E27FC236}">
                  <a16:creationId xmlns:a16="http://schemas.microsoft.com/office/drawing/2014/main" id="{996CFD76-83AD-46E8-8026-2ED717C109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20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44" name="Line 20">
              <a:extLst>
                <a:ext uri="{FF2B5EF4-FFF2-40B4-BE49-F238E27FC236}">
                  <a16:creationId xmlns:a16="http://schemas.microsoft.com/office/drawing/2014/main" id="{96C1D9A3-7DA9-4521-A79E-CBFED2B55D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44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45" name="Line 21">
              <a:extLst>
                <a:ext uri="{FF2B5EF4-FFF2-40B4-BE49-F238E27FC236}">
                  <a16:creationId xmlns:a16="http://schemas.microsoft.com/office/drawing/2014/main" id="{C3B7E79A-FA1D-4D8B-A4B5-4DC1511CE9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688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49" name="Line 25">
              <a:extLst>
                <a:ext uri="{FF2B5EF4-FFF2-40B4-BE49-F238E27FC236}">
                  <a16:creationId xmlns:a16="http://schemas.microsoft.com/office/drawing/2014/main" id="{96830708-A7FC-43E7-937A-2B2CA9FD43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196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55" name="Freeform 31">
              <a:extLst>
                <a:ext uri="{FF2B5EF4-FFF2-40B4-BE49-F238E27FC236}">
                  <a16:creationId xmlns:a16="http://schemas.microsoft.com/office/drawing/2014/main" id="{0F9941D3-DD51-4C21-9F48-9A06AE5E2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1248"/>
              <a:ext cx="1680" cy="1200"/>
            </a:xfrm>
            <a:custGeom>
              <a:avLst/>
              <a:gdLst>
                <a:gd name="T0" fmla="*/ 240 w 1680"/>
                <a:gd name="T1" fmla="*/ 1200 h 1200"/>
                <a:gd name="T2" fmla="*/ 0 w 1680"/>
                <a:gd name="T3" fmla="*/ 480 h 1200"/>
                <a:gd name="T4" fmla="*/ 240 w 1680"/>
                <a:gd name="T5" fmla="*/ 0 h 1200"/>
                <a:gd name="T6" fmla="*/ 720 w 1680"/>
                <a:gd name="T7" fmla="*/ 480 h 1200"/>
                <a:gd name="T8" fmla="*/ 960 w 1680"/>
                <a:gd name="T9" fmla="*/ 0 h 1200"/>
                <a:gd name="T10" fmla="*/ 1200 w 1680"/>
                <a:gd name="T11" fmla="*/ 0 h 1200"/>
                <a:gd name="T12" fmla="*/ 1680 w 1680"/>
                <a:gd name="T13" fmla="*/ 480 h 1200"/>
                <a:gd name="T14" fmla="*/ 1440 w 1680"/>
                <a:gd name="T15" fmla="*/ 1200 h 1200"/>
                <a:gd name="T16" fmla="*/ 960 w 1680"/>
                <a:gd name="T17" fmla="*/ 720 h 1200"/>
                <a:gd name="T18" fmla="*/ 240 w 1680"/>
                <a:gd name="T19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0" h="1200">
                  <a:moveTo>
                    <a:pt x="240" y="1200"/>
                  </a:moveTo>
                  <a:lnTo>
                    <a:pt x="0" y="480"/>
                  </a:lnTo>
                  <a:lnTo>
                    <a:pt x="240" y="0"/>
                  </a:lnTo>
                  <a:lnTo>
                    <a:pt x="720" y="480"/>
                  </a:lnTo>
                  <a:lnTo>
                    <a:pt x="960" y="0"/>
                  </a:lnTo>
                  <a:lnTo>
                    <a:pt x="1200" y="0"/>
                  </a:lnTo>
                  <a:lnTo>
                    <a:pt x="1680" y="480"/>
                  </a:lnTo>
                  <a:lnTo>
                    <a:pt x="1440" y="1200"/>
                  </a:lnTo>
                  <a:lnTo>
                    <a:pt x="960" y="720"/>
                  </a:lnTo>
                  <a:lnTo>
                    <a:pt x="240" y="1200"/>
                  </a:lnTo>
                  <a:close/>
                </a:path>
              </a:pathLst>
            </a:custGeom>
            <a:solidFill>
              <a:schemeClr val="tx1">
                <a:alpha val="10001"/>
              </a:schemeClr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8658" name="Oval 34">
              <a:extLst>
                <a:ext uri="{FF2B5EF4-FFF2-40B4-BE49-F238E27FC236}">
                  <a16:creationId xmlns:a16="http://schemas.microsoft.com/office/drawing/2014/main" id="{400EC4F3-0169-4303-AE4E-36F55FB5A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42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59" name="Oval 35">
              <a:extLst>
                <a:ext uri="{FF2B5EF4-FFF2-40B4-BE49-F238E27FC236}">
                  <a16:creationId xmlns:a16="http://schemas.microsoft.com/office/drawing/2014/main" id="{8842F4CE-D330-43F5-A87D-10D218225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42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0" name="Oval 36">
              <a:extLst>
                <a:ext uri="{FF2B5EF4-FFF2-40B4-BE49-F238E27FC236}">
                  <a16:creationId xmlns:a16="http://schemas.microsoft.com/office/drawing/2014/main" id="{6132959D-6A31-480E-B3F7-EC2F0D8B1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680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1" name="Oval 37">
              <a:extLst>
                <a:ext uri="{FF2B5EF4-FFF2-40B4-BE49-F238E27FC236}">
                  <a16:creationId xmlns:a16="http://schemas.microsoft.com/office/drawing/2014/main" id="{A9CA32B0-673E-48A1-9814-442940EE7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6" y="1728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2" name="Oval 38">
              <a:extLst>
                <a:ext uri="{FF2B5EF4-FFF2-40B4-BE49-F238E27FC236}">
                  <a16:creationId xmlns:a16="http://schemas.microsoft.com/office/drawing/2014/main" id="{C28ED82C-84AC-4DC7-9011-D1831CBAE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8" y="1224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3" name="Oval 39">
              <a:extLst>
                <a:ext uri="{FF2B5EF4-FFF2-40B4-BE49-F238E27FC236}">
                  <a16:creationId xmlns:a16="http://schemas.microsoft.com/office/drawing/2014/main" id="{D54197DD-213F-4B0B-B9C8-A1653F188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8" y="1224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4" name="Oval 40">
              <a:extLst>
                <a:ext uri="{FF2B5EF4-FFF2-40B4-BE49-F238E27FC236}">
                  <a16:creationId xmlns:a16="http://schemas.microsoft.com/office/drawing/2014/main" id="{32B8CBC4-0ABB-47D5-8281-4F0B7D6C1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" y="1224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5" name="Oval 41">
              <a:extLst>
                <a:ext uri="{FF2B5EF4-FFF2-40B4-BE49-F238E27FC236}">
                  <a16:creationId xmlns:a16="http://schemas.microsoft.com/office/drawing/2014/main" id="{8785AE21-6EC8-40A0-BFB5-E66681FF3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8" y="1224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6" name="Oval 42">
              <a:extLst>
                <a:ext uri="{FF2B5EF4-FFF2-40B4-BE49-F238E27FC236}">
                  <a16:creationId xmlns:a16="http://schemas.microsoft.com/office/drawing/2014/main" id="{91996538-EE0D-4CE9-8505-478C09C76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0" y="170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7" name="Oval 43">
              <a:extLst>
                <a:ext uri="{FF2B5EF4-FFF2-40B4-BE49-F238E27FC236}">
                  <a16:creationId xmlns:a16="http://schemas.microsoft.com/office/drawing/2014/main" id="{4C5F1F8B-66C6-4B9F-9B4D-9F0C485FA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70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8" name="Oval 44">
              <a:extLst>
                <a:ext uri="{FF2B5EF4-FFF2-40B4-BE49-F238E27FC236}">
                  <a16:creationId xmlns:a16="http://schemas.microsoft.com/office/drawing/2014/main" id="{4C52EDE5-6625-4B09-9942-FE32678DC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80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69" name="Oval 45">
              <a:extLst>
                <a:ext uri="{FF2B5EF4-FFF2-40B4-BE49-F238E27FC236}">
                  <a16:creationId xmlns:a16="http://schemas.microsoft.com/office/drawing/2014/main" id="{54F395BA-9314-4495-A841-F4F173964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28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70" name="Oval 46">
              <a:extLst>
                <a:ext uri="{FF2B5EF4-FFF2-40B4-BE49-F238E27FC236}">
                  <a16:creationId xmlns:a16="http://schemas.microsoft.com/office/drawing/2014/main" id="{C6076618-1D96-432F-BDBC-4077FB3CD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952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71" name="Oval 47">
              <a:extLst>
                <a:ext uri="{FF2B5EF4-FFF2-40B4-BE49-F238E27FC236}">
                  <a16:creationId xmlns:a16="http://schemas.microsoft.com/office/drawing/2014/main" id="{48FBC348-244F-4CE3-91A3-90F93026F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952"/>
              <a:ext cx="48" cy="4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72" name="Oval 48">
              <a:extLst>
                <a:ext uri="{FF2B5EF4-FFF2-40B4-BE49-F238E27FC236}">
                  <a16:creationId xmlns:a16="http://schemas.microsoft.com/office/drawing/2014/main" id="{B0E38C5C-27C1-473F-BA6D-C69D15317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242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38673" name="Oval 49">
              <a:extLst>
                <a:ext uri="{FF2B5EF4-FFF2-40B4-BE49-F238E27FC236}">
                  <a16:creationId xmlns:a16="http://schemas.microsoft.com/office/drawing/2014/main" id="{839DE06E-1DE6-4A6F-AD48-3A80FCE42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2" y="2424"/>
              <a:ext cx="48" cy="4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8744" name="Group 120">
            <a:extLst>
              <a:ext uri="{FF2B5EF4-FFF2-40B4-BE49-F238E27FC236}">
                <a16:creationId xmlns:a16="http://schemas.microsoft.com/office/drawing/2014/main" id="{8EB441CA-BB28-44FD-84EF-A6D3A00D9C2B}"/>
              </a:ext>
            </a:extLst>
          </p:cNvPr>
          <p:cNvGrpSpPr>
            <a:grpSpLocks/>
          </p:cNvGrpSpPr>
          <p:nvPr/>
        </p:nvGrpSpPr>
        <p:grpSpPr bwMode="auto">
          <a:xfrm>
            <a:off x="5600700" y="2238375"/>
            <a:ext cx="2527300" cy="3736975"/>
            <a:chOff x="3528" y="1410"/>
            <a:chExt cx="1592" cy="2354"/>
          </a:xfrm>
        </p:grpSpPr>
        <p:grpSp>
          <p:nvGrpSpPr>
            <p:cNvPr id="538742" name="Group 118">
              <a:extLst>
                <a:ext uri="{FF2B5EF4-FFF2-40B4-BE49-F238E27FC236}">
                  <a16:creationId xmlns:a16="http://schemas.microsoft.com/office/drawing/2014/main" id="{F959AB80-B6E4-4373-9902-05FC5B9905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28" y="1410"/>
              <a:ext cx="1592" cy="868"/>
              <a:chOff x="3528" y="1410"/>
              <a:chExt cx="1592" cy="868"/>
            </a:xfrm>
          </p:grpSpPr>
          <p:sp>
            <p:nvSpPr>
              <p:cNvPr id="538676" name="Oval 52">
                <a:extLst>
                  <a:ext uri="{FF2B5EF4-FFF2-40B4-BE49-F238E27FC236}">
                    <a16:creationId xmlns:a16="http://schemas.microsoft.com/office/drawing/2014/main" id="{A5EF3AA6-5154-4000-88EF-7B7F4A7978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2130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77" name="Oval 53">
                <a:extLst>
                  <a:ext uri="{FF2B5EF4-FFF2-40B4-BE49-F238E27FC236}">
                    <a16:creationId xmlns:a16="http://schemas.microsoft.com/office/drawing/2014/main" id="{9E030DED-0C12-4A29-9B53-C528A2DEF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1890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78" name="Oval 54">
                <a:extLst>
                  <a:ext uri="{FF2B5EF4-FFF2-40B4-BE49-F238E27FC236}">
                    <a16:creationId xmlns:a16="http://schemas.microsoft.com/office/drawing/2014/main" id="{2D316B54-6C40-4F3A-89D2-EDE144678D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1650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79" name="Oval 55">
                <a:extLst>
                  <a:ext uri="{FF2B5EF4-FFF2-40B4-BE49-F238E27FC236}">
                    <a16:creationId xmlns:a16="http://schemas.microsoft.com/office/drawing/2014/main" id="{D96E33B0-AFF1-4B36-A31B-CBBA72CF1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1410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0" name="Oval 56">
                <a:extLst>
                  <a:ext uri="{FF2B5EF4-FFF2-40B4-BE49-F238E27FC236}">
                    <a16:creationId xmlns:a16="http://schemas.microsoft.com/office/drawing/2014/main" id="{EC98644B-AD3E-4E7D-9C5B-5C9423FB8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" y="2130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1" name="Oval 57">
                <a:extLst>
                  <a:ext uri="{FF2B5EF4-FFF2-40B4-BE49-F238E27FC236}">
                    <a16:creationId xmlns:a16="http://schemas.microsoft.com/office/drawing/2014/main" id="{60B3782A-F357-4B71-B03E-4E2DD31B3C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" y="189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2" name="Oval 58">
                <a:extLst>
                  <a:ext uri="{FF2B5EF4-FFF2-40B4-BE49-F238E27FC236}">
                    <a16:creationId xmlns:a16="http://schemas.microsoft.com/office/drawing/2014/main" id="{2199C703-992A-4C3F-A586-199A96F79B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8" y="1666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3" name="Oval 59">
                <a:extLst>
                  <a:ext uri="{FF2B5EF4-FFF2-40B4-BE49-F238E27FC236}">
                    <a16:creationId xmlns:a16="http://schemas.microsoft.com/office/drawing/2014/main" id="{49FC2852-AA45-472A-A351-2B093B7295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" y="1890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4" name="Oval 60">
                <a:extLst>
                  <a:ext uri="{FF2B5EF4-FFF2-40B4-BE49-F238E27FC236}">
                    <a16:creationId xmlns:a16="http://schemas.microsoft.com/office/drawing/2014/main" id="{2DD33ADF-0B07-4914-A29E-04040EE299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6" y="165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5" name="Oval 61">
                <a:extLst>
                  <a:ext uri="{FF2B5EF4-FFF2-40B4-BE49-F238E27FC236}">
                    <a16:creationId xmlns:a16="http://schemas.microsoft.com/office/drawing/2014/main" id="{13BDE614-9491-4CCD-9842-A5B7A60C7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8" y="1410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6" name="Oval 62">
                <a:extLst>
                  <a:ext uri="{FF2B5EF4-FFF2-40B4-BE49-F238E27FC236}">
                    <a16:creationId xmlns:a16="http://schemas.microsoft.com/office/drawing/2014/main" id="{89BFA421-3C40-499A-9AC1-B0FBBC2B5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8" y="165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7" name="Oval 63">
                <a:extLst>
                  <a:ext uri="{FF2B5EF4-FFF2-40B4-BE49-F238E27FC236}">
                    <a16:creationId xmlns:a16="http://schemas.microsoft.com/office/drawing/2014/main" id="{AB08C2C2-62EC-403C-A5D4-71B76AD78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94" y="189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8" name="Oval 64">
                <a:extLst>
                  <a:ext uri="{FF2B5EF4-FFF2-40B4-BE49-F238E27FC236}">
                    <a16:creationId xmlns:a16="http://schemas.microsoft.com/office/drawing/2014/main" id="{91294D2B-8DA0-4A3F-BE34-08E41582A3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8" y="189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89" name="Oval 65">
                <a:extLst>
                  <a:ext uri="{FF2B5EF4-FFF2-40B4-BE49-F238E27FC236}">
                    <a16:creationId xmlns:a16="http://schemas.microsoft.com/office/drawing/2014/main" id="{EF5F69F9-5C7D-42D3-A0E4-3DC2B98B6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8" y="2134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92" name="Oval 68">
                <a:extLst>
                  <a:ext uri="{FF2B5EF4-FFF2-40B4-BE49-F238E27FC236}">
                    <a16:creationId xmlns:a16="http://schemas.microsoft.com/office/drawing/2014/main" id="{46876781-CF85-4550-B898-D7E87D920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6" y="189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93" name="Oval 69">
                <a:extLst>
                  <a:ext uri="{FF2B5EF4-FFF2-40B4-BE49-F238E27FC236}">
                    <a16:creationId xmlns:a16="http://schemas.microsoft.com/office/drawing/2014/main" id="{76385DB0-F9D0-4C12-8E6D-C5D7FCCE5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6" y="1666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94" name="Oval 70">
                <a:extLst>
                  <a:ext uri="{FF2B5EF4-FFF2-40B4-BE49-F238E27FC236}">
                    <a16:creationId xmlns:a16="http://schemas.microsoft.com/office/drawing/2014/main" id="{0446C429-FB7A-47B8-A022-1174C799D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8" y="141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95" name="Oval 71">
                <a:extLst>
                  <a:ext uri="{FF2B5EF4-FFF2-40B4-BE49-F238E27FC236}">
                    <a16:creationId xmlns:a16="http://schemas.microsoft.com/office/drawing/2014/main" id="{C6CBB933-DCD6-435F-B802-8E043DD4E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28" y="165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96" name="Oval 72">
                <a:extLst>
                  <a:ext uri="{FF2B5EF4-FFF2-40B4-BE49-F238E27FC236}">
                    <a16:creationId xmlns:a16="http://schemas.microsoft.com/office/drawing/2014/main" id="{7DC9D974-B81D-4BC9-9BB0-0AFD9D824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8" y="1655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8697" name="Oval 73">
                <a:extLst>
                  <a:ext uri="{FF2B5EF4-FFF2-40B4-BE49-F238E27FC236}">
                    <a16:creationId xmlns:a16="http://schemas.microsoft.com/office/drawing/2014/main" id="{E93811CA-55DD-4EB0-98CF-45CC051C44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8" y="1898"/>
                <a:ext cx="144" cy="144"/>
              </a:xfrm>
              <a:prstGeom prst="ellipse">
                <a:avLst/>
              </a:prstGeom>
              <a:gradFill rotWithShape="1">
                <a:gsLst>
                  <a:gs pos="0">
                    <a:srgbClr val="FF6600">
                      <a:alpha val="24001"/>
                    </a:srgbClr>
                  </a:gs>
                  <a:gs pos="100000">
                    <a:srgbClr val="FF6600">
                      <a:alpha val="24001"/>
                    </a:srgbClr>
                  </a:gs>
                </a:gsLst>
                <a:lin ang="5400000" scaled="1"/>
              </a:gra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38739" name="Oval 115">
              <a:extLst>
                <a:ext uri="{FF2B5EF4-FFF2-40B4-BE49-F238E27FC236}">
                  <a16:creationId xmlns:a16="http://schemas.microsoft.com/office/drawing/2014/main" id="{356EA452-9BEA-47EB-B50E-A7C5A97F0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3588"/>
              <a:ext cx="144" cy="144"/>
            </a:xfrm>
            <a:prstGeom prst="ellipse">
              <a:avLst/>
            </a:prstGeom>
            <a:gradFill rotWithShape="1">
              <a:gsLst>
                <a:gs pos="0">
                  <a:srgbClr val="FF6600">
                    <a:alpha val="24001"/>
                  </a:srgbClr>
                </a:gs>
                <a:gs pos="100000">
                  <a:srgbClr val="FF6600">
                    <a:alpha val="24001"/>
                  </a:srgbClr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38741" name="Text Box 117">
              <a:extLst>
                <a:ext uri="{FF2B5EF4-FFF2-40B4-BE49-F238E27FC236}">
                  <a16:creationId xmlns:a16="http://schemas.microsoft.com/office/drawing/2014/main" id="{51479D79-9B68-448C-8EE4-C14B32E261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0" y="3552"/>
              <a:ext cx="86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pt-BR" altLang="en-US" sz="1600"/>
                <a:t>Pixel pintado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>
            <a:extLst>
              <a:ext uri="{FF2B5EF4-FFF2-40B4-BE49-F238E27FC236}">
                <a16:creationId xmlns:a16="http://schemas.microsoft.com/office/drawing/2014/main" id="{E72C22B5-2834-45BB-979E-F1542FE5F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Polígonos – </a:t>
            </a:r>
            <a:br>
              <a:rPr lang="pt-BR" altLang="en-US"/>
            </a:br>
            <a:r>
              <a:rPr lang="pt-BR" altLang="en-US"/>
              <a:t>Estruturas de Dados</a:t>
            </a:r>
          </a:p>
        </p:txBody>
      </p:sp>
      <p:sp>
        <p:nvSpPr>
          <p:cNvPr id="539651" name="Rectangle 3">
            <a:extLst>
              <a:ext uri="{FF2B5EF4-FFF2-40B4-BE49-F238E27FC236}">
                <a16:creationId xmlns:a16="http://schemas.microsoft.com/office/drawing/2014/main" id="{42BC1406-AB48-49C6-B5A7-0A2E3D881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53340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 u="sng"/>
              <a:t>Aresta</a:t>
            </a:r>
          </a:p>
          <a:p>
            <a:pPr lvl="1">
              <a:lnSpc>
                <a:spcPct val="80000"/>
              </a:lnSpc>
            </a:pPr>
            <a:r>
              <a:rPr lang="pt-BR" altLang="en-US" sz="2400" i="1"/>
              <a:t>y</a:t>
            </a:r>
            <a:r>
              <a:rPr lang="pt-BR" altLang="en-US" sz="2400"/>
              <a:t> inicial (</a:t>
            </a:r>
            <a:r>
              <a:rPr lang="pt-BR" altLang="en-US" sz="2400" i="1"/>
              <a:t>y </a:t>
            </a:r>
            <a:r>
              <a:rPr lang="pt-BR" altLang="en-US" sz="2400"/>
              <a:t>mínimo)</a:t>
            </a:r>
            <a:endParaRPr lang="pt-BR" altLang="en-US" sz="2400" i="1"/>
          </a:p>
          <a:p>
            <a:pPr lvl="1">
              <a:lnSpc>
                <a:spcPct val="80000"/>
              </a:lnSpc>
            </a:pPr>
            <a:r>
              <a:rPr lang="pt-BR" altLang="en-US" sz="2400" i="1"/>
              <a:t>y</a:t>
            </a:r>
            <a:r>
              <a:rPr lang="pt-BR" altLang="en-US" sz="2400"/>
              <a:t> final </a:t>
            </a:r>
          </a:p>
          <a:p>
            <a:pPr lvl="1">
              <a:lnSpc>
                <a:spcPct val="80000"/>
              </a:lnSpc>
            </a:pPr>
            <a:r>
              <a:rPr lang="pt-BR" altLang="en-US" sz="2400" i="1"/>
              <a:t>x</a:t>
            </a:r>
            <a:r>
              <a:rPr lang="pt-BR" altLang="en-US" sz="2400"/>
              <a:t> corrente (inicialmente, </a:t>
            </a:r>
            <a:r>
              <a:rPr lang="pt-BR" altLang="en-US" sz="2400" i="1"/>
              <a:t>x</a:t>
            </a:r>
            <a:r>
              <a:rPr lang="pt-BR" altLang="en-US" sz="2400"/>
              <a:t> inicial)</a:t>
            </a:r>
            <a:endParaRPr lang="pt-BR" altLang="en-US" sz="2400" i="1"/>
          </a:p>
          <a:p>
            <a:pPr lvl="1">
              <a:lnSpc>
                <a:spcPct val="80000"/>
              </a:lnSpc>
            </a:pPr>
            <a:r>
              <a:rPr lang="pt-BR" altLang="en-US" sz="2400" i="1"/>
              <a:t>dx</a:t>
            </a:r>
            <a:r>
              <a:rPr lang="pt-BR" altLang="en-US" sz="2400"/>
              <a:t> (incremento </a:t>
            </a:r>
            <a:r>
              <a:rPr lang="pt-BR" altLang="en-US" sz="2400" i="1"/>
              <a:t>x</a:t>
            </a:r>
            <a:r>
              <a:rPr lang="pt-BR" altLang="en-US" sz="2400"/>
              <a:t>)</a:t>
            </a:r>
          </a:p>
          <a:p>
            <a:pPr>
              <a:lnSpc>
                <a:spcPct val="80000"/>
              </a:lnSpc>
            </a:pPr>
            <a:r>
              <a:rPr lang="pt-BR" altLang="en-US" sz="2600" u="sng"/>
              <a:t>Lista de Arestas</a:t>
            </a:r>
            <a:r>
              <a:rPr lang="pt-BR" altLang="en-US" sz="2600"/>
              <a:t> – arestas do polígono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Ordenadas por </a:t>
            </a:r>
            <a:r>
              <a:rPr lang="pt-BR" altLang="en-US" sz="2400" i="1"/>
              <a:t>y</a:t>
            </a:r>
            <a:r>
              <a:rPr lang="pt-BR" altLang="en-US" sz="2400"/>
              <a:t> inicial / </a:t>
            </a:r>
            <a:r>
              <a:rPr lang="pt-BR" altLang="en-US" sz="2400" i="1"/>
              <a:t>x</a:t>
            </a:r>
            <a:r>
              <a:rPr lang="pt-BR" altLang="en-US" sz="2400"/>
              <a:t> inicial</a:t>
            </a:r>
          </a:p>
          <a:p>
            <a:pPr>
              <a:lnSpc>
                <a:spcPct val="80000"/>
              </a:lnSpc>
            </a:pPr>
            <a:r>
              <a:rPr lang="pt-BR" altLang="en-US" sz="2600" u="sng"/>
              <a:t>Lista de Arestas Ativas</a:t>
            </a:r>
            <a:r>
              <a:rPr lang="pt-BR" altLang="en-US" sz="2600"/>
              <a:t> – arestas do polígono que interceptam linha de varredura corrente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Ordenadas por coordenada </a:t>
            </a:r>
            <a:r>
              <a:rPr lang="pt-BR" altLang="en-US" sz="2400" i="1"/>
              <a:t>x</a:t>
            </a:r>
            <a:r>
              <a:rPr lang="pt-BR" altLang="en-US" sz="2400"/>
              <a:t> de interseção</a:t>
            </a:r>
          </a:p>
          <a:p>
            <a:pPr lvl="2">
              <a:lnSpc>
                <a:spcPct val="80000"/>
              </a:lnSpc>
            </a:pPr>
            <a:endParaRPr lang="pt-BR" altLang="en-US" sz="2000"/>
          </a:p>
        </p:txBody>
      </p:sp>
      <p:grpSp>
        <p:nvGrpSpPr>
          <p:cNvPr id="539656" name="Group 8">
            <a:extLst>
              <a:ext uri="{FF2B5EF4-FFF2-40B4-BE49-F238E27FC236}">
                <a16:creationId xmlns:a16="http://schemas.microsoft.com/office/drawing/2014/main" id="{C63E313F-1756-4A5C-8019-2C1069B3425C}"/>
              </a:ext>
            </a:extLst>
          </p:cNvPr>
          <p:cNvGrpSpPr>
            <a:grpSpLocks/>
          </p:cNvGrpSpPr>
          <p:nvPr/>
        </p:nvGrpSpPr>
        <p:grpSpPr bwMode="auto">
          <a:xfrm>
            <a:off x="6089650" y="1473200"/>
            <a:ext cx="2727325" cy="3597275"/>
            <a:chOff x="3068" y="928"/>
            <a:chExt cx="2499" cy="2266"/>
          </a:xfrm>
        </p:grpSpPr>
        <p:sp>
          <p:nvSpPr>
            <p:cNvPr id="539652" name="Line 4">
              <a:extLst>
                <a:ext uri="{FF2B5EF4-FFF2-40B4-BE49-F238E27FC236}">
                  <a16:creationId xmlns:a16="http://schemas.microsoft.com/office/drawing/2014/main" id="{3C831CDC-316C-4330-A22A-03B1D7CFDF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0" y="1008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53" name="Line 5">
              <a:extLst>
                <a:ext uri="{FF2B5EF4-FFF2-40B4-BE49-F238E27FC236}">
                  <a16:creationId xmlns:a16="http://schemas.microsoft.com/office/drawing/2014/main" id="{6C4D8D61-0C39-42D6-9843-D1074213CF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976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654" name="Text Box 6">
              <a:extLst>
                <a:ext uri="{FF2B5EF4-FFF2-40B4-BE49-F238E27FC236}">
                  <a16:creationId xmlns:a16="http://schemas.microsoft.com/office/drawing/2014/main" id="{817FF60D-FD8A-43DD-8F1A-E545FC8DD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8" y="928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1" i="1"/>
                <a:t>y</a:t>
              </a:r>
            </a:p>
          </p:txBody>
        </p:sp>
        <p:sp>
          <p:nvSpPr>
            <p:cNvPr id="539655" name="Text Box 7">
              <a:extLst>
                <a:ext uri="{FF2B5EF4-FFF2-40B4-BE49-F238E27FC236}">
                  <a16:creationId xmlns:a16="http://schemas.microsoft.com/office/drawing/2014/main" id="{A285CB0C-53D8-4AEA-B124-031EE11316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2" y="2944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en-US" b="1" i="1"/>
                <a:t>x</a:t>
              </a:r>
            </a:p>
          </p:txBody>
        </p:sp>
      </p:grpSp>
      <p:sp>
        <p:nvSpPr>
          <p:cNvPr id="539657" name="Line 9">
            <a:extLst>
              <a:ext uri="{FF2B5EF4-FFF2-40B4-BE49-F238E27FC236}">
                <a16:creationId xmlns:a16="http://schemas.microsoft.com/office/drawing/2014/main" id="{83E4D80E-D6D0-4B24-944A-9B449D472E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133600"/>
            <a:ext cx="10668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58" name="Line 10">
            <a:extLst>
              <a:ext uri="{FF2B5EF4-FFF2-40B4-BE49-F238E27FC236}">
                <a16:creationId xmlns:a16="http://schemas.microsoft.com/office/drawing/2014/main" id="{C53C255D-E8E2-4DCA-947C-D45E45254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213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59" name="Line 11">
            <a:extLst>
              <a:ext uri="{FF2B5EF4-FFF2-40B4-BE49-F238E27FC236}">
                <a16:creationId xmlns:a16="http://schemas.microsoft.com/office/drawing/2014/main" id="{5C3EF44E-181B-455F-8AB1-C5308AEB8C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3810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60" name="Text Box 12">
            <a:extLst>
              <a:ext uri="{FF2B5EF4-FFF2-40B4-BE49-F238E27FC236}">
                <a16:creationId xmlns:a16="http://schemas.microsoft.com/office/drawing/2014/main" id="{187F2FCF-097B-4C40-9FED-FFB4A23AF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5925" y="1928813"/>
            <a:ext cx="88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y</a:t>
            </a:r>
            <a:r>
              <a:rPr lang="pt-BR" altLang="en-US"/>
              <a:t> final</a:t>
            </a:r>
          </a:p>
        </p:txBody>
      </p:sp>
      <p:sp>
        <p:nvSpPr>
          <p:cNvPr id="539661" name="Text Box 13">
            <a:extLst>
              <a:ext uri="{FF2B5EF4-FFF2-40B4-BE49-F238E27FC236}">
                <a16:creationId xmlns:a16="http://schemas.microsoft.com/office/drawing/2014/main" id="{9BD73252-E62A-4B05-A9EB-2D68F1DE8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565525"/>
            <a:ext cx="1060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y</a:t>
            </a:r>
            <a:r>
              <a:rPr lang="pt-BR" altLang="en-US"/>
              <a:t> inicial</a:t>
            </a:r>
          </a:p>
        </p:txBody>
      </p:sp>
      <p:sp>
        <p:nvSpPr>
          <p:cNvPr id="539662" name="Line 14">
            <a:extLst>
              <a:ext uri="{FF2B5EF4-FFF2-40B4-BE49-F238E27FC236}">
                <a16:creationId xmlns:a16="http://schemas.microsoft.com/office/drawing/2014/main" id="{71576F16-8DF2-44BB-A619-AE60833780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819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63" name="Line 15">
            <a:extLst>
              <a:ext uri="{FF2B5EF4-FFF2-40B4-BE49-F238E27FC236}">
                <a16:creationId xmlns:a16="http://schemas.microsoft.com/office/drawing/2014/main" id="{CDA8BE08-6E10-49A4-8BC8-4129EE277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64" name="Line 16">
            <a:extLst>
              <a:ext uri="{FF2B5EF4-FFF2-40B4-BE49-F238E27FC236}">
                <a16:creationId xmlns:a16="http://schemas.microsoft.com/office/drawing/2014/main" id="{7EA2CA18-60C7-49DA-837D-1D28E303A8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65" name="Text Box 17">
            <a:extLst>
              <a:ext uri="{FF2B5EF4-FFF2-40B4-BE49-F238E27FC236}">
                <a16:creationId xmlns:a16="http://schemas.microsoft.com/office/drawing/2014/main" id="{FBE09A83-6435-40EB-BA91-E23DD6C30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225" y="29178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1</a:t>
            </a:r>
          </a:p>
        </p:txBody>
      </p:sp>
      <p:sp>
        <p:nvSpPr>
          <p:cNvPr id="539666" name="Line 18">
            <a:extLst>
              <a:ext uri="{FF2B5EF4-FFF2-40B4-BE49-F238E27FC236}">
                <a16:creationId xmlns:a16="http://schemas.microsoft.com/office/drawing/2014/main" id="{E0E851FD-0B09-48AC-A2F5-38F322D9A2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1752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67" name="Line 19">
            <a:extLst>
              <a:ext uri="{FF2B5EF4-FFF2-40B4-BE49-F238E27FC236}">
                <a16:creationId xmlns:a16="http://schemas.microsoft.com/office/drawing/2014/main" id="{E8483B70-B6BD-4390-9022-810CB33910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1752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68" name="Line 20">
            <a:extLst>
              <a:ext uri="{FF2B5EF4-FFF2-40B4-BE49-F238E27FC236}">
                <a16:creationId xmlns:a16="http://schemas.microsoft.com/office/drawing/2014/main" id="{2AC8DF11-1026-4A0F-9CD7-D6C92DEFFB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914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lg" len="lg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69" name="AutoShape 21">
            <a:extLst>
              <a:ext uri="{FF2B5EF4-FFF2-40B4-BE49-F238E27FC236}">
                <a16:creationId xmlns:a16="http://schemas.microsoft.com/office/drawing/2014/main" id="{82A8B199-3778-42B0-8058-7468AB6BB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1219200"/>
            <a:ext cx="1646238" cy="396875"/>
          </a:xfrm>
          <a:prstGeom prst="wedgeRectCallout">
            <a:avLst>
              <a:gd name="adj1" fmla="val -30134"/>
              <a:gd name="adj2" fmla="val 71602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/>
              <a:t>incremento </a:t>
            </a:r>
            <a:r>
              <a:rPr lang="pt-BR" altLang="en-US" i="1"/>
              <a:t>x</a:t>
            </a:r>
          </a:p>
        </p:txBody>
      </p:sp>
      <p:sp>
        <p:nvSpPr>
          <p:cNvPr id="539670" name="Line 22">
            <a:extLst>
              <a:ext uri="{FF2B5EF4-FFF2-40B4-BE49-F238E27FC236}">
                <a16:creationId xmlns:a16="http://schemas.microsoft.com/office/drawing/2014/main" id="{2DC8367F-A4EB-4495-B3B7-767EFD6E6C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810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9671" name="Text Box 23">
            <a:extLst>
              <a:ext uri="{FF2B5EF4-FFF2-40B4-BE49-F238E27FC236}">
                <a16:creationId xmlns:a16="http://schemas.microsoft.com/office/drawing/2014/main" id="{08DFB8F0-87D9-4501-8B2F-FB1E60BC4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800600"/>
            <a:ext cx="1060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alpha val="35001"/>
                      </a:schemeClr>
                    </a:gs>
                    <a:gs pos="100000">
                      <a:schemeClr val="accent1">
                        <a:alpha val="48000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1"/>
              <a:t>x</a:t>
            </a:r>
            <a:r>
              <a:rPr lang="pt-BR" altLang="en-US"/>
              <a:t> inicial</a:t>
            </a:r>
          </a:p>
        </p:txBody>
      </p:sp>
      <p:sp>
        <p:nvSpPr>
          <p:cNvPr id="539672" name="Line 24">
            <a:extLst>
              <a:ext uri="{FF2B5EF4-FFF2-40B4-BE49-F238E27FC236}">
                <a16:creationId xmlns:a16="http://schemas.microsoft.com/office/drawing/2014/main" id="{7BDC0E33-229C-416B-B7CE-4FF91A5DFB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1600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C65B12BE-F339-407B-84EF-A5BF49226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Polígonos – </a:t>
            </a:r>
            <a:br>
              <a:rPr lang="pt-BR" altLang="en-US"/>
            </a:br>
            <a:r>
              <a:rPr lang="pt-BR" altLang="en-US"/>
              <a:t>Pseudo Código</a:t>
            </a:r>
          </a:p>
        </p:txBody>
      </p:sp>
      <p:sp>
        <p:nvSpPr>
          <p:cNvPr id="540675" name="Rectangle 3">
            <a:extLst>
              <a:ext uri="{FF2B5EF4-FFF2-40B4-BE49-F238E27FC236}">
                <a16:creationId xmlns:a16="http://schemas.microsoft.com/office/drawing/2014/main" id="{A30A50E8-23E1-4277-816A-7AF79180C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Inicialização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Criar e ordenar </a:t>
            </a:r>
            <a:r>
              <a:rPr lang="pt-BR" altLang="en-US" sz="2000" i="1"/>
              <a:t>LA</a:t>
            </a:r>
            <a:r>
              <a:rPr lang="pt-BR" altLang="en-US" sz="2000"/>
              <a:t> (lista de arestas)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Computar </a:t>
            </a:r>
            <a:r>
              <a:rPr lang="pt-BR" altLang="en-US" sz="2000" i="1"/>
              <a:t>ymin</a:t>
            </a:r>
            <a:r>
              <a:rPr lang="pt-BR" altLang="en-US" sz="2000"/>
              <a:t> e </a:t>
            </a:r>
            <a:r>
              <a:rPr lang="pt-BR" altLang="en-US" sz="2000" i="1"/>
              <a:t>ymax</a:t>
            </a:r>
          </a:p>
          <a:p>
            <a:pPr lvl="1">
              <a:lnSpc>
                <a:spcPct val="90000"/>
              </a:lnSpc>
            </a:pPr>
            <a:r>
              <a:rPr lang="pt-BR" altLang="en-US" sz="2000" i="1"/>
              <a:t>LAA</a:t>
            </a:r>
            <a:r>
              <a:rPr lang="pt-BR" altLang="en-US" sz="2000"/>
              <a:t> ← </a:t>
            </a:r>
            <a:r>
              <a:rPr lang="pt-BR" altLang="en-US" sz="2000" i="1"/>
              <a:t>nulo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Para </a:t>
            </a:r>
            <a:r>
              <a:rPr lang="pt-BR" altLang="en-US" sz="2100" i="1"/>
              <a:t>y</a:t>
            </a:r>
            <a:r>
              <a:rPr lang="pt-BR" altLang="en-US" sz="2100"/>
              <a:t> desde </a:t>
            </a:r>
            <a:r>
              <a:rPr lang="pt-BR" altLang="en-US" sz="2100" i="1"/>
              <a:t>ymin</a:t>
            </a:r>
            <a:r>
              <a:rPr lang="pt-BR" altLang="en-US" sz="2100"/>
              <a:t> até </a:t>
            </a:r>
            <a:r>
              <a:rPr lang="pt-BR" altLang="en-US" sz="2100" i="1"/>
              <a:t>ymax </a:t>
            </a:r>
            <a:r>
              <a:rPr lang="pt-BR" altLang="en-US" sz="2100"/>
              <a:t>fazer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Inserir em </a:t>
            </a:r>
            <a:r>
              <a:rPr lang="pt-BR" altLang="en-US" sz="2000" i="1"/>
              <a:t>LAA</a:t>
            </a:r>
            <a:r>
              <a:rPr lang="pt-BR" altLang="en-US" sz="2000"/>
              <a:t> todas as arestas com </a:t>
            </a:r>
            <a:r>
              <a:rPr lang="pt-BR" altLang="en-US" sz="2000" i="1"/>
              <a:t>yinicial = y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Retirar da </a:t>
            </a:r>
            <a:r>
              <a:rPr lang="pt-BR" altLang="en-US" sz="2000" i="1"/>
              <a:t>LAA</a:t>
            </a:r>
            <a:r>
              <a:rPr lang="pt-BR" altLang="en-US" sz="2000"/>
              <a:t> todas as arestas com </a:t>
            </a:r>
            <a:r>
              <a:rPr lang="pt-BR" altLang="en-US" sz="2000" i="1"/>
              <a:t>yfinal = y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Para cada par de arestas </a:t>
            </a:r>
            <a:r>
              <a:rPr lang="pt-BR" altLang="en-US" sz="2000" i="1"/>
              <a:t>A1</a:t>
            </a:r>
            <a:r>
              <a:rPr lang="pt-BR" altLang="en-US" sz="2000"/>
              <a:t>/</a:t>
            </a:r>
            <a:r>
              <a:rPr lang="pt-BR" altLang="en-US" sz="2000" i="1"/>
              <a:t>A2</a:t>
            </a:r>
            <a:r>
              <a:rPr lang="pt-BR" altLang="en-US" sz="2000"/>
              <a:t> da </a:t>
            </a:r>
            <a:r>
              <a:rPr lang="pt-BR" altLang="en-US" sz="2000" i="1"/>
              <a:t>LAA </a:t>
            </a:r>
            <a:r>
              <a:rPr lang="pt-BR" altLang="en-US" sz="2000"/>
              <a:t>fazer 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Desenhar todos os pixels com </a:t>
            </a:r>
            <a:r>
              <a:rPr lang="pt-BR" altLang="en-US" sz="1800" i="1"/>
              <a:t>x </a:t>
            </a:r>
            <a:r>
              <a:rPr lang="pt-BR" altLang="en-US" sz="1800"/>
              <a:t>entre </a:t>
            </a:r>
            <a:r>
              <a:rPr lang="pt-BR" altLang="en-US" sz="1800" i="1"/>
              <a:t>A1.xcorrente </a:t>
            </a:r>
            <a:r>
              <a:rPr lang="pt-BR" altLang="en-US" sz="1800"/>
              <a:t>e </a:t>
            </a:r>
            <a:r>
              <a:rPr lang="pt-BR" altLang="en-US" sz="1800" i="1"/>
              <a:t>A2.xcorrente </a:t>
            </a:r>
            <a:r>
              <a:rPr lang="pt-BR" altLang="en-US" sz="1800"/>
              <a:t>(exclusive)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Para cada aresta </a:t>
            </a:r>
            <a:r>
              <a:rPr lang="pt-BR" altLang="en-US" sz="2000" i="1"/>
              <a:t>A</a:t>
            </a:r>
            <a:r>
              <a:rPr lang="pt-BR" altLang="en-US" sz="2000"/>
              <a:t> da</a:t>
            </a:r>
            <a:r>
              <a:rPr lang="pt-BR" altLang="en-US" sz="2000" i="1"/>
              <a:t> LAA </a:t>
            </a:r>
            <a:r>
              <a:rPr lang="pt-BR" altLang="en-US" sz="2000"/>
              <a:t>fazer</a:t>
            </a:r>
          </a:p>
          <a:p>
            <a:pPr lvl="2">
              <a:lnSpc>
                <a:spcPct val="90000"/>
              </a:lnSpc>
            </a:pPr>
            <a:r>
              <a:rPr lang="en-US" altLang="en-US" sz="1800" i="1"/>
              <a:t>A.xcorrente</a:t>
            </a:r>
            <a:r>
              <a:rPr lang="en-US" altLang="en-US" sz="1800"/>
              <a:t> </a:t>
            </a:r>
            <a:r>
              <a:rPr lang="pt-BR" altLang="en-US" sz="1800"/>
              <a:t>← </a:t>
            </a:r>
            <a:r>
              <a:rPr lang="en-US" altLang="en-US" sz="1800" i="1"/>
              <a:t>A.xcorrente</a:t>
            </a:r>
            <a:r>
              <a:rPr lang="en-US" altLang="en-US" sz="1800"/>
              <a:t> + </a:t>
            </a:r>
            <a:r>
              <a:rPr lang="en-US" altLang="en-US" sz="1800" i="1"/>
              <a:t>A.dx</a:t>
            </a:r>
            <a:endParaRPr lang="pt-BR" altLang="en-US" sz="1800" i="1"/>
          </a:p>
          <a:p>
            <a:pPr lvl="1">
              <a:lnSpc>
                <a:spcPct val="90000"/>
              </a:lnSpc>
            </a:pPr>
            <a:r>
              <a:rPr lang="en-US" altLang="en-US" sz="2000"/>
              <a:t>Reordenar a </a:t>
            </a:r>
            <a:r>
              <a:rPr lang="en-US" altLang="en-US" sz="2000" i="1"/>
              <a:t>LAA (</a:t>
            </a:r>
            <a:r>
              <a:rPr lang="en-US" altLang="en-US" sz="2000"/>
              <a:t>arestas cruzadas)</a:t>
            </a:r>
            <a:endParaRPr lang="pt-BR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9CCF7B1-0767-4FFD-8736-9BEAC988A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Considerações Gerais</a:t>
            </a:r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EC9B7513-1ABB-4141-B9B6-E6D2D821F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 dirty="0" err="1"/>
              <a:t>Rasterização</a:t>
            </a:r>
            <a:r>
              <a:rPr lang="pt-BR" altLang="en-US" sz="2600" dirty="0"/>
              <a:t> é um processo de amostragem</a:t>
            </a:r>
          </a:p>
          <a:p>
            <a:pPr lvl="1"/>
            <a:r>
              <a:rPr lang="pt-BR" altLang="en-US" sz="2400" dirty="0"/>
              <a:t>Domínio contínuo       discreto</a:t>
            </a:r>
          </a:p>
          <a:p>
            <a:pPr lvl="1"/>
            <a:r>
              <a:rPr lang="pt-BR" altLang="en-US" sz="2400" dirty="0"/>
              <a:t>Problemas de </a:t>
            </a:r>
            <a:r>
              <a:rPr lang="pt-BR" altLang="en-US" sz="2400" i="1" dirty="0" err="1"/>
              <a:t>aliasing</a:t>
            </a:r>
            <a:r>
              <a:rPr lang="pt-BR" altLang="en-US" sz="2400" dirty="0"/>
              <a:t> são esperados</a:t>
            </a:r>
          </a:p>
          <a:p>
            <a:r>
              <a:rPr lang="pt-BR" altLang="en-US" sz="2600" dirty="0"/>
              <a:t>Cada primitiva pode gerar um grande número de pixels </a:t>
            </a:r>
          </a:p>
          <a:p>
            <a:pPr lvl="1"/>
            <a:r>
              <a:rPr lang="pt-BR" altLang="en-US" sz="2400" dirty="0"/>
              <a:t>Rapidez é essencial</a:t>
            </a:r>
          </a:p>
          <a:p>
            <a:r>
              <a:rPr lang="pt-BR" altLang="en-US" sz="2600" dirty="0"/>
              <a:t>Em geral, </a:t>
            </a:r>
            <a:r>
              <a:rPr lang="pt-BR" altLang="en-US" sz="2600" dirty="0" err="1"/>
              <a:t>rasterização</a:t>
            </a:r>
            <a:r>
              <a:rPr lang="pt-BR" altLang="en-US" sz="2600" dirty="0"/>
              <a:t> é feita por hardware</a:t>
            </a:r>
          </a:p>
          <a:p>
            <a:r>
              <a:rPr lang="pt-BR" altLang="en-US" sz="2600" dirty="0"/>
              <a:t>Técnicas de </a:t>
            </a:r>
            <a:r>
              <a:rPr lang="pt-BR" altLang="en-US" sz="2600" i="1" dirty="0" err="1"/>
              <a:t>antialiasing</a:t>
            </a:r>
            <a:r>
              <a:rPr lang="pt-BR" altLang="en-US" sz="2600" dirty="0"/>
              <a:t> podem ser empregadas, usualmente extraindo um custo em termos de desempenho</a:t>
            </a:r>
          </a:p>
          <a:p>
            <a:pPr lvl="1"/>
            <a:endParaRPr lang="pt-BR" altLang="en-US" sz="240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F8348D6-C30A-477B-8EB7-14B11F462300}"/>
              </a:ext>
            </a:extLst>
          </p:cNvPr>
          <p:cNvCxnSpPr/>
          <p:nvPr/>
        </p:nvCxnSpPr>
        <p:spPr bwMode="auto">
          <a:xfrm flipV="1">
            <a:off x="3857136" y="2338999"/>
            <a:ext cx="357553" cy="3907"/>
          </a:xfrm>
          <a:prstGeom prst="straightConnector1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>
            <a:extLst>
              <a:ext uri="{FF2B5EF4-FFF2-40B4-BE49-F238E27FC236}">
                <a16:creationId xmlns:a16="http://schemas.microsoft.com/office/drawing/2014/main" id="{AF29F153-92C5-43D9-8A00-291C2A62E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Rasterização de Segmentos de Reta</a:t>
            </a:r>
          </a:p>
        </p:txBody>
      </p:sp>
      <p:sp>
        <p:nvSpPr>
          <p:cNvPr id="521219" name="Rectangle 3">
            <a:extLst>
              <a:ext uri="{FF2B5EF4-FFF2-40B4-BE49-F238E27FC236}">
                <a16:creationId xmlns:a16="http://schemas.microsoft.com/office/drawing/2014/main" id="{623CF3CB-14C2-4DFB-A0FE-450940981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9508" y="1322754"/>
            <a:ext cx="82296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Segmento de reta entre </a:t>
            </a:r>
            <a:r>
              <a:rPr lang="pt-BR" altLang="en-US" sz="2100" i="1" dirty="0"/>
              <a:t>P</a:t>
            </a:r>
            <a:r>
              <a:rPr lang="pt-BR" altLang="en-US" sz="2100" baseline="-25000" dirty="0"/>
              <a:t>1</a:t>
            </a:r>
            <a:r>
              <a:rPr lang="pt-BR" altLang="en-US" sz="2100" dirty="0"/>
              <a:t>= (</a:t>
            </a:r>
            <a:r>
              <a:rPr lang="pt-BR" altLang="en-US" sz="2100" i="1" dirty="0"/>
              <a:t>x</a:t>
            </a:r>
            <a:r>
              <a:rPr lang="pt-BR" altLang="en-US" sz="2100" baseline="-25000" dirty="0"/>
              <a:t>1</a:t>
            </a:r>
            <a:r>
              <a:rPr lang="pt-BR" altLang="en-US" sz="2100" dirty="0"/>
              <a:t>, </a:t>
            </a:r>
            <a:r>
              <a:rPr lang="pt-BR" altLang="en-US" sz="2100" i="1" dirty="0"/>
              <a:t>y</a:t>
            </a:r>
            <a:r>
              <a:rPr lang="pt-BR" altLang="en-US" sz="2100" baseline="-25000" dirty="0"/>
              <a:t>1</a:t>
            </a:r>
            <a:r>
              <a:rPr lang="pt-BR" altLang="en-US" sz="2100" dirty="0"/>
              <a:t>) e </a:t>
            </a:r>
            <a:r>
              <a:rPr lang="pt-BR" altLang="en-US" sz="2100" i="1" dirty="0"/>
              <a:t>P</a:t>
            </a:r>
            <a:r>
              <a:rPr lang="pt-BR" altLang="en-US" sz="2100" baseline="-25000" dirty="0"/>
              <a:t>2</a:t>
            </a:r>
            <a:r>
              <a:rPr lang="pt-BR" altLang="en-US" sz="2100" dirty="0"/>
              <a:t>= (</a:t>
            </a:r>
            <a:r>
              <a:rPr lang="pt-BR" altLang="en-US" sz="2100" i="1" dirty="0"/>
              <a:t>x</a:t>
            </a:r>
            <a:r>
              <a:rPr lang="pt-BR" altLang="en-US" sz="2100" baseline="-25000" dirty="0"/>
              <a:t>2</a:t>
            </a:r>
            <a:r>
              <a:rPr lang="pt-BR" altLang="en-US" sz="2100" dirty="0"/>
              <a:t>, </a:t>
            </a:r>
            <a:r>
              <a:rPr lang="pt-BR" altLang="en-US" sz="2100" i="1" dirty="0"/>
              <a:t>y</a:t>
            </a:r>
            <a:r>
              <a:rPr lang="pt-BR" altLang="en-US" sz="2100" baseline="-25000" dirty="0"/>
              <a:t>2</a:t>
            </a:r>
            <a:r>
              <a:rPr lang="pt-BR" altLang="en-US" sz="2100" dirty="0"/>
              <a:t>)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Já foi recortado com relação ao </a:t>
            </a:r>
            <a:r>
              <a:rPr lang="pt-BR" altLang="en-US" sz="2000" i="1" dirty="0" err="1"/>
              <a:t>viewport</a:t>
            </a:r>
            <a:endParaRPr lang="pt-BR" altLang="en-US" sz="2000" i="1"/>
          </a:p>
          <a:p>
            <a:pPr>
              <a:lnSpc>
                <a:spcPct val="90000"/>
              </a:lnSpc>
            </a:pPr>
            <a:r>
              <a:rPr lang="pt-BR" altLang="en-US" sz="2100" dirty="0"/>
              <a:t>Objetivo é pintar os pixels atravessados pelo segmento de reta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Na verdade, nem todos, apenas os mais próximos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Reta de suporte dada por </a:t>
            </a:r>
            <a:r>
              <a:rPr lang="pt-BR" altLang="en-US" sz="2100" i="1" dirty="0"/>
              <a:t>a x</a:t>
            </a:r>
            <a:r>
              <a:rPr lang="pt-BR" altLang="en-US" sz="2100" dirty="0"/>
              <a:t> + </a:t>
            </a:r>
            <a:r>
              <a:rPr lang="pt-BR" altLang="en-US" sz="2100" i="1" dirty="0"/>
              <a:t>b y</a:t>
            </a:r>
            <a:r>
              <a:rPr lang="pt-BR" altLang="en-US" sz="2100" dirty="0"/>
              <a:t> + </a:t>
            </a:r>
            <a:r>
              <a:rPr lang="pt-BR" altLang="en-US" sz="2100" i="1" dirty="0"/>
              <a:t>c</a:t>
            </a:r>
            <a:r>
              <a:rPr lang="pt-BR" altLang="en-US" sz="2100" dirty="0"/>
              <a:t> = 0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Queremos distinguir os casos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Linhas ~ horizontais       </a:t>
            </a:r>
            <a:r>
              <a:rPr lang="pt-BR" altLang="en-US" sz="2000" dirty="0">
                <a:sym typeface="Symbol" panose="05050102010706020507" pitchFamily="18" charset="2"/>
              </a:rPr>
              <a:t>computar </a:t>
            </a:r>
            <a:r>
              <a:rPr lang="pt-BR" altLang="en-US" sz="2000" i="1" dirty="0">
                <a:sym typeface="Symbol" panose="05050102010706020507" pitchFamily="18" charset="2"/>
              </a:rPr>
              <a:t>y</a:t>
            </a:r>
            <a:r>
              <a:rPr lang="pt-BR" altLang="en-US" sz="2000" dirty="0">
                <a:sym typeface="Symbol" panose="05050102010706020507" pitchFamily="18" charset="2"/>
              </a:rPr>
              <a:t> como função de </a:t>
            </a:r>
            <a:r>
              <a:rPr lang="pt-BR" altLang="en-US" sz="2000" i="1" dirty="0">
                <a:sym typeface="Symbol" panose="05050102010706020507" pitchFamily="18" charset="2"/>
              </a:rPr>
              <a:t>x</a:t>
            </a:r>
            <a:endParaRPr lang="pt-BR" altLang="en-US" sz="2000" i="1" dirty="0"/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Linhas ~ verticais        </a:t>
            </a:r>
            <a:r>
              <a:rPr lang="pt-BR" altLang="en-US" sz="2000" dirty="0">
                <a:sym typeface="Symbol" panose="05050102010706020507" pitchFamily="18" charset="2"/>
              </a:rPr>
              <a:t>computar </a:t>
            </a:r>
            <a:r>
              <a:rPr lang="pt-BR" altLang="en-US" sz="2000" i="1" dirty="0">
                <a:sym typeface="Symbol" panose="05050102010706020507" pitchFamily="18" charset="2"/>
              </a:rPr>
              <a:t>x</a:t>
            </a:r>
            <a:r>
              <a:rPr lang="pt-BR" altLang="en-US" sz="2000" dirty="0">
                <a:sym typeface="Symbol" panose="05050102010706020507" pitchFamily="18" charset="2"/>
              </a:rPr>
              <a:t> como função de </a:t>
            </a:r>
            <a:r>
              <a:rPr lang="pt-BR" altLang="en-US" sz="2000" i="1" dirty="0">
                <a:sym typeface="Symbol" panose="05050102010706020507" pitchFamily="18" charset="2"/>
              </a:rPr>
              <a:t>y</a:t>
            </a:r>
            <a:endParaRPr lang="pt-BR" altLang="en-US" sz="2000" i="1" dirty="0"/>
          </a:p>
          <a:p>
            <a:pPr lvl="1">
              <a:lnSpc>
                <a:spcPct val="90000"/>
              </a:lnSpc>
            </a:pPr>
            <a:endParaRPr lang="pt-BR" altLang="en-US" sz="2000"/>
          </a:p>
        </p:txBody>
      </p:sp>
      <p:grpSp>
        <p:nvGrpSpPr>
          <p:cNvPr id="521220" name="Group 4">
            <a:extLst>
              <a:ext uri="{FF2B5EF4-FFF2-40B4-BE49-F238E27FC236}">
                <a16:creationId xmlns:a16="http://schemas.microsoft.com/office/drawing/2014/main" id="{AE77545E-9670-4CB1-B5D9-04D3BF86B48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4419600"/>
            <a:ext cx="2514600" cy="1828800"/>
            <a:chOff x="3216" y="1536"/>
            <a:chExt cx="2208" cy="1632"/>
          </a:xfrm>
        </p:grpSpPr>
        <p:sp>
          <p:nvSpPr>
            <p:cNvPr id="521221" name="Rectangle 5">
              <a:extLst>
                <a:ext uri="{FF2B5EF4-FFF2-40B4-BE49-F238E27FC236}">
                  <a16:creationId xmlns:a16="http://schemas.microsoft.com/office/drawing/2014/main" id="{4736DAF9-2771-4FAE-8C16-24D671F26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2" name="Rectangle 6">
              <a:extLst>
                <a:ext uri="{FF2B5EF4-FFF2-40B4-BE49-F238E27FC236}">
                  <a16:creationId xmlns:a16="http://schemas.microsoft.com/office/drawing/2014/main" id="{F9175B91-5857-42E6-B51A-06BD6670E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3" name="Rectangle 7">
              <a:extLst>
                <a:ext uri="{FF2B5EF4-FFF2-40B4-BE49-F238E27FC236}">
                  <a16:creationId xmlns:a16="http://schemas.microsoft.com/office/drawing/2014/main" id="{48D7316B-2913-43A8-9D9B-0016130BE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4" name="Rectangle 8">
              <a:extLst>
                <a:ext uri="{FF2B5EF4-FFF2-40B4-BE49-F238E27FC236}">
                  <a16:creationId xmlns:a16="http://schemas.microsoft.com/office/drawing/2014/main" id="{3CEEA750-6993-4483-AE63-9B9899CE2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5" name="Rectangle 9">
              <a:extLst>
                <a:ext uri="{FF2B5EF4-FFF2-40B4-BE49-F238E27FC236}">
                  <a16:creationId xmlns:a16="http://schemas.microsoft.com/office/drawing/2014/main" id="{B54EFD07-76B1-40E2-B92C-FFFDDF2F5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6" name="Rectangle 10">
              <a:extLst>
                <a:ext uri="{FF2B5EF4-FFF2-40B4-BE49-F238E27FC236}">
                  <a16:creationId xmlns:a16="http://schemas.microsoft.com/office/drawing/2014/main" id="{DE685783-D6CA-4C85-BC12-F993AB6B4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7" name="Rectangle 11">
              <a:extLst>
                <a:ext uri="{FF2B5EF4-FFF2-40B4-BE49-F238E27FC236}">
                  <a16:creationId xmlns:a16="http://schemas.microsoft.com/office/drawing/2014/main" id="{CB3096CB-BFF4-4E8E-B61A-16224142B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8" name="Rectangle 12">
              <a:extLst>
                <a:ext uri="{FF2B5EF4-FFF2-40B4-BE49-F238E27FC236}">
                  <a16:creationId xmlns:a16="http://schemas.microsoft.com/office/drawing/2014/main" id="{E756048B-BC98-48BE-BD8F-5B6AF65C8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9" name="Rectangle 13">
              <a:extLst>
                <a:ext uri="{FF2B5EF4-FFF2-40B4-BE49-F238E27FC236}">
                  <a16:creationId xmlns:a16="http://schemas.microsoft.com/office/drawing/2014/main" id="{60A344DC-1E45-445A-BFD4-FE9DB7E6F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0" name="Rectangle 14">
              <a:extLst>
                <a:ext uri="{FF2B5EF4-FFF2-40B4-BE49-F238E27FC236}">
                  <a16:creationId xmlns:a16="http://schemas.microsoft.com/office/drawing/2014/main" id="{9496991F-C3BC-4078-9FE1-3364C7524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1" name="Rectangle 15">
              <a:extLst>
                <a:ext uri="{FF2B5EF4-FFF2-40B4-BE49-F238E27FC236}">
                  <a16:creationId xmlns:a16="http://schemas.microsoft.com/office/drawing/2014/main" id="{4B142044-957D-4F26-AC3B-E263C3744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2" name="Rectangle 16">
              <a:extLst>
                <a:ext uri="{FF2B5EF4-FFF2-40B4-BE49-F238E27FC236}">
                  <a16:creationId xmlns:a16="http://schemas.microsoft.com/office/drawing/2014/main" id="{1A1C51EB-905E-43E1-87A0-EA4DA5881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3" name="Rectangle 17">
              <a:extLst>
                <a:ext uri="{FF2B5EF4-FFF2-40B4-BE49-F238E27FC236}">
                  <a16:creationId xmlns:a16="http://schemas.microsoft.com/office/drawing/2014/main" id="{B1F7C10E-0C48-4B06-AF5B-F35558F04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4" name="Rectangle 18">
              <a:extLst>
                <a:ext uri="{FF2B5EF4-FFF2-40B4-BE49-F238E27FC236}">
                  <a16:creationId xmlns:a16="http://schemas.microsoft.com/office/drawing/2014/main" id="{10621BEA-4806-40B5-9106-8C8F752B9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5" name="Rectangle 19">
              <a:extLst>
                <a:ext uri="{FF2B5EF4-FFF2-40B4-BE49-F238E27FC236}">
                  <a16:creationId xmlns:a16="http://schemas.microsoft.com/office/drawing/2014/main" id="{8B1AAD1C-3ACF-4888-9959-4E1223D93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824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6" name="Rectangle 20">
              <a:extLst>
                <a:ext uri="{FF2B5EF4-FFF2-40B4-BE49-F238E27FC236}">
                  <a16:creationId xmlns:a16="http://schemas.microsoft.com/office/drawing/2014/main" id="{3BD08862-383A-46BC-9BD4-65CD857AC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824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7" name="Rectangle 21">
              <a:extLst>
                <a:ext uri="{FF2B5EF4-FFF2-40B4-BE49-F238E27FC236}">
                  <a16:creationId xmlns:a16="http://schemas.microsoft.com/office/drawing/2014/main" id="{1F5A55DB-B58E-4B43-BEAA-7C9073918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8" name="Rectangle 22">
              <a:extLst>
                <a:ext uri="{FF2B5EF4-FFF2-40B4-BE49-F238E27FC236}">
                  <a16:creationId xmlns:a16="http://schemas.microsoft.com/office/drawing/2014/main" id="{206E8512-9DF6-4A9A-A65F-DBA1497F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39" name="Rectangle 23">
              <a:extLst>
                <a:ext uri="{FF2B5EF4-FFF2-40B4-BE49-F238E27FC236}">
                  <a16:creationId xmlns:a16="http://schemas.microsoft.com/office/drawing/2014/main" id="{C953B453-B58C-42A7-B171-1AC2724C3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0" name="Rectangle 24">
              <a:extLst>
                <a:ext uri="{FF2B5EF4-FFF2-40B4-BE49-F238E27FC236}">
                  <a16:creationId xmlns:a16="http://schemas.microsoft.com/office/drawing/2014/main" id="{6DBF2B23-73B6-4436-A26E-8464A1CCF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1" name="Rectangle 25">
              <a:extLst>
                <a:ext uri="{FF2B5EF4-FFF2-40B4-BE49-F238E27FC236}">
                  <a16:creationId xmlns:a16="http://schemas.microsoft.com/office/drawing/2014/main" id="{28F932AD-2EF1-49FC-9B96-E23CEC7D9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2" name="Rectangle 26">
              <a:extLst>
                <a:ext uri="{FF2B5EF4-FFF2-40B4-BE49-F238E27FC236}">
                  <a16:creationId xmlns:a16="http://schemas.microsoft.com/office/drawing/2014/main" id="{CCA4C886-F24A-4E68-B450-8E56B0AF6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016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3" name="Rectangle 27">
              <a:extLst>
                <a:ext uri="{FF2B5EF4-FFF2-40B4-BE49-F238E27FC236}">
                  <a16:creationId xmlns:a16="http://schemas.microsoft.com/office/drawing/2014/main" id="{0B483C84-7825-4228-A0B2-8A3BD8BEF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4" name="Rectangle 28">
              <a:extLst>
                <a:ext uri="{FF2B5EF4-FFF2-40B4-BE49-F238E27FC236}">
                  <a16:creationId xmlns:a16="http://schemas.microsoft.com/office/drawing/2014/main" id="{D75EACFE-EBBC-4D1C-9E38-F72050C38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5" name="Rectangle 29">
              <a:extLst>
                <a:ext uri="{FF2B5EF4-FFF2-40B4-BE49-F238E27FC236}">
                  <a16:creationId xmlns:a16="http://schemas.microsoft.com/office/drawing/2014/main" id="{AA97AB72-C78B-4492-839B-A365F67F5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6" name="Rectangle 30">
              <a:extLst>
                <a:ext uri="{FF2B5EF4-FFF2-40B4-BE49-F238E27FC236}">
                  <a16:creationId xmlns:a16="http://schemas.microsoft.com/office/drawing/2014/main" id="{65D7FD6C-C0CE-4B90-BD25-1AA92737D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7" name="Rectangle 31">
              <a:extLst>
                <a:ext uri="{FF2B5EF4-FFF2-40B4-BE49-F238E27FC236}">
                  <a16:creationId xmlns:a16="http://schemas.microsoft.com/office/drawing/2014/main" id="{0FD2EBF5-743E-4418-9D00-6CF07322A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8" name="Rectangle 32">
              <a:extLst>
                <a:ext uri="{FF2B5EF4-FFF2-40B4-BE49-F238E27FC236}">
                  <a16:creationId xmlns:a16="http://schemas.microsoft.com/office/drawing/2014/main" id="{649F8CF9-9EFE-451A-A8C2-3AF405069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08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49" name="Rectangle 33">
              <a:extLst>
                <a:ext uri="{FF2B5EF4-FFF2-40B4-BE49-F238E27FC236}">
                  <a16:creationId xmlns:a16="http://schemas.microsoft.com/office/drawing/2014/main" id="{DBB0FEC5-F736-409A-9943-2267858DC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208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0" name="Rectangle 34">
              <a:extLst>
                <a:ext uri="{FF2B5EF4-FFF2-40B4-BE49-F238E27FC236}">
                  <a16:creationId xmlns:a16="http://schemas.microsoft.com/office/drawing/2014/main" id="{845AE4BF-8C59-4AC9-9215-89B4753D6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1" name="Rectangle 35">
              <a:extLst>
                <a:ext uri="{FF2B5EF4-FFF2-40B4-BE49-F238E27FC236}">
                  <a16:creationId xmlns:a16="http://schemas.microsoft.com/office/drawing/2014/main" id="{4DB1FF23-84C1-43C1-9EC7-5762E9353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2" name="Rectangle 36">
              <a:extLst>
                <a:ext uri="{FF2B5EF4-FFF2-40B4-BE49-F238E27FC236}">
                  <a16:creationId xmlns:a16="http://schemas.microsoft.com/office/drawing/2014/main" id="{BE049C84-9F5D-49CB-8FA9-895A43C86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3" name="Rectangle 37">
              <a:extLst>
                <a:ext uri="{FF2B5EF4-FFF2-40B4-BE49-F238E27FC236}">
                  <a16:creationId xmlns:a16="http://schemas.microsoft.com/office/drawing/2014/main" id="{D9F305A7-F90A-4502-B7E4-55125F964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4" name="Rectangle 38">
              <a:extLst>
                <a:ext uri="{FF2B5EF4-FFF2-40B4-BE49-F238E27FC236}">
                  <a16:creationId xmlns:a16="http://schemas.microsoft.com/office/drawing/2014/main" id="{BCD28FB4-3E74-4D70-AD42-2A442B1ED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77F8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5" name="Rectangle 39">
              <a:extLst>
                <a:ext uri="{FF2B5EF4-FFF2-40B4-BE49-F238E27FC236}">
                  <a16:creationId xmlns:a16="http://schemas.microsoft.com/office/drawing/2014/main" id="{B886A078-CF65-4B5B-9F13-7F9737268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00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6" name="Rectangle 40">
              <a:extLst>
                <a:ext uri="{FF2B5EF4-FFF2-40B4-BE49-F238E27FC236}">
                  <a16:creationId xmlns:a16="http://schemas.microsoft.com/office/drawing/2014/main" id="{9003B93B-BBEA-4428-A701-6BD346830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7" name="Rectangle 41">
              <a:extLst>
                <a:ext uri="{FF2B5EF4-FFF2-40B4-BE49-F238E27FC236}">
                  <a16:creationId xmlns:a16="http://schemas.microsoft.com/office/drawing/2014/main" id="{B1172E42-14BA-4739-A294-34D87E16F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8" name="Rectangle 42">
              <a:extLst>
                <a:ext uri="{FF2B5EF4-FFF2-40B4-BE49-F238E27FC236}">
                  <a16:creationId xmlns:a16="http://schemas.microsoft.com/office/drawing/2014/main" id="{48EE3504-9CD5-421A-8CA7-20C09FF80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59" name="Rectangle 43">
              <a:extLst>
                <a:ext uri="{FF2B5EF4-FFF2-40B4-BE49-F238E27FC236}">
                  <a16:creationId xmlns:a16="http://schemas.microsoft.com/office/drawing/2014/main" id="{EAB9C2FF-DD87-4F95-A3A7-24087D4ED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0" name="Rectangle 44">
              <a:extLst>
                <a:ext uri="{FF2B5EF4-FFF2-40B4-BE49-F238E27FC236}">
                  <a16:creationId xmlns:a16="http://schemas.microsoft.com/office/drawing/2014/main" id="{A571B72A-2DF1-4F29-939F-C8EEDE1C1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1" name="Rectangle 45">
              <a:extLst>
                <a:ext uri="{FF2B5EF4-FFF2-40B4-BE49-F238E27FC236}">
                  <a16:creationId xmlns:a16="http://schemas.microsoft.com/office/drawing/2014/main" id="{FF490577-EF57-4893-AC54-0C66066BB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592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2" name="Rectangle 46">
              <a:extLst>
                <a:ext uri="{FF2B5EF4-FFF2-40B4-BE49-F238E27FC236}">
                  <a16:creationId xmlns:a16="http://schemas.microsoft.com/office/drawing/2014/main" id="{23B60E35-4DDF-4E33-B2B9-D1EB715E4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592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3" name="Rectangle 47">
              <a:extLst>
                <a:ext uri="{FF2B5EF4-FFF2-40B4-BE49-F238E27FC236}">
                  <a16:creationId xmlns:a16="http://schemas.microsoft.com/office/drawing/2014/main" id="{C70C3B6F-2FB3-4382-B13D-AEE521ECA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4" name="Rectangle 48">
              <a:extLst>
                <a:ext uri="{FF2B5EF4-FFF2-40B4-BE49-F238E27FC236}">
                  <a16:creationId xmlns:a16="http://schemas.microsoft.com/office/drawing/2014/main" id="{647811DB-464B-414E-B13F-75DDAA9A9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5" name="Rectangle 49">
              <a:extLst>
                <a:ext uri="{FF2B5EF4-FFF2-40B4-BE49-F238E27FC236}">
                  <a16:creationId xmlns:a16="http://schemas.microsoft.com/office/drawing/2014/main" id="{2CA147D4-D50F-4EDE-878F-CA761CD87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6" name="Rectangle 50">
              <a:extLst>
                <a:ext uri="{FF2B5EF4-FFF2-40B4-BE49-F238E27FC236}">
                  <a16:creationId xmlns:a16="http://schemas.microsoft.com/office/drawing/2014/main" id="{C7D31226-C8E0-455E-9B1B-38422589E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7" name="Rectangle 51">
              <a:extLst>
                <a:ext uri="{FF2B5EF4-FFF2-40B4-BE49-F238E27FC236}">
                  <a16:creationId xmlns:a16="http://schemas.microsoft.com/office/drawing/2014/main" id="{37CE424D-D85F-4BF1-A2E2-AAFA537E8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8" name="Rectangle 52">
              <a:extLst>
                <a:ext uri="{FF2B5EF4-FFF2-40B4-BE49-F238E27FC236}">
                  <a16:creationId xmlns:a16="http://schemas.microsoft.com/office/drawing/2014/main" id="{422D739D-A8DF-473D-8C75-50B4BBDE8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69" name="Rectangle 53">
              <a:extLst>
                <a:ext uri="{FF2B5EF4-FFF2-40B4-BE49-F238E27FC236}">
                  <a16:creationId xmlns:a16="http://schemas.microsoft.com/office/drawing/2014/main" id="{32141895-47BF-4457-B72F-C5CC6B13A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0" name="Rectangle 54">
              <a:extLst>
                <a:ext uri="{FF2B5EF4-FFF2-40B4-BE49-F238E27FC236}">
                  <a16:creationId xmlns:a16="http://schemas.microsoft.com/office/drawing/2014/main" id="{16D642F4-DD0B-462C-94A3-43C1BA732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1" name="Rectangle 55">
              <a:extLst>
                <a:ext uri="{FF2B5EF4-FFF2-40B4-BE49-F238E27FC236}">
                  <a16:creationId xmlns:a16="http://schemas.microsoft.com/office/drawing/2014/main" id="{D268D938-FD1B-4355-8BF7-54EDF2120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2" name="Rectangle 56">
              <a:extLst>
                <a:ext uri="{FF2B5EF4-FFF2-40B4-BE49-F238E27FC236}">
                  <a16:creationId xmlns:a16="http://schemas.microsoft.com/office/drawing/2014/main" id="{C0AB4304-097B-435D-BDB0-F2B4E3509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3" name="Rectangle 57">
              <a:extLst>
                <a:ext uri="{FF2B5EF4-FFF2-40B4-BE49-F238E27FC236}">
                  <a16:creationId xmlns:a16="http://schemas.microsoft.com/office/drawing/2014/main" id="{567AF160-0261-4809-9B3C-34082CA50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4" name="Rectangle 58">
              <a:extLst>
                <a:ext uri="{FF2B5EF4-FFF2-40B4-BE49-F238E27FC236}">
                  <a16:creationId xmlns:a16="http://schemas.microsoft.com/office/drawing/2014/main" id="{180ACC64-318B-48F0-AE05-A81BFCD61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5" name="Rectangle 59">
              <a:extLst>
                <a:ext uri="{FF2B5EF4-FFF2-40B4-BE49-F238E27FC236}">
                  <a16:creationId xmlns:a16="http://schemas.microsoft.com/office/drawing/2014/main" id="{D484AA08-E563-4805-907E-9DB0D0A96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6" name="Rectangle 60">
              <a:extLst>
                <a:ext uri="{FF2B5EF4-FFF2-40B4-BE49-F238E27FC236}">
                  <a16:creationId xmlns:a16="http://schemas.microsoft.com/office/drawing/2014/main" id="{F50CA877-A05F-4F5F-A78D-38C0BCB73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7" name="Rectangle 61">
              <a:extLst>
                <a:ext uri="{FF2B5EF4-FFF2-40B4-BE49-F238E27FC236}">
                  <a16:creationId xmlns:a16="http://schemas.microsoft.com/office/drawing/2014/main" id="{82A7F17D-1161-464B-A6BF-F81152DB6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8" name="Rectangle 62">
              <a:extLst>
                <a:ext uri="{FF2B5EF4-FFF2-40B4-BE49-F238E27FC236}">
                  <a16:creationId xmlns:a16="http://schemas.microsoft.com/office/drawing/2014/main" id="{2CB58916-073D-4EC7-8E71-52DEF9EF1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79" name="Rectangle 63">
              <a:extLst>
                <a:ext uri="{FF2B5EF4-FFF2-40B4-BE49-F238E27FC236}">
                  <a16:creationId xmlns:a16="http://schemas.microsoft.com/office/drawing/2014/main" id="{40C4ECBD-716F-424A-9C9F-DF8424F92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0" name="Rectangle 64">
              <a:extLst>
                <a:ext uri="{FF2B5EF4-FFF2-40B4-BE49-F238E27FC236}">
                  <a16:creationId xmlns:a16="http://schemas.microsoft.com/office/drawing/2014/main" id="{23E34D30-C23B-4902-8354-0F2FE79B8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1" name="Rectangle 65">
              <a:extLst>
                <a:ext uri="{FF2B5EF4-FFF2-40B4-BE49-F238E27FC236}">
                  <a16:creationId xmlns:a16="http://schemas.microsoft.com/office/drawing/2014/main" id="{A855BBB9-E699-478D-B876-67408923C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2" name="Rectangle 66">
              <a:extLst>
                <a:ext uri="{FF2B5EF4-FFF2-40B4-BE49-F238E27FC236}">
                  <a16:creationId xmlns:a16="http://schemas.microsoft.com/office/drawing/2014/main" id="{1A20AC00-92E7-4D7A-BE21-2F58CA971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3" name="Rectangle 67">
              <a:extLst>
                <a:ext uri="{FF2B5EF4-FFF2-40B4-BE49-F238E27FC236}">
                  <a16:creationId xmlns:a16="http://schemas.microsoft.com/office/drawing/2014/main" id="{61FAA66D-E4BB-405E-B03C-0A570B6DA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4" name="Rectangle 68">
              <a:extLst>
                <a:ext uri="{FF2B5EF4-FFF2-40B4-BE49-F238E27FC236}">
                  <a16:creationId xmlns:a16="http://schemas.microsoft.com/office/drawing/2014/main" id="{7A12BB89-B6E1-4107-AEFE-0E09F2959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5" name="Line 69">
              <a:extLst>
                <a:ext uri="{FF2B5EF4-FFF2-40B4-BE49-F238E27FC236}">
                  <a16:creationId xmlns:a16="http://schemas.microsoft.com/office/drawing/2014/main" id="{B763073A-E8E7-41DF-A2CD-7EA01104F7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1536"/>
              <a:ext cx="2208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1286" name="Group 70">
            <a:extLst>
              <a:ext uri="{FF2B5EF4-FFF2-40B4-BE49-F238E27FC236}">
                <a16:creationId xmlns:a16="http://schemas.microsoft.com/office/drawing/2014/main" id="{557B3401-A02B-4D4C-B1D8-909499EB1810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5219700" y="4457700"/>
            <a:ext cx="2514600" cy="1828800"/>
            <a:chOff x="3216" y="1536"/>
            <a:chExt cx="2208" cy="1632"/>
          </a:xfrm>
        </p:grpSpPr>
        <p:sp>
          <p:nvSpPr>
            <p:cNvPr id="521287" name="Rectangle 71">
              <a:extLst>
                <a:ext uri="{FF2B5EF4-FFF2-40B4-BE49-F238E27FC236}">
                  <a16:creationId xmlns:a16="http://schemas.microsoft.com/office/drawing/2014/main" id="{8B2D903E-46FF-4D7C-A22B-C10B1DB5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8" name="Rectangle 72">
              <a:extLst>
                <a:ext uri="{FF2B5EF4-FFF2-40B4-BE49-F238E27FC236}">
                  <a16:creationId xmlns:a16="http://schemas.microsoft.com/office/drawing/2014/main" id="{6809C9B6-5F43-476C-8393-E1EB6B5B2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89" name="Rectangle 73">
              <a:extLst>
                <a:ext uri="{FF2B5EF4-FFF2-40B4-BE49-F238E27FC236}">
                  <a16:creationId xmlns:a16="http://schemas.microsoft.com/office/drawing/2014/main" id="{EEF25981-1FEB-4724-95F7-B383D658F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0" name="Rectangle 74">
              <a:extLst>
                <a:ext uri="{FF2B5EF4-FFF2-40B4-BE49-F238E27FC236}">
                  <a16:creationId xmlns:a16="http://schemas.microsoft.com/office/drawing/2014/main" id="{CF61A259-1891-4939-ACC1-654BFE481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1" name="Rectangle 75">
              <a:extLst>
                <a:ext uri="{FF2B5EF4-FFF2-40B4-BE49-F238E27FC236}">
                  <a16:creationId xmlns:a16="http://schemas.microsoft.com/office/drawing/2014/main" id="{9E38E6AE-6FD2-454F-9CA3-3D4EA9CD7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2" name="Rectangle 76">
              <a:extLst>
                <a:ext uri="{FF2B5EF4-FFF2-40B4-BE49-F238E27FC236}">
                  <a16:creationId xmlns:a16="http://schemas.microsoft.com/office/drawing/2014/main" id="{1C0D62A6-52D5-4B63-955E-722B33AA3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3" name="Rectangle 77">
              <a:extLst>
                <a:ext uri="{FF2B5EF4-FFF2-40B4-BE49-F238E27FC236}">
                  <a16:creationId xmlns:a16="http://schemas.microsoft.com/office/drawing/2014/main" id="{D19AFC6F-21DB-46B2-8CD7-37A407455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4" name="Rectangle 78">
              <a:extLst>
                <a:ext uri="{FF2B5EF4-FFF2-40B4-BE49-F238E27FC236}">
                  <a16:creationId xmlns:a16="http://schemas.microsoft.com/office/drawing/2014/main" id="{7A91DD3C-FD29-4DF5-8CA5-88EE332E7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63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5" name="Rectangle 79">
              <a:extLst>
                <a:ext uri="{FF2B5EF4-FFF2-40B4-BE49-F238E27FC236}">
                  <a16:creationId xmlns:a16="http://schemas.microsoft.com/office/drawing/2014/main" id="{710527F5-8D6A-459D-9B9F-9B0D47C91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6" name="Rectangle 80">
              <a:extLst>
                <a:ext uri="{FF2B5EF4-FFF2-40B4-BE49-F238E27FC236}">
                  <a16:creationId xmlns:a16="http://schemas.microsoft.com/office/drawing/2014/main" id="{B446616B-15F2-40D9-A756-D8BE66F29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7" name="Rectangle 81">
              <a:extLst>
                <a:ext uri="{FF2B5EF4-FFF2-40B4-BE49-F238E27FC236}">
                  <a16:creationId xmlns:a16="http://schemas.microsoft.com/office/drawing/2014/main" id="{E040B7B9-2C9C-45B3-98C1-A9ACC89C5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8" name="Rectangle 82">
              <a:extLst>
                <a:ext uri="{FF2B5EF4-FFF2-40B4-BE49-F238E27FC236}">
                  <a16:creationId xmlns:a16="http://schemas.microsoft.com/office/drawing/2014/main" id="{3DF2488A-CDF8-4733-BBF3-D8DA52D11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99" name="Rectangle 83">
              <a:extLst>
                <a:ext uri="{FF2B5EF4-FFF2-40B4-BE49-F238E27FC236}">
                  <a16:creationId xmlns:a16="http://schemas.microsoft.com/office/drawing/2014/main" id="{BB4E2555-CC0F-48BE-A30E-1AFF30057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0" name="Rectangle 84">
              <a:extLst>
                <a:ext uri="{FF2B5EF4-FFF2-40B4-BE49-F238E27FC236}">
                  <a16:creationId xmlns:a16="http://schemas.microsoft.com/office/drawing/2014/main" id="{44163559-4F22-476C-9918-D4A09D095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182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1" name="Rectangle 85">
              <a:extLst>
                <a:ext uri="{FF2B5EF4-FFF2-40B4-BE49-F238E27FC236}">
                  <a16:creationId xmlns:a16="http://schemas.microsoft.com/office/drawing/2014/main" id="{2E6C8AAF-0700-49AF-BED3-79F1DE86D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1824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2" name="Rectangle 86">
              <a:extLst>
                <a:ext uri="{FF2B5EF4-FFF2-40B4-BE49-F238E27FC236}">
                  <a16:creationId xmlns:a16="http://schemas.microsoft.com/office/drawing/2014/main" id="{DCE52E53-D95A-4207-8DB3-330419228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1824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3" name="Rectangle 87">
              <a:extLst>
                <a:ext uri="{FF2B5EF4-FFF2-40B4-BE49-F238E27FC236}">
                  <a16:creationId xmlns:a16="http://schemas.microsoft.com/office/drawing/2014/main" id="{3611D9A3-E10F-4A78-ACEB-3ACE8B25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4" name="Rectangle 88">
              <a:extLst>
                <a:ext uri="{FF2B5EF4-FFF2-40B4-BE49-F238E27FC236}">
                  <a16:creationId xmlns:a16="http://schemas.microsoft.com/office/drawing/2014/main" id="{5088B215-2F08-4A44-964B-F31E64B9F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5" name="Rectangle 89">
              <a:extLst>
                <a:ext uri="{FF2B5EF4-FFF2-40B4-BE49-F238E27FC236}">
                  <a16:creationId xmlns:a16="http://schemas.microsoft.com/office/drawing/2014/main" id="{56A12ED2-FD8E-48F2-BB0A-9E842C30E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6" name="Rectangle 90">
              <a:extLst>
                <a:ext uri="{FF2B5EF4-FFF2-40B4-BE49-F238E27FC236}">
                  <a16:creationId xmlns:a16="http://schemas.microsoft.com/office/drawing/2014/main" id="{A20EC559-A217-4CFA-BC59-6B8532233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7" name="Rectangle 91">
              <a:extLst>
                <a:ext uri="{FF2B5EF4-FFF2-40B4-BE49-F238E27FC236}">
                  <a16:creationId xmlns:a16="http://schemas.microsoft.com/office/drawing/2014/main" id="{89204C4D-2952-456B-8D72-102B94FE90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8" name="Rectangle 92">
              <a:extLst>
                <a:ext uri="{FF2B5EF4-FFF2-40B4-BE49-F238E27FC236}">
                  <a16:creationId xmlns:a16="http://schemas.microsoft.com/office/drawing/2014/main" id="{EC71C660-3BC1-4DA4-A426-757700270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016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09" name="Rectangle 93">
              <a:extLst>
                <a:ext uri="{FF2B5EF4-FFF2-40B4-BE49-F238E27FC236}">
                  <a16:creationId xmlns:a16="http://schemas.microsoft.com/office/drawing/2014/main" id="{EAD46817-BA7A-4BBD-B1C7-B004539B7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0" name="Rectangle 94">
              <a:extLst>
                <a:ext uri="{FF2B5EF4-FFF2-40B4-BE49-F238E27FC236}">
                  <a16:creationId xmlns:a16="http://schemas.microsoft.com/office/drawing/2014/main" id="{2D851744-5C81-46EA-ABAE-E351D98D8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01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1" name="Rectangle 95">
              <a:extLst>
                <a:ext uri="{FF2B5EF4-FFF2-40B4-BE49-F238E27FC236}">
                  <a16:creationId xmlns:a16="http://schemas.microsoft.com/office/drawing/2014/main" id="{2AEEAEFE-F60D-4222-BE74-965EBA801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2" name="Rectangle 96">
              <a:extLst>
                <a:ext uri="{FF2B5EF4-FFF2-40B4-BE49-F238E27FC236}">
                  <a16:creationId xmlns:a16="http://schemas.microsoft.com/office/drawing/2014/main" id="{E58D4B8D-362F-4D16-B7B9-D57ECF448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3" name="Rectangle 97">
              <a:extLst>
                <a:ext uri="{FF2B5EF4-FFF2-40B4-BE49-F238E27FC236}">
                  <a16:creationId xmlns:a16="http://schemas.microsoft.com/office/drawing/2014/main" id="{9CF10035-9DE0-4E2A-AB38-60235AEAA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4" name="Rectangle 98">
              <a:extLst>
                <a:ext uri="{FF2B5EF4-FFF2-40B4-BE49-F238E27FC236}">
                  <a16:creationId xmlns:a16="http://schemas.microsoft.com/office/drawing/2014/main" id="{AA581FAB-CBA9-4CBF-9952-E1AAE6182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08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5" name="Rectangle 99">
              <a:extLst>
                <a:ext uri="{FF2B5EF4-FFF2-40B4-BE49-F238E27FC236}">
                  <a16:creationId xmlns:a16="http://schemas.microsoft.com/office/drawing/2014/main" id="{82B868B8-B75B-48E9-ADBB-D475E143E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208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6" name="Rectangle 100">
              <a:extLst>
                <a:ext uri="{FF2B5EF4-FFF2-40B4-BE49-F238E27FC236}">
                  <a16:creationId xmlns:a16="http://schemas.microsoft.com/office/drawing/2014/main" id="{2A2E4451-19DF-48A0-B9B0-24095333B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7" name="Rectangle 101">
              <a:extLst>
                <a:ext uri="{FF2B5EF4-FFF2-40B4-BE49-F238E27FC236}">
                  <a16:creationId xmlns:a16="http://schemas.microsoft.com/office/drawing/2014/main" id="{8E8718A9-4C20-42C2-B51E-8F45C9906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8" name="Rectangle 102">
              <a:extLst>
                <a:ext uri="{FF2B5EF4-FFF2-40B4-BE49-F238E27FC236}">
                  <a16:creationId xmlns:a16="http://schemas.microsoft.com/office/drawing/2014/main" id="{21E8CCDD-2986-455A-B351-65ADD5171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208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19" name="Rectangle 103">
              <a:extLst>
                <a:ext uri="{FF2B5EF4-FFF2-40B4-BE49-F238E27FC236}">
                  <a16:creationId xmlns:a16="http://schemas.microsoft.com/office/drawing/2014/main" id="{4DCE4B17-DF65-4E71-814E-5611DBCF2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0" name="Rectangle 104">
              <a:extLst>
                <a:ext uri="{FF2B5EF4-FFF2-40B4-BE49-F238E27FC236}">
                  <a16:creationId xmlns:a16="http://schemas.microsoft.com/office/drawing/2014/main" id="{D94CAEB5-7B70-4161-BA09-401691BC0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77F8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1" name="Rectangle 105">
              <a:extLst>
                <a:ext uri="{FF2B5EF4-FFF2-40B4-BE49-F238E27FC236}">
                  <a16:creationId xmlns:a16="http://schemas.microsoft.com/office/drawing/2014/main" id="{DE9977E0-A2F2-4376-AA47-07BC7E5CD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400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2" name="Rectangle 106">
              <a:extLst>
                <a:ext uri="{FF2B5EF4-FFF2-40B4-BE49-F238E27FC236}">
                  <a16:creationId xmlns:a16="http://schemas.microsoft.com/office/drawing/2014/main" id="{F70F53D6-F3F8-40D6-BBCD-6C5F4FDA3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3" name="Rectangle 107">
              <a:extLst>
                <a:ext uri="{FF2B5EF4-FFF2-40B4-BE49-F238E27FC236}">
                  <a16:creationId xmlns:a16="http://schemas.microsoft.com/office/drawing/2014/main" id="{429876B0-8AA2-4337-96EC-D5377AE12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4" name="Rectangle 108">
              <a:extLst>
                <a:ext uri="{FF2B5EF4-FFF2-40B4-BE49-F238E27FC236}">
                  <a16:creationId xmlns:a16="http://schemas.microsoft.com/office/drawing/2014/main" id="{39030765-9BEF-4420-8B48-AF0CD4068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5" name="Rectangle 109">
              <a:extLst>
                <a:ext uri="{FF2B5EF4-FFF2-40B4-BE49-F238E27FC236}">
                  <a16:creationId xmlns:a16="http://schemas.microsoft.com/office/drawing/2014/main" id="{C6AFC23A-8854-405D-9503-D1A2B83F4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6" name="Rectangle 110">
              <a:extLst>
                <a:ext uri="{FF2B5EF4-FFF2-40B4-BE49-F238E27FC236}">
                  <a16:creationId xmlns:a16="http://schemas.microsoft.com/office/drawing/2014/main" id="{DD1849A0-B7A2-4D8D-A6C2-F275B070A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400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7" name="Rectangle 111">
              <a:extLst>
                <a:ext uri="{FF2B5EF4-FFF2-40B4-BE49-F238E27FC236}">
                  <a16:creationId xmlns:a16="http://schemas.microsoft.com/office/drawing/2014/main" id="{F916F4C4-96A7-4BF7-A9F8-23A61E124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592"/>
              <a:ext cx="192" cy="192"/>
            </a:xfrm>
            <a:prstGeom prst="rect">
              <a:avLst/>
            </a:prstGeom>
            <a:solidFill>
              <a:srgbClr val="377F8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8" name="Rectangle 112">
              <a:extLst>
                <a:ext uri="{FF2B5EF4-FFF2-40B4-BE49-F238E27FC236}">
                  <a16:creationId xmlns:a16="http://schemas.microsoft.com/office/drawing/2014/main" id="{408505EE-3F12-47CA-9203-8C8CB17CC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592"/>
              <a:ext cx="192" cy="192"/>
            </a:xfrm>
            <a:prstGeom prst="rect">
              <a:avLst/>
            </a:prstGeom>
            <a:solidFill>
              <a:srgbClr val="3A888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29" name="Rectangle 113">
              <a:extLst>
                <a:ext uri="{FF2B5EF4-FFF2-40B4-BE49-F238E27FC236}">
                  <a16:creationId xmlns:a16="http://schemas.microsoft.com/office/drawing/2014/main" id="{D8B9BCDE-9234-498F-93BB-F71C4370A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0" name="Rectangle 114">
              <a:extLst>
                <a:ext uri="{FF2B5EF4-FFF2-40B4-BE49-F238E27FC236}">
                  <a16:creationId xmlns:a16="http://schemas.microsoft.com/office/drawing/2014/main" id="{C385A357-43F9-4F7F-8FDD-6CC8160AE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1" name="Rectangle 115">
              <a:extLst>
                <a:ext uri="{FF2B5EF4-FFF2-40B4-BE49-F238E27FC236}">
                  <a16:creationId xmlns:a16="http://schemas.microsoft.com/office/drawing/2014/main" id="{385858D5-9A18-4750-8E39-907117B04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2" name="Rectangle 116">
              <a:extLst>
                <a:ext uri="{FF2B5EF4-FFF2-40B4-BE49-F238E27FC236}">
                  <a16:creationId xmlns:a16="http://schemas.microsoft.com/office/drawing/2014/main" id="{E1DE1C69-8BA4-4813-9AF7-E73BC13F8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3" name="Rectangle 117">
              <a:extLst>
                <a:ext uri="{FF2B5EF4-FFF2-40B4-BE49-F238E27FC236}">
                  <a16:creationId xmlns:a16="http://schemas.microsoft.com/office/drawing/2014/main" id="{15DCDF66-46CD-4D29-B60F-6E91C6F3F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4" name="Rectangle 118">
              <a:extLst>
                <a:ext uri="{FF2B5EF4-FFF2-40B4-BE49-F238E27FC236}">
                  <a16:creationId xmlns:a16="http://schemas.microsoft.com/office/drawing/2014/main" id="{CB6256F4-9B3E-46A4-9F52-7218FD253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592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5" name="Rectangle 119">
              <a:extLst>
                <a:ext uri="{FF2B5EF4-FFF2-40B4-BE49-F238E27FC236}">
                  <a16:creationId xmlns:a16="http://schemas.microsoft.com/office/drawing/2014/main" id="{3DCDBF9E-ED03-40C3-943C-5EC0560C9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6" name="Rectangle 120">
              <a:extLst>
                <a:ext uri="{FF2B5EF4-FFF2-40B4-BE49-F238E27FC236}">
                  <a16:creationId xmlns:a16="http://schemas.microsoft.com/office/drawing/2014/main" id="{40A43C83-78B6-473B-8370-9850E1F69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7" name="Rectangle 121">
              <a:extLst>
                <a:ext uri="{FF2B5EF4-FFF2-40B4-BE49-F238E27FC236}">
                  <a16:creationId xmlns:a16="http://schemas.microsoft.com/office/drawing/2014/main" id="{71E301EA-B3C2-4E8B-8A82-F6611121C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8" name="Rectangle 122">
              <a:extLst>
                <a:ext uri="{FF2B5EF4-FFF2-40B4-BE49-F238E27FC236}">
                  <a16:creationId xmlns:a16="http://schemas.microsoft.com/office/drawing/2014/main" id="{F23E1148-4A71-41A5-AF16-7E7D1FCA80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39" name="Rectangle 123">
              <a:extLst>
                <a:ext uri="{FF2B5EF4-FFF2-40B4-BE49-F238E27FC236}">
                  <a16:creationId xmlns:a16="http://schemas.microsoft.com/office/drawing/2014/main" id="{EE4ACDE3-BF99-48C6-A13D-CD77F3C68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0" name="Rectangle 124">
              <a:extLst>
                <a:ext uri="{FF2B5EF4-FFF2-40B4-BE49-F238E27FC236}">
                  <a16:creationId xmlns:a16="http://schemas.microsoft.com/office/drawing/2014/main" id="{270F4380-53FE-47E4-A222-46CAF1573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1" name="Rectangle 125">
              <a:extLst>
                <a:ext uri="{FF2B5EF4-FFF2-40B4-BE49-F238E27FC236}">
                  <a16:creationId xmlns:a16="http://schemas.microsoft.com/office/drawing/2014/main" id="{1C184B36-6421-4A78-A776-E29E9D737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2" name="Rectangle 126">
              <a:extLst>
                <a:ext uri="{FF2B5EF4-FFF2-40B4-BE49-F238E27FC236}">
                  <a16:creationId xmlns:a16="http://schemas.microsoft.com/office/drawing/2014/main" id="{397D3B7E-698E-4A39-A669-DEE5221DF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784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3" name="Rectangle 127">
              <a:extLst>
                <a:ext uri="{FF2B5EF4-FFF2-40B4-BE49-F238E27FC236}">
                  <a16:creationId xmlns:a16="http://schemas.microsoft.com/office/drawing/2014/main" id="{ED60EB89-F08D-4F34-9E79-E77969494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4" name="Rectangle 128">
              <a:extLst>
                <a:ext uri="{FF2B5EF4-FFF2-40B4-BE49-F238E27FC236}">
                  <a16:creationId xmlns:a16="http://schemas.microsoft.com/office/drawing/2014/main" id="{BCD422FB-B1B7-48F3-91DC-5E8800CA3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5" name="Rectangle 129">
              <a:extLst>
                <a:ext uri="{FF2B5EF4-FFF2-40B4-BE49-F238E27FC236}">
                  <a16:creationId xmlns:a16="http://schemas.microsoft.com/office/drawing/2014/main" id="{F0901440-2418-4EFE-BE0A-7F7FFA75C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6" name="Rectangle 130">
              <a:extLst>
                <a:ext uri="{FF2B5EF4-FFF2-40B4-BE49-F238E27FC236}">
                  <a16:creationId xmlns:a16="http://schemas.microsoft.com/office/drawing/2014/main" id="{05D38680-1DD3-46E2-99B2-63E71750A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7" name="Rectangle 131">
              <a:extLst>
                <a:ext uri="{FF2B5EF4-FFF2-40B4-BE49-F238E27FC236}">
                  <a16:creationId xmlns:a16="http://schemas.microsoft.com/office/drawing/2014/main" id="{5FD07AC4-EA24-4E5B-BEC1-1F3A72DAA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8" name="Rectangle 132">
              <a:extLst>
                <a:ext uri="{FF2B5EF4-FFF2-40B4-BE49-F238E27FC236}">
                  <a16:creationId xmlns:a16="http://schemas.microsoft.com/office/drawing/2014/main" id="{DA1AE8AA-E2D6-46F8-853B-BA5AAB145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49" name="Rectangle 133">
              <a:extLst>
                <a:ext uri="{FF2B5EF4-FFF2-40B4-BE49-F238E27FC236}">
                  <a16:creationId xmlns:a16="http://schemas.microsoft.com/office/drawing/2014/main" id="{AEEC5907-48AA-4723-B773-69A239813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50" name="Rectangle 134">
              <a:extLst>
                <a:ext uri="{FF2B5EF4-FFF2-40B4-BE49-F238E27FC236}">
                  <a16:creationId xmlns:a16="http://schemas.microsoft.com/office/drawing/2014/main" id="{02EFFBF7-23C6-431D-926A-46EDC0B39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2976"/>
              <a:ext cx="192" cy="192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351" name="Line 135">
              <a:extLst>
                <a:ext uri="{FF2B5EF4-FFF2-40B4-BE49-F238E27FC236}">
                  <a16:creationId xmlns:a16="http://schemas.microsoft.com/office/drawing/2014/main" id="{0F01E1E6-17DE-4931-A1CA-5F5E6D43EA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1536"/>
              <a:ext cx="2208" cy="14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16523840-63A7-4DF9-9C1E-BE184234D8B1}"/>
              </a:ext>
            </a:extLst>
          </p:cNvPr>
          <p:cNvCxnSpPr/>
          <p:nvPr/>
        </p:nvCxnSpPr>
        <p:spPr bwMode="auto">
          <a:xfrm flipV="1">
            <a:off x="3554290" y="3589460"/>
            <a:ext cx="357553" cy="3907"/>
          </a:xfrm>
          <a:prstGeom prst="straightConnector1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F348D7-5702-4F5B-A378-A276DB752D36}"/>
              </a:ext>
            </a:extLst>
          </p:cNvPr>
          <p:cNvCxnSpPr/>
          <p:nvPr/>
        </p:nvCxnSpPr>
        <p:spPr bwMode="auto">
          <a:xfrm flipV="1">
            <a:off x="3251443" y="3931384"/>
            <a:ext cx="357553" cy="3907"/>
          </a:xfrm>
          <a:prstGeom prst="straightConnector1">
            <a:avLst/>
          </a:prstGeom>
          <a:gradFill rotWithShape="1">
            <a:gsLst>
              <a:gs pos="0">
                <a:schemeClr val="accent1">
                  <a:alpha val="35001"/>
                </a:schemeClr>
              </a:gs>
              <a:gs pos="100000">
                <a:schemeClr val="accent1">
                  <a:alpha val="48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>
            <a:extLst>
              <a:ext uri="{FF2B5EF4-FFF2-40B4-BE49-F238E27FC236}">
                <a16:creationId xmlns:a16="http://schemas.microsoft.com/office/drawing/2014/main" id="{42D99106-83A3-40B7-8128-A11C9E865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Simples</a:t>
            </a:r>
          </a:p>
        </p:txBody>
      </p:sp>
      <p:sp>
        <p:nvSpPr>
          <p:cNvPr id="522243" name="Rectangle 3">
            <a:extLst>
              <a:ext uri="{FF2B5EF4-FFF2-40B4-BE49-F238E27FC236}">
                <a16:creationId xmlns:a16="http://schemas.microsoft.com/office/drawing/2014/main" id="{D8CDDD34-9025-4B4C-98CA-83A237A4F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334000" cy="4525963"/>
          </a:xfrm>
        </p:spPr>
        <p:txBody>
          <a:bodyPr/>
          <a:lstStyle/>
          <a:p>
            <a:r>
              <a:rPr lang="pt-BR" altLang="en-US" sz="2600"/>
              <a:t>Assumimos segmentos de reta no primeiro octante, com</a:t>
            </a:r>
          </a:p>
          <a:p>
            <a:pPr lvl="1"/>
            <a:r>
              <a:rPr lang="pt-BR" altLang="en-US" sz="2400"/>
              <a:t>Demais casos resolvidos de forma simétrica</a:t>
            </a:r>
          </a:p>
          <a:p>
            <a:r>
              <a:rPr lang="pt-BR" altLang="en-US" sz="2600"/>
              <a:t>Inclinação</a:t>
            </a:r>
            <a:r>
              <a:rPr lang="pt-BR" altLang="en-US" sz="2600" i="1"/>
              <a:t> </a:t>
            </a:r>
            <a:r>
              <a:rPr lang="pt-BR" altLang="en-US" sz="2600"/>
              <a:t>(entre 0 e 1) dada por </a:t>
            </a:r>
            <a:r>
              <a:rPr lang="pt-BR" altLang="en-US" sz="2600" i="1"/>
              <a:t>m =</a:t>
            </a:r>
            <a:r>
              <a:rPr lang="pt-BR" altLang="en-US" sz="2600"/>
              <a:t> (</a:t>
            </a:r>
            <a:r>
              <a:rPr lang="pt-BR" altLang="en-US" sz="2600" i="1"/>
              <a:t>y</a:t>
            </a:r>
            <a:r>
              <a:rPr lang="pt-BR" altLang="en-US" sz="2600" baseline="-25000"/>
              <a:t>2</a:t>
            </a:r>
            <a:r>
              <a:rPr lang="pt-BR" altLang="en-US" sz="2600"/>
              <a:t> – </a:t>
            </a:r>
            <a:r>
              <a:rPr lang="pt-BR" altLang="en-US" sz="2600" i="1"/>
              <a:t>y</a:t>
            </a:r>
            <a:r>
              <a:rPr lang="pt-BR" altLang="en-US" sz="2600" baseline="-25000"/>
              <a:t>1</a:t>
            </a:r>
            <a:r>
              <a:rPr lang="pt-BR" altLang="en-US" sz="2600"/>
              <a:t>) / (</a:t>
            </a:r>
            <a:r>
              <a:rPr lang="pt-BR" altLang="en-US" sz="2600" i="1"/>
              <a:t>x</a:t>
            </a:r>
            <a:r>
              <a:rPr lang="pt-BR" altLang="en-US" sz="2600" baseline="-25000"/>
              <a:t>2</a:t>
            </a:r>
            <a:r>
              <a:rPr lang="pt-BR" altLang="en-US" sz="2600"/>
              <a:t> – </a:t>
            </a:r>
            <a:r>
              <a:rPr lang="pt-BR" altLang="en-US" sz="2600" i="1"/>
              <a:t>x</a:t>
            </a:r>
            <a:r>
              <a:rPr lang="pt-BR" altLang="en-US" sz="2600" baseline="-25000"/>
              <a:t>1</a:t>
            </a:r>
            <a:r>
              <a:rPr lang="pt-BR" altLang="en-US" sz="2600"/>
              <a:t>)</a:t>
            </a:r>
          </a:p>
          <a:p>
            <a:r>
              <a:rPr lang="pt-BR" altLang="en-US" sz="2600"/>
              <a:t>Algoritmo:</a:t>
            </a:r>
          </a:p>
          <a:p>
            <a:pPr lvl="1"/>
            <a:r>
              <a:rPr lang="pt-BR" altLang="en-US" sz="2400"/>
              <a:t>Para </a:t>
            </a:r>
            <a:r>
              <a:rPr lang="pt-BR" altLang="en-US" sz="2400" i="1"/>
              <a:t>x </a:t>
            </a:r>
            <a:r>
              <a:rPr lang="pt-BR" altLang="en-US" sz="2400"/>
              <a:t>desde </a:t>
            </a:r>
            <a:r>
              <a:rPr lang="pt-BR" altLang="en-US" sz="2400" i="1"/>
              <a:t>x</a:t>
            </a:r>
            <a:r>
              <a:rPr lang="pt-BR" altLang="en-US" sz="2400" baseline="-25000"/>
              <a:t>1 </a:t>
            </a:r>
            <a:r>
              <a:rPr lang="pt-BR" altLang="en-US" sz="2400"/>
              <a:t>até </a:t>
            </a:r>
            <a:r>
              <a:rPr lang="pt-BR" altLang="en-US" sz="2400" i="1"/>
              <a:t>x</a:t>
            </a:r>
            <a:r>
              <a:rPr lang="pt-BR" altLang="en-US" sz="2400" baseline="-25000"/>
              <a:t>2</a:t>
            </a:r>
            <a:r>
              <a:rPr lang="pt-BR" altLang="en-US" sz="2400"/>
              <a:t> fazer:</a:t>
            </a:r>
            <a:endParaRPr lang="pt-BR" altLang="en-US" sz="2400" i="1"/>
          </a:p>
          <a:p>
            <a:pPr lvl="2"/>
            <a:r>
              <a:rPr lang="pt-BR" altLang="en-US" sz="2000" i="1"/>
              <a:t>y ← y</a:t>
            </a:r>
            <a:r>
              <a:rPr lang="pt-BR" altLang="en-US" sz="2000" baseline="-25000"/>
              <a:t>1</a:t>
            </a:r>
            <a:r>
              <a:rPr lang="pt-BR" altLang="en-US" sz="2000" i="1"/>
              <a:t> + </a:t>
            </a:r>
            <a:r>
              <a:rPr lang="pt-BR" altLang="en-US" sz="2000">
                <a:sym typeface="Symbol" panose="05050102010706020507" pitchFamily="18" charset="2"/>
              </a:rPr>
              <a:t></a:t>
            </a:r>
            <a:r>
              <a:rPr lang="pt-BR" altLang="en-US" sz="2000" i="1"/>
              <a:t>m * </a:t>
            </a:r>
            <a:r>
              <a:rPr lang="pt-BR" altLang="en-US" sz="2000"/>
              <a:t>(</a:t>
            </a:r>
            <a:r>
              <a:rPr lang="pt-BR" altLang="en-US" sz="2000" i="1"/>
              <a:t>x – x</a:t>
            </a:r>
            <a:r>
              <a:rPr lang="pt-BR" altLang="en-US" sz="2000" baseline="-25000"/>
              <a:t>1</a:t>
            </a:r>
            <a:r>
              <a:rPr lang="pt-BR" altLang="en-US" sz="2000"/>
              <a:t>) + 0.5</a:t>
            </a:r>
            <a:r>
              <a:rPr lang="pt-BR" altLang="en-US" sz="2000">
                <a:sym typeface="Symbol" panose="05050102010706020507" pitchFamily="18" charset="2"/>
              </a:rPr>
              <a:t></a:t>
            </a:r>
            <a:endParaRPr lang="pt-BR" altLang="en-US" sz="2000"/>
          </a:p>
          <a:p>
            <a:pPr lvl="2"/>
            <a:r>
              <a:rPr lang="pt-BR" altLang="en-US" sz="2000"/>
              <a:t>Pintar pixel (</a:t>
            </a:r>
            <a:r>
              <a:rPr lang="pt-BR" altLang="en-US" sz="2000" i="1"/>
              <a:t>x</a:t>
            </a:r>
            <a:r>
              <a:rPr lang="pt-BR" altLang="en-US" sz="2000"/>
              <a:t>, </a:t>
            </a:r>
            <a:r>
              <a:rPr lang="pt-BR" altLang="en-US" sz="2000" i="1"/>
              <a:t>y</a:t>
            </a:r>
            <a:r>
              <a:rPr lang="pt-BR" altLang="en-US" sz="2000"/>
              <a:t>)</a:t>
            </a:r>
          </a:p>
        </p:txBody>
      </p:sp>
      <p:sp>
        <p:nvSpPr>
          <p:cNvPr id="522244" name="Oval 4">
            <a:extLst>
              <a:ext uri="{FF2B5EF4-FFF2-40B4-BE49-F238E27FC236}">
                <a16:creationId xmlns:a16="http://schemas.microsoft.com/office/drawing/2014/main" id="{93CC1AFC-376F-401B-8121-76DA075CA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667000"/>
            <a:ext cx="2133600" cy="2057400"/>
          </a:xfrm>
          <a:prstGeom prst="ellips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45" name="Line 5">
            <a:extLst>
              <a:ext uri="{FF2B5EF4-FFF2-40B4-BE49-F238E27FC236}">
                <a16:creationId xmlns:a16="http://schemas.microsoft.com/office/drawing/2014/main" id="{1ABAC441-6CBA-4270-9F18-7670632FF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2286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46" name="Line 6">
            <a:extLst>
              <a:ext uri="{FF2B5EF4-FFF2-40B4-BE49-F238E27FC236}">
                <a16:creationId xmlns:a16="http://schemas.microsoft.com/office/drawing/2014/main" id="{99938EC8-13F4-4092-A905-D2AC4F65EA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6576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48" name="Arc 8" descr="Light downward diagonal">
            <a:extLst>
              <a:ext uri="{FF2B5EF4-FFF2-40B4-BE49-F238E27FC236}">
                <a16:creationId xmlns:a16="http://schemas.microsoft.com/office/drawing/2014/main" id="{B7A11C04-34EE-4F25-97F0-882A999BA665}"/>
              </a:ext>
            </a:extLst>
          </p:cNvPr>
          <p:cNvSpPr>
            <a:spLocks/>
          </p:cNvSpPr>
          <p:nvPr/>
        </p:nvSpPr>
        <p:spPr bwMode="auto">
          <a:xfrm>
            <a:off x="7315200" y="2936875"/>
            <a:ext cx="1066800" cy="720725"/>
          </a:xfrm>
          <a:custGeom>
            <a:avLst/>
            <a:gdLst>
              <a:gd name="G0" fmla="+- 0 0 0"/>
              <a:gd name="G1" fmla="+- 15735 0 0"/>
              <a:gd name="G2" fmla="+- 21600 0 0"/>
              <a:gd name="T0" fmla="*/ 14797 w 21600"/>
              <a:gd name="T1" fmla="*/ 0 h 15735"/>
              <a:gd name="T2" fmla="*/ 21600 w 21600"/>
              <a:gd name="T3" fmla="*/ 15735 h 15735"/>
              <a:gd name="T4" fmla="*/ 0 w 21600"/>
              <a:gd name="T5" fmla="*/ 15735 h 15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5735" fill="none" extrusionOk="0">
                <a:moveTo>
                  <a:pt x="14797" y="-1"/>
                </a:moveTo>
                <a:cubicBezTo>
                  <a:pt x="19138" y="4081"/>
                  <a:pt x="21600" y="9776"/>
                  <a:pt x="21600" y="15735"/>
                </a:cubicBezTo>
              </a:path>
              <a:path w="21600" h="15735" stroke="0" extrusionOk="0">
                <a:moveTo>
                  <a:pt x="14797" y="-1"/>
                </a:moveTo>
                <a:cubicBezTo>
                  <a:pt x="19138" y="4081"/>
                  <a:pt x="21600" y="9776"/>
                  <a:pt x="21600" y="15735"/>
                </a:cubicBezTo>
                <a:lnTo>
                  <a:pt x="0" y="15735"/>
                </a:lnTo>
                <a:close/>
              </a:path>
            </a:pathLst>
          </a:custGeom>
          <a:pattFill prst="ltDnDiag">
            <a:fgClr>
              <a:srgbClr val="3A888E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49" name="Line 9">
            <a:extLst>
              <a:ext uri="{FF2B5EF4-FFF2-40B4-BE49-F238E27FC236}">
                <a16:creationId xmlns:a16="http://schemas.microsoft.com/office/drawing/2014/main" id="{FF4D5C0B-3A98-4A56-BB9D-2BCBD1F150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2438400"/>
            <a:ext cx="25146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50" name="Line 10">
            <a:extLst>
              <a:ext uri="{FF2B5EF4-FFF2-40B4-BE49-F238E27FC236}">
                <a16:creationId xmlns:a16="http://schemas.microsoft.com/office/drawing/2014/main" id="{E2A3D002-7FA9-4943-B9BF-B4F16381C4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2514600"/>
            <a:ext cx="25146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51" name="Oval 11">
            <a:extLst>
              <a:ext uri="{FF2B5EF4-FFF2-40B4-BE49-F238E27FC236}">
                <a16:creationId xmlns:a16="http://schemas.microsoft.com/office/drawing/2014/main" id="{AE2D4019-D943-4962-BB01-B68FF157D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0" y="361950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52" name="Oval 12">
            <a:extLst>
              <a:ext uri="{FF2B5EF4-FFF2-40B4-BE49-F238E27FC236}">
                <a16:creationId xmlns:a16="http://schemas.microsoft.com/office/drawing/2014/main" id="{89B5AC5E-0DEA-4C3D-A516-62364473A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921000"/>
            <a:ext cx="76200" cy="762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53" name="Text Box 13">
            <a:extLst>
              <a:ext uri="{FF2B5EF4-FFF2-40B4-BE49-F238E27FC236}">
                <a16:creationId xmlns:a16="http://schemas.microsoft.com/office/drawing/2014/main" id="{C3621EC2-6BF5-4625-AB98-A38BD6C1C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6575" y="38481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 i="1">
                <a:latin typeface="Times New Roman" panose="02020603050405020304" pitchFamily="18" charset="0"/>
              </a:rPr>
              <a:t>P</a:t>
            </a:r>
            <a:r>
              <a:rPr lang="pt-BR" altLang="en-US" sz="1800" baseline="-25000">
                <a:latin typeface="Times New Roman" panose="02020603050405020304" pitchFamily="18" charset="0"/>
              </a:rPr>
              <a:t>1</a:t>
            </a:r>
            <a:endParaRPr lang="pt-BR" altLang="en-US" sz="1800">
              <a:latin typeface="Times New Roman" panose="02020603050405020304" pitchFamily="18" charset="0"/>
            </a:endParaRPr>
          </a:p>
        </p:txBody>
      </p:sp>
      <p:sp>
        <p:nvSpPr>
          <p:cNvPr id="522254" name="Text Box 14">
            <a:extLst>
              <a:ext uri="{FF2B5EF4-FFF2-40B4-BE49-F238E27FC236}">
                <a16:creationId xmlns:a16="http://schemas.microsoft.com/office/drawing/2014/main" id="{0EBE3426-AD97-424F-883B-0B798C6D4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590800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 i="1">
                <a:latin typeface="Times New Roman" panose="02020603050405020304" pitchFamily="18" charset="0"/>
              </a:rPr>
              <a:t>P</a:t>
            </a:r>
            <a:r>
              <a:rPr lang="pt-BR" altLang="en-US" sz="1800" baseline="-25000">
                <a:latin typeface="Times New Roman" panose="02020603050405020304" pitchFamily="18" charset="0"/>
              </a:rPr>
              <a:t>2</a:t>
            </a:r>
            <a:endParaRPr lang="pt-BR" altLang="en-US" sz="1800">
              <a:latin typeface="Times New Roman" panose="02020603050405020304" pitchFamily="18" charset="0"/>
            </a:endParaRPr>
          </a:p>
        </p:txBody>
      </p:sp>
      <p:sp>
        <p:nvSpPr>
          <p:cNvPr id="522255" name="Line 15">
            <a:extLst>
              <a:ext uri="{FF2B5EF4-FFF2-40B4-BE49-F238E27FC236}">
                <a16:creationId xmlns:a16="http://schemas.microsoft.com/office/drawing/2014/main" id="{0EB2534C-8745-4D1A-91E4-1BB1D6640F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971800"/>
            <a:ext cx="1219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>
            <a:extLst>
              <a:ext uri="{FF2B5EF4-FFF2-40B4-BE49-F238E27FC236}">
                <a16:creationId xmlns:a16="http://schemas.microsoft.com/office/drawing/2014/main" id="{AE22E49F-3FCB-40F5-ADCB-319101B2D8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Incremental</a:t>
            </a:r>
          </a:p>
        </p:txBody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F4C27D89-D1A7-4168-BDAF-31DB54C9C6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Algoritmo simples tem vários problemas: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Utiliza aritmética de ponto-flutuante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Sujeito a erros de arredondamento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Usa multiplicação</a:t>
            </a:r>
          </a:p>
          <a:p>
            <a:pPr lvl="1">
              <a:lnSpc>
                <a:spcPct val="80000"/>
              </a:lnSpc>
            </a:pPr>
            <a:r>
              <a:rPr lang="pt-BR" altLang="en-US" sz="2400" i="1"/>
              <a:t>Lento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Se observarmos que </a:t>
            </a:r>
            <a:r>
              <a:rPr lang="pt-BR" altLang="en-US" sz="2600" i="1"/>
              <a:t>m</a:t>
            </a:r>
            <a:r>
              <a:rPr lang="pt-BR" altLang="en-US" sz="2600"/>
              <a:t> é a variação em </a:t>
            </a:r>
            <a:r>
              <a:rPr lang="pt-BR" altLang="en-US" sz="2600" i="1"/>
              <a:t>y </a:t>
            </a:r>
            <a:r>
              <a:rPr lang="pt-BR" altLang="en-US" sz="2600"/>
              <a:t>para um incremento unitário de </a:t>
            </a:r>
            <a:r>
              <a:rPr lang="pt-BR" altLang="en-US" sz="2600" i="1"/>
              <a:t>x</a:t>
            </a:r>
            <a:r>
              <a:rPr lang="pt-BR" altLang="en-US" sz="2600"/>
              <a:t>, podemos fazer ligeiramente melhor: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000" i="1"/>
              <a:t>x</a:t>
            </a:r>
            <a:r>
              <a:rPr lang="pt-BR" altLang="en-US" sz="2000"/>
              <a:t> ← </a:t>
            </a:r>
            <a:r>
              <a:rPr lang="pt-BR" altLang="en-US" sz="2000" i="1"/>
              <a:t>x</a:t>
            </a:r>
            <a:r>
              <a:rPr lang="pt-BR" altLang="en-US" sz="2000" baseline="-25000"/>
              <a:t>1 </a:t>
            </a:r>
            <a:r>
              <a:rPr lang="pt-BR" altLang="en-US" sz="2000"/>
              <a:t>;   </a:t>
            </a:r>
            <a:r>
              <a:rPr lang="pt-BR" altLang="en-US" sz="2000" i="1"/>
              <a:t>y</a:t>
            </a:r>
            <a:r>
              <a:rPr lang="pt-BR" altLang="en-US" sz="2000"/>
              <a:t> ← </a:t>
            </a:r>
            <a:r>
              <a:rPr lang="pt-BR" altLang="en-US" sz="2000" i="1"/>
              <a:t>y</a:t>
            </a:r>
            <a:r>
              <a:rPr lang="pt-BR" altLang="en-US" sz="2000" baseline="-25000"/>
              <a:t>1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000"/>
              <a:t>Enquanto </a:t>
            </a:r>
            <a:r>
              <a:rPr lang="pt-BR" altLang="en-US" sz="2000" i="1"/>
              <a:t>x ≤ x</a:t>
            </a:r>
            <a:r>
              <a:rPr lang="pt-BR" altLang="en-US" sz="2000" baseline="-25000"/>
              <a:t>2 </a:t>
            </a:r>
            <a:r>
              <a:rPr lang="pt-BR" altLang="en-US" sz="2000"/>
              <a:t>fazer: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t-BR" altLang="en-US" sz="2000" i="1"/>
              <a:t>x</a:t>
            </a:r>
            <a:r>
              <a:rPr lang="pt-BR" altLang="en-US" sz="2000"/>
              <a:t> ← </a:t>
            </a:r>
            <a:r>
              <a:rPr lang="pt-BR" altLang="en-US" sz="2000" i="1"/>
              <a:t>x + </a:t>
            </a:r>
            <a:r>
              <a:rPr lang="pt-BR" altLang="en-US" sz="2000"/>
              <a:t>1</a:t>
            </a:r>
            <a:r>
              <a:rPr lang="pt-BR" altLang="en-US" sz="2000" baseline="-25000"/>
              <a:t>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t-BR" altLang="en-US" sz="2000" i="1"/>
              <a:t>y</a:t>
            </a:r>
            <a:r>
              <a:rPr lang="pt-BR" altLang="en-US" sz="2000"/>
              <a:t> ← </a:t>
            </a:r>
            <a:r>
              <a:rPr lang="pt-BR" altLang="en-US" sz="2000" i="1"/>
              <a:t>y</a:t>
            </a:r>
            <a:r>
              <a:rPr lang="pt-BR" altLang="en-US" sz="2000" baseline="-25000"/>
              <a:t> </a:t>
            </a:r>
            <a:r>
              <a:rPr lang="pt-BR" altLang="en-US" sz="2000"/>
              <a:t>+ </a:t>
            </a:r>
            <a:r>
              <a:rPr lang="pt-BR" altLang="en-US" sz="2000" i="1"/>
              <a:t>m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pt-BR" altLang="en-US" sz="2000"/>
              <a:t>Pintar pixel (x, </a:t>
            </a:r>
            <a:r>
              <a:rPr lang="pt-BR" altLang="en-US" sz="2000">
                <a:sym typeface="Symbol" panose="05050102010706020507" pitchFamily="18" charset="2"/>
              </a:rPr>
              <a:t></a:t>
            </a:r>
            <a:r>
              <a:rPr lang="pt-BR" altLang="en-US" sz="2000" i="1">
                <a:sym typeface="Symbol" panose="05050102010706020507" pitchFamily="18" charset="2"/>
              </a:rPr>
              <a:t>y</a:t>
            </a:r>
            <a:r>
              <a:rPr lang="pt-BR" altLang="en-US" sz="2000"/>
              <a:t> + 0.5</a:t>
            </a:r>
            <a:r>
              <a:rPr lang="pt-BR" altLang="en-US" sz="2000">
                <a:sym typeface="Symbol" panose="05050102010706020507" pitchFamily="18" charset="2"/>
              </a:rPr>
              <a:t> )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Ainda usa ponto-flutuante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>
            <a:extLst>
              <a:ext uri="{FF2B5EF4-FFF2-40B4-BE49-F238E27FC236}">
                <a16:creationId xmlns:a16="http://schemas.microsoft.com/office/drawing/2014/main" id="{036236A9-7AEF-4162-B0B6-9F194007D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Bresenham</a:t>
            </a:r>
          </a:p>
        </p:txBody>
      </p:sp>
      <p:sp>
        <p:nvSpPr>
          <p:cNvPr id="524291" name="Rectangle 3">
            <a:extLst>
              <a:ext uri="{FF2B5EF4-FFF2-40B4-BE49-F238E27FC236}">
                <a16:creationId xmlns:a16="http://schemas.microsoft.com/office/drawing/2014/main" id="{96EEC015-FEFA-4F8F-A885-2F3FCAF58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486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 dirty="0"/>
              <a:t>Algoritmo clássico da computação gráfica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Algoritmo incremental que utiliza apenas soma e subtração de inteiros</a:t>
            </a:r>
          </a:p>
          <a:p>
            <a:pPr>
              <a:lnSpc>
                <a:spcPct val="90000"/>
              </a:lnSpc>
            </a:pPr>
            <a:r>
              <a:rPr lang="pt-BR" altLang="en-US" sz="2600" dirty="0"/>
              <a:t>Ideia básica: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Em vez de computar o valor do próximo </a:t>
            </a:r>
            <a:r>
              <a:rPr lang="pt-BR" altLang="en-US" sz="2400" i="1" dirty="0"/>
              <a:t>y</a:t>
            </a:r>
            <a:r>
              <a:rPr lang="pt-BR" altLang="en-US" sz="2400" dirty="0"/>
              <a:t> em ponto flutuante, decidir se o próximo pixel vai ter coordenadas </a:t>
            </a:r>
            <a:br>
              <a:rPr lang="pt-BR" altLang="en-US" sz="2400" dirty="0"/>
            </a:br>
            <a:r>
              <a:rPr lang="pt-BR" altLang="en-US" sz="2400" dirty="0"/>
              <a:t>(</a:t>
            </a:r>
            <a:r>
              <a:rPr lang="pt-BR" altLang="en-US" sz="2400" i="1" dirty="0"/>
              <a:t>x </a:t>
            </a:r>
            <a:r>
              <a:rPr lang="pt-BR" altLang="en-US" sz="2400" dirty="0"/>
              <a:t>+ 1, </a:t>
            </a:r>
            <a:r>
              <a:rPr lang="pt-BR" altLang="en-US" sz="2400" i="1" dirty="0"/>
              <a:t>y</a:t>
            </a:r>
            <a:r>
              <a:rPr lang="pt-BR" altLang="en-US" sz="2400" dirty="0"/>
              <a:t>) ou (</a:t>
            </a:r>
            <a:r>
              <a:rPr lang="pt-BR" altLang="en-US" sz="2400" i="1" dirty="0"/>
              <a:t>x </a:t>
            </a:r>
            <a:r>
              <a:rPr lang="pt-BR" altLang="en-US" sz="2400" dirty="0"/>
              <a:t>+ 1, </a:t>
            </a:r>
            <a:r>
              <a:rPr lang="pt-BR" altLang="en-US" sz="2400" i="1" dirty="0"/>
              <a:t>y + </a:t>
            </a:r>
            <a:r>
              <a:rPr lang="pt-BR" altLang="en-US" sz="2400" dirty="0"/>
              <a:t>1)</a:t>
            </a:r>
          </a:p>
          <a:p>
            <a:pPr lvl="1">
              <a:lnSpc>
                <a:spcPct val="90000"/>
              </a:lnSpc>
            </a:pPr>
            <a:r>
              <a:rPr lang="pt-BR" altLang="en-US" sz="2400" dirty="0"/>
              <a:t>Decisão requer que se avalie se a linha passa acima ou abaixo do ponto médio (</a:t>
            </a:r>
            <a:r>
              <a:rPr lang="pt-BR" altLang="en-US" sz="2400" i="1" dirty="0"/>
              <a:t>x </a:t>
            </a:r>
            <a:r>
              <a:rPr lang="pt-BR" altLang="en-US" sz="2400" dirty="0"/>
              <a:t>+ 1, </a:t>
            </a:r>
            <a:r>
              <a:rPr lang="pt-BR" altLang="en-US" sz="2400" i="1" dirty="0"/>
              <a:t>y + </a:t>
            </a:r>
            <a:r>
              <a:rPr lang="en-US" altLang="en-US" sz="2400" dirty="0"/>
              <a:t>½</a:t>
            </a:r>
            <a:r>
              <a:rPr lang="pt-BR" altLang="en-US" sz="2400" dirty="0"/>
              <a:t>)</a:t>
            </a:r>
          </a:p>
        </p:txBody>
      </p:sp>
      <p:sp>
        <p:nvSpPr>
          <p:cNvPr id="524292" name="Oval 4">
            <a:extLst>
              <a:ext uri="{FF2B5EF4-FFF2-40B4-BE49-F238E27FC236}">
                <a16:creationId xmlns:a16="http://schemas.microsoft.com/office/drawing/2014/main" id="{269E8643-37E6-48FF-842E-187A39BBE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810000"/>
            <a:ext cx="304800" cy="304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4293" name="Oval 5">
            <a:extLst>
              <a:ext uri="{FF2B5EF4-FFF2-40B4-BE49-F238E27FC236}">
                <a16:creationId xmlns:a16="http://schemas.microsoft.com/office/drawing/2014/main" id="{5D902C0B-A918-401B-9BC1-AF45C7D3E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810000"/>
            <a:ext cx="304800" cy="304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24295" name="Oval 7">
            <a:extLst>
              <a:ext uri="{FF2B5EF4-FFF2-40B4-BE49-F238E27FC236}">
                <a16:creationId xmlns:a16="http://schemas.microsoft.com/office/drawing/2014/main" id="{827733DC-6791-41D1-BF66-9A36C6407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057400"/>
            <a:ext cx="304800" cy="304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24296" name="Text Box 8">
            <a:extLst>
              <a:ext uri="{FF2B5EF4-FFF2-40B4-BE49-F238E27FC236}">
                <a16:creationId xmlns:a16="http://schemas.microsoft.com/office/drawing/2014/main" id="{982EB213-EA26-426A-9F20-77CCD61BB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191000"/>
            <a:ext cx="1011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 </a:t>
            </a:r>
            <a:r>
              <a:rPr lang="pt-BR" altLang="en-US" sz="1800">
                <a:latin typeface="Times New Roman" panose="02020603050405020304" pitchFamily="18" charset="0"/>
              </a:rPr>
              <a:t>+ 1, </a:t>
            </a:r>
            <a:r>
              <a:rPr lang="pt-BR" altLang="en-US" sz="1800" i="1">
                <a:latin typeface="Times New Roman" panose="02020603050405020304" pitchFamily="18" charset="0"/>
              </a:rPr>
              <a:t>y</a:t>
            </a:r>
            <a:r>
              <a:rPr lang="pt-BR" altLang="en-US" sz="18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24297" name="Text Box 9">
            <a:extLst>
              <a:ext uri="{FF2B5EF4-FFF2-40B4-BE49-F238E27FC236}">
                <a16:creationId xmlns:a16="http://schemas.microsoft.com/office/drawing/2014/main" id="{28B70282-59E2-414B-B69D-8222F2DAC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1900" y="1524000"/>
            <a:ext cx="139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 </a:t>
            </a:r>
            <a:r>
              <a:rPr lang="pt-BR" altLang="en-US" sz="1800">
                <a:latin typeface="Times New Roman" panose="02020603050405020304" pitchFamily="18" charset="0"/>
              </a:rPr>
              <a:t>+ 1, </a:t>
            </a:r>
            <a:r>
              <a:rPr lang="pt-BR" altLang="en-US" sz="1800" i="1">
                <a:latin typeface="Times New Roman" panose="02020603050405020304" pitchFamily="18" charset="0"/>
              </a:rPr>
              <a:t>y + </a:t>
            </a:r>
            <a:r>
              <a:rPr lang="pt-BR" altLang="en-US" sz="1800">
                <a:latin typeface="Times New Roman" panose="02020603050405020304" pitchFamily="18" charset="0"/>
              </a:rPr>
              <a:t>1)</a:t>
            </a:r>
          </a:p>
        </p:txBody>
      </p:sp>
      <p:sp>
        <p:nvSpPr>
          <p:cNvPr id="524298" name="Rectangle 10">
            <a:extLst>
              <a:ext uri="{FF2B5EF4-FFF2-40B4-BE49-F238E27FC236}">
                <a16:creationId xmlns:a16="http://schemas.microsoft.com/office/drawing/2014/main" id="{A7BA8C7A-58D6-4EB7-A161-4D1067957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1148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</a:t>
            </a:r>
            <a:r>
              <a:rPr lang="pt-BR" altLang="en-US" sz="1800">
                <a:latin typeface="Times New Roman" panose="02020603050405020304" pitchFamily="18" charset="0"/>
              </a:rPr>
              <a:t>, </a:t>
            </a:r>
            <a:r>
              <a:rPr lang="pt-BR" altLang="en-US" sz="1800" i="1">
                <a:latin typeface="Times New Roman" panose="02020603050405020304" pitchFamily="18" charset="0"/>
              </a:rPr>
              <a:t>y</a:t>
            </a:r>
            <a:r>
              <a:rPr lang="pt-BR" altLang="en-US" sz="18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24299" name="AutoShape 11">
            <a:extLst>
              <a:ext uri="{FF2B5EF4-FFF2-40B4-BE49-F238E27FC236}">
                <a16:creationId xmlns:a16="http://schemas.microsoft.com/office/drawing/2014/main" id="{1918D606-AE8D-4F64-936E-F0818D89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3975" y="2819400"/>
            <a:ext cx="1457325" cy="373063"/>
          </a:xfrm>
          <a:prstGeom prst="wedgeRectCallout">
            <a:avLst>
              <a:gd name="adj1" fmla="val 60194"/>
              <a:gd name="adj2" fmla="val 26569"/>
            </a:avLst>
          </a:prstGeom>
          <a:noFill/>
          <a:ln w="6350" algn="ctr">
            <a:solidFill>
              <a:schemeClr val="tx1"/>
            </a:solidFill>
            <a:miter lim="800000"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 </a:t>
            </a:r>
            <a:r>
              <a:rPr lang="pt-BR" altLang="en-US" sz="1800">
                <a:latin typeface="Times New Roman" panose="02020603050405020304" pitchFamily="18" charset="0"/>
              </a:rPr>
              <a:t>+ 1, </a:t>
            </a:r>
            <a:r>
              <a:rPr lang="pt-BR" altLang="en-US" sz="1800" i="1">
                <a:latin typeface="Times New Roman" panose="02020603050405020304" pitchFamily="18" charset="0"/>
              </a:rPr>
              <a:t>y + </a:t>
            </a:r>
            <a:r>
              <a:rPr lang="en-US" altLang="en-US" sz="1800">
                <a:latin typeface="Times New Roman" panose="02020603050405020304" pitchFamily="18" charset="0"/>
              </a:rPr>
              <a:t>½</a:t>
            </a:r>
            <a:r>
              <a:rPr lang="pt-BR" altLang="en-US" sz="18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24300" name="Oval 12">
            <a:extLst>
              <a:ext uri="{FF2B5EF4-FFF2-40B4-BE49-F238E27FC236}">
                <a16:creationId xmlns:a16="http://schemas.microsoft.com/office/drawing/2014/main" id="{7D263CAB-0B87-4009-A837-CC7A87D1B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971800"/>
            <a:ext cx="304800" cy="304800"/>
          </a:xfrm>
          <a:prstGeom prst="ellipse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4294" name="Line 6">
            <a:extLst>
              <a:ext uri="{FF2B5EF4-FFF2-40B4-BE49-F238E27FC236}">
                <a16:creationId xmlns:a16="http://schemas.microsoft.com/office/drawing/2014/main" id="{829CE761-4924-4A88-A21E-8CFCDEDB4B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3048000"/>
            <a:ext cx="2743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>
            <a:extLst>
              <a:ext uri="{FF2B5EF4-FFF2-40B4-BE49-F238E27FC236}">
                <a16:creationId xmlns:a16="http://schemas.microsoft.com/office/drawing/2014/main" id="{CBE55D8C-06F5-473D-812D-8D2FC6677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Bresenham</a:t>
            </a:r>
          </a:p>
        </p:txBody>
      </p:sp>
      <p:sp>
        <p:nvSpPr>
          <p:cNvPr id="525316" name="Oval 4">
            <a:extLst>
              <a:ext uri="{FF2B5EF4-FFF2-40B4-BE49-F238E27FC236}">
                <a16:creationId xmlns:a16="http://schemas.microsoft.com/office/drawing/2014/main" id="{6409CE37-DD84-4584-9BCF-026F04769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53863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17" name="Oval 5">
            <a:extLst>
              <a:ext uri="{FF2B5EF4-FFF2-40B4-BE49-F238E27FC236}">
                <a16:creationId xmlns:a16="http://schemas.microsoft.com/office/drawing/2014/main" id="{5740A199-2A80-4135-8F02-A0A7104D0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863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18" name="Oval 6">
            <a:extLst>
              <a:ext uri="{FF2B5EF4-FFF2-40B4-BE49-F238E27FC236}">
                <a16:creationId xmlns:a16="http://schemas.microsoft.com/office/drawing/2014/main" id="{6046AD6E-A873-43BA-8B92-E1337260E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527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19" name="Line 7">
            <a:extLst>
              <a:ext uri="{FF2B5EF4-FFF2-40B4-BE49-F238E27FC236}">
                <a16:creationId xmlns:a16="http://schemas.microsoft.com/office/drawing/2014/main" id="{F0A09DE1-B1D2-4548-A662-A87CC882A7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252788"/>
            <a:ext cx="38862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20" name="Text Box 8">
            <a:extLst>
              <a:ext uri="{FF2B5EF4-FFF2-40B4-BE49-F238E27FC236}">
                <a16:creationId xmlns:a16="http://schemas.microsoft.com/office/drawing/2014/main" id="{472CB7B0-457B-4ED2-A657-AB2061D2C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5653088"/>
            <a:ext cx="596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x,y</a:t>
            </a:r>
            <a:r>
              <a:rPr lang="pt-BR" altLang="en-US" sz="18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25321" name="Text Box 9">
            <a:extLst>
              <a:ext uri="{FF2B5EF4-FFF2-40B4-BE49-F238E27FC236}">
                <a16:creationId xmlns:a16="http://schemas.microsoft.com/office/drawing/2014/main" id="{DABF2B34-8F63-4E86-A0E6-2D2B9690E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61498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x+</a:t>
            </a:r>
            <a:r>
              <a:rPr lang="pt-BR" altLang="en-US" sz="1800">
                <a:latin typeface="Times New Roman" panose="02020603050405020304" pitchFamily="18" charset="0"/>
              </a:rPr>
              <a:t>1</a:t>
            </a:r>
            <a:r>
              <a:rPr lang="pt-BR" altLang="en-US" sz="1800" i="1">
                <a:latin typeface="Times New Roman" panose="02020603050405020304" pitchFamily="18" charset="0"/>
              </a:rPr>
              <a:t>,y</a:t>
            </a:r>
            <a:r>
              <a:rPr lang="pt-BR" altLang="en-US" sz="18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25322" name="Text Box 10">
            <a:extLst>
              <a:ext uri="{FF2B5EF4-FFF2-40B4-BE49-F238E27FC236}">
                <a16:creationId xmlns:a16="http://schemas.microsoft.com/office/drawing/2014/main" id="{F6CB9CE0-512C-4ABA-8483-B9D06164B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719388"/>
            <a:ext cx="1133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x+</a:t>
            </a:r>
            <a:r>
              <a:rPr lang="pt-BR" altLang="en-US" sz="1800">
                <a:latin typeface="Times New Roman" panose="02020603050405020304" pitchFamily="18" charset="0"/>
              </a:rPr>
              <a:t>1</a:t>
            </a:r>
            <a:r>
              <a:rPr lang="pt-BR" altLang="en-US" sz="1800" i="1">
                <a:latin typeface="Times New Roman" panose="02020603050405020304" pitchFamily="18" charset="0"/>
              </a:rPr>
              <a:t>,y+</a:t>
            </a:r>
            <a:r>
              <a:rPr lang="pt-BR" altLang="en-US" sz="1800">
                <a:latin typeface="Times New Roman" panose="02020603050405020304" pitchFamily="18" charset="0"/>
              </a:rPr>
              <a:t>1)</a:t>
            </a:r>
          </a:p>
        </p:txBody>
      </p:sp>
      <p:sp>
        <p:nvSpPr>
          <p:cNvPr id="525323" name="Text Box 11">
            <a:extLst>
              <a:ext uri="{FF2B5EF4-FFF2-40B4-BE49-F238E27FC236}">
                <a16:creationId xmlns:a16="http://schemas.microsoft.com/office/drawing/2014/main" id="{B3DC5552-D2D7-49F8-AAEA-6F8ED8951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1988"/>
            <a:ext cx="1190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x+</a:t>
            </a:r>
            <a:r>
              <a:rPr lang="pt-BR" altLang="en-US" sz="1800">
                <a:latin typeface="Times New Roman" panose="02020603050405020304" pitchFamily="18" charset="0"/>
              </a:rPr>
              <a:t>1</a:t>
            </a:r>
            <a:r>
              <a:rPr lang="pt-BR" altLang="en-US" sz="1800" i="1">
                <a:latin typeface="Times New Roman" panose="02020603050405020304" pitchFamily="18" charset="0"/>
              </a:rPr>
              <a:t>,y+</a:t>
            </a:r>
            <a:r>
              <a:rPr lang="pt-BR" altLang="en-US" sz="1800">
                <a:latin typeface="Times New Roman" panose="02020603050405020304" pitchFamily="18" charset="0"/>
              </a:rPr>
              <a:t>½)</a:t>
            </a:r>
          </a:p>
        </p:txBody>
      </p:sp>
      <p:graphicFrame>
        <p:nvGraphicFramePr>
          <p:cNvPr id="525324" name="Object 12">
            <a:extLst>
              <a:ext uri="{FF2B5EF4-FFF2-40B4-BE49-F238E27FC236}">
                <a16:creationId xmlns:a16="http://schemas.microsoft.com/office/drawing/2014/main" id="{58548F75-DB75-4839-A3B4-639EEFA7B3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2911475"/>
          <a:ext cx="33528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72" name="Equation" r:id="rId3" imgW="2184120" imgH="1612800" progId="Equation.3">
                  <p:embed/>
                </p:oleObj>
              </mc:Choice>
              <mc:Fallback>
                <p:oleObj name="Equation" r:id="rId3" imgW="2184120" imgH="1612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911475"/>
                        <a:ext cx="3352800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5325" name="Line 13">
            <a:extLst>
              <a:ext uri="{FF2B5EF4-FFF2-40B4-BE49-F238E27FC236}">
                <a16:creationId xmlns:a16="http://schemas.microsoft.com/office/drawing/2014/main" id="{4EE22397-A1E9-48E0-A5B9-1A2E0C2F73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3300" y="39385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26" name="Oval 14">
            <a:extLst>
              <a:ext uri="{FF2B5EF4-FFF2-40B4-BE49-F238E27FC236}">
                <a16:creationId xmlns:a16="http://schemas.microsoft.com/office/drawing/2014/main" id="{9E9D5068-D135-41F7-8938-BCB6C64E9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4719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27" name="Text Box 15">
            <a:extLst>
              <a:ext uri="{FF2B5EF4-FFF2-40B4-BE49-F238E27FC236}">
                <a16:creationId xmlns:a16="http://schemas.microsoft.com/office/drawing/2014/main" id="{D8FFBAE5-B0C6-480E-B05D-294DC03C0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38588"/>
            <a:ext cx="922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x,y+</a:t>
            </a:r>
            <a:r>
              <a:rPr lang="pt-BR" altLang="en-US" sz="1800">
                <a:latin typeface="Times New Roman" panose="02020603050405020304" pitchFamily="18" charset="0"/>
              </a:rPr>
              <a:t>½)</a:t>
            </a:r>
          </a:p>
        </p:txBody>
      </p:sp>
      <p:sp>
        <p:nvSpPr>
          <p:cNvPr id="525328" name="Line 16">
            <a:extLst>
              <a:ext uri="{FF2B5EF4-FFF2-40B4-BE49-F238E27FC236}">
                <a16:creationId xmlns:a16="http://schemas.microsoft.com/office/drawing/2014/main" id="{C90607CC-8F4A-4EB0-A8CD-6171339CB1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439578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29" name="Oval 17">
            <a:extLst>
              <a:ext uri="{FF2B5EF4-FFF2-40B4-BE49-F238E27FC236}">
                <a16:creationId xmlns:a16="http://schemas.microsoft.com/office/drawing/2014/main" id="{0483B94E-F4B2-4AE7-9768-88FCA587E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43957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30" name="Text Box 18">
            <a:extLst>
              <a:ext uri="{FF2B5EF4-FFF2-40B4-BE49-F238E27FC236}">
                <a16:creationId xmlns:a16="http://schemas.microsoft.com/office/drawing/2014/main" id="{CB96C12F-54A5-4D63-B2CE-EC81766A0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01478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i="1">
                <a:latin typeface="Times New Roman" panose="02020603050405020304" pitchFamily="18" charset="0"/>
              </a:rPr>
              <a:t>V</a:t>
            </a:r>
            <a:r>
              <a:rPr lang="pt-BR" altLang="en-US" i="1" baseline="-25000">
                <a:latin typeface="Times New Roman" panose="02020603050405020304" pitchFamily="18" charset="0"/>
              </a:rPr>
              <a:t>1</a:t>
            </a:r>
            <a:endParaRPr lang="pt-BR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25331" name="Text Box 19">
            <a:extLst>
              <a:ext uri="{FF2B5EF4-FFF2-40B4-BE49-F238E27FC236}">
                <a16:creationId xmlns:a16="http://schemas.microsoft.com/office/drawing/2014/main" id="{2CEAE603-2D50-4BA9-8987-B684D701A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54818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i="1">
                <a:latin typeface="Times New Roman" panose="02020603050405020304" pitchFamily="18" charset="0"/>
              </a:rPr>
              <a:t>V</a:t>
            </a:r>
            <a:r>
              <a:rPr lang="pt-BR" altLang="en-US" baseline="-25000">
                <a:latin typeface="Times New Roman" panose="02020603050405020304" pitchFamily="18" charset="0"/>
              </a:rPr>
              <a:t>0</a:t>
            </a:r>
            <a:endParaRPr lang="pt-BR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25332" name="Oval 20">
            <a:extLst>
              <a:ext uri="{FF2B5EF4-FFF2-40B4-BE49-F238E27FC236}">
                <a16:creationId xmlns:a16="http://schemas.microsoft.com/office/drawing/2014/main" id="{461AC420-D5FA-45AA-83BE-83122875B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1900" y="5348288"/>
            <a:ext cx="304800" cy="304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33" name="Oval 21">
            <a:extLst>
              <a:ext uri="{FF2B5EF4-FFF2-40B4-BE49-F238E27FC236}">
                <a16:creationId xmlns:a16="http://schemas.microsoft.com/office/drawing/2014/main" id="{CA1F710D-1D97-4308-AD39-D7A6BE037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527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334" name="Text Box 22">
            <a:extLst>
              <a:ext uri="{FF2B5EF4-FFF2-40B4-BE49-F238E27FC236}">
                <a16:creationId xmlns:a16="http://schemas.microsoft.com/office/drawing/2014/main" id="{10694D62-C965-4457-94B1-59E64AF66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79558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x,y+</a:t>
            </a:r>
            <a:r>
              <a:rPr lang="pt-BR" altLang="en-US" sz="1800">
                <a:latin typeface="Times New Roman" panose="02020603050405020304" pitchFamily="18" charset="0"/>
              </a:rPr>
              <a:t>1)</a:t>
            </a:r>
          </a:p>
        </p:txBody>
      </p:sp>
      <p:sp>
        <p:nvSpPr>
          <p:cNvPr id="525335" name="Rectangle 23">
            <a:extLst>
              <a:ext uri="{FF2B5EF4-FFF2-40B4-BE49-F238E27FC236}">
                <a16:creationId xmlns:a16="http://schemas.microsoft.com/office/drawing/2014/main" id="{E3847F88-9D30-4362-BDB2-A21D67EEF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Variável de decisão </a:t>
            </a:r>
            <a:r>
              <a:rPr lang="pt-BR" altLang="en-US" sz="2100" i="1"/>
              <a:t>V</a:t>
            </a:r>
            <a:r>
              <a:rPr lang="pt-BR" altLang="en-US" sz="2100"/>
              <a:t> é dada pela classificação do ponto médio com relação ao semi-espaço definido pela reta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Caso 1: Linha passou abaixo do ponto médio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>
            <a:extLst>
              <a:ext uri="{FF2B5EF4-FFF2-40B4-BE49-F238E27FC236}">
                <a16:creationId xmlns:a16="http://schemas.microsoft.com/office/drawing/2014/main" id="{1D60C7F5-E03C-496E-9C66-6E7BEC0E2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Algoritmo de Bresenham</a:t>
            </a:r>
          </a:p>
        </p:txBody>
      </p:sp>
      <p:sp>
        <p:nvSpPr>
          <p:cNvPr id="526339" name="Rectangle 3">
            <a:extLst>
              <a:ext uri="{FF2B5EF4-FFF2-40B4-BE49-F238E27FC236}">
                <a16:creationId xmlns:a16="http://schemas.microsoft.com/office/drawing/2014/main" id="{DED1C266-DA37-42E9-846B-185B47B7E8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Caso 2: Linha passou acima do ponto médio</a:t>
            </a:r>
          </a:p>
        </p:txBody>
      </p:sp>
      <p:sp>
        <p:nvSpPr>
          <p:cNvPr id="526342" name="Oval 6">
            <a:extLst>
              <a:ext uri="{FF2B5EF4-FFF2-40B4-BE49-F238E27FC236}">
                <a16:creationId xmlns:a16="http://schemas.microsoft.com/office/drawing/2014/main" id="{A5CD5E42-547D-42AA-92D2-05FA61F48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57673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43" name="Oval 7">
            <a:extLst>
              <a:ext uri="{FF2B5EF4-FFF2-40B4-BE49-F238E27FC236}">
                <a16:creationId xmlns:a16="http://schemas.microsoft.com/office/drawing/2014/main" id="{75CE3E3A-9160-4F49-9876-C6E0D93C7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25669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44" name="Oval 8">
            <a:extLst>
              <a:ext uri="{FF2B5EF4-FFF2-40B4-BE49-F238E27FC236}">
                <a16:creationId xmlns:a16="http://schemas.microsoft.com/office/drawing/2014/main" id="{D77BFA67-DAA5-446F-B107-71B76031B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411797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45" name="Line 9">
            <a:extLst>
              <a:ext uri="{FF2B5EF4-FFF2-40B4-BE49-F238E27FC236}">
                <a16:creationId xmlns:a16="http://schemas.microsoft.com/office/drawing/2014/main" id="{B5151455-938A-4728-BCFF-BD8CA6AE22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3925" y="3252788"/>
            <a:ext cx="3810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46" name="Text Box 10">
            <a:extLst>
              <a:ext uri="{FF2B5EF4-FFF2-40B4-BE49-F238E27FC236}">
                <a16:creationId xmlns:a16="http://schemas.microsoft.com/office/drawing/2014/main" id="{27F1013B-7AFE-4474-88E2-4F46E9C91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850" y="6034088"/>
            <a:ext cx="596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x,y</a:t>
            </a:r>
            <a:r>
              <a:rPr lang="pt-BR" altLang="en-US" sz="18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526347" name="Text Box 11">
            <a:extLst>
              <a:ext uri="{FF2B5EF4-FFF2-40B4-BE49-F238E27FC236}">
                <a16:creationId xmlns:a16="http://schemas.microsoft.com/office/drawing/2014/main" id="{AD322EDA-D90B-4928-9F7B-D9CB2BC6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343400"/>
            <a:ext cx="1133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x+</a:t>
            </a:r>
            <a:r>
              <a:rPr lang="pt-BR" altLang="en-US" sz="1800">
                <a:latin typeface="Times New Roman" panose="02020603050405020304" pitchFamily="18" charset="0"/>
              </a:rPr>
              <a:t>1</a:t>
            </a:r>
            <a:r>
              <a:rPr lang="pt-BR" altLang="en-US" sz="1800" i="1">
                <a:latin typeface="Times New Roman" panose="02020603050405020304" pitchFamily="18" charset="0"/>
              </a:rPr>
              <a:t>,y+</a:t>
            </a:r>
            <a:r>
              <a:rPr lang="pt-BR" altLang="en-US" sz="1800">
                <a:latin typeface="Times New Roman" panose="02020603050405020304" pitchFamily="18" charset="0"/>
              </a:rPr>
              <a:t>1)</a:t>
            </a:r>
          </a:p>
        </p:txBody>
      </p:sp>
      <p:sp>
        <p:nvSpPr>
          <p:cNvPr id="526348" name="Text Box 12">
            <a:extLst>
              <a:ext uri="{FF2B5EF4-FFF2-40B4-BE49-F238E27FC236}">
                <a16:creationId xmlns:a16="http://schemas.microsoft.com/office/drawing/2014/main" id="{319B5E34-2769-4797-929C-890242426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525" y="3100388"/>
            <a:ext cx="15478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x+</a:t>
            </a:r>
            <a:r>
              <a:rPr lang="pt-BR" altLang="en-US" sz="1800">
                <a:latin typeface="Times New Roman" panose="02020603050405020304" pitchFamily="18" charset="0"/>
              </a:rPr>
              <a:t>1</a:t>
            </a:r>
            <a:r>
              <a:rPr lang="pt-BR" altLang="en-US" sz="1800" i="1">
                <a:latin typeface="Times New Roman" panose="02020603050405020304" pitchFamily="18" charset="0"/>
              </a:rPr>
              <a:t>,y+ </a:t>
            </a:r>
            <a:r>
              <a:rPr lang="pt-BR" altLang="en-US" sz="1800">
                <a:latin typeface="Times New Roman" panose="02020603050405020304" pitchFamily="18" charset="0"/>
              </a:rPr>
              <a:t>1+ ½)</a:t>
            </a:r>
          </a:p>
        </p:txBody>
      </p:sp>
      <p:sp>
        <p:nvSpPr>
          <p:cNvPr id="526349" name="Line 13">
            <a:extLst>
              <a:ext uri="{FF2B5EF4-FFF2-40B4-BE49-F238E27FC236}">
                <a16:creationId xmlns:a16="http://schemas.microsoft.com/office/drawing/2014/main" id="{E75AF5FF-E05B-45C8-AE1D-9E1C7C4F11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90925" y="34813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0" name="Oval 14">
            <a:extLst>
              <a:ext uri="{FF2B5EF4-FFF2-40B4-BE49-F238E27FC236}">
                <a16:creationId xmlns:a16="http://schemas.microsoft.com/office/drawing/2014/main" id="{2BDD25F7-054B-4099-B82C-A4266FC77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825" y="34432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1" name="Text Box 15">
            <a:extLst>
              <a:ext uri="{FF2B5EF4-FFF2-40B4-BE49-F238E27FC236}">
                <a16:creationId xmlns:a16="http://schemas.microsoft.com/office/drawing/2014/main" id="{76C1AFC4-00F6-4C52-849D-940EC7EE8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325" y="5157788"/>
            <a:ext cx="922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x,y+</a:t>
            </a:r>
            <a:r>
              <a:rPr lang="pt-BR" altLang="en-US" sz="1800">
                <a:latin typeface="Times New Roman" panose="02020603050405020304" pitchFamily="18" charset="0"/>
              </a:rPr>
              <a:t>½)</a:t>
            </a:r>
          </a:p>
        </p:txBody>
      </p:sp>
      <p:sp>
        <p:nvSpPr>
          <p:cNvPr id="526352" name="Line 16">
            <a:extLst>
              <a:ext uri="{FF2B5EF4-FFF2-40B4-BE49-F238E27FC236}">
                <a16:creationId xmlns:a16="http://schemas.microsoft.com/office/drawing/2014/main" id="{655DC908-8B41-4D8C-95C3-5CA78E0D6F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57325" y="4776788"/>
            <a:ext cx="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3" name="Oval 17">
            <a:extLst>
              <a:ext uri="{FF2B5EF4-FFF2-40B4-BE49-F238E27FC236}">
                <a16:creationId xmlns:a16="http://schemas.microsoft.com/office/drawing/2014/main" id="{D09F29D2-033F-47E0-A3FC-16E67CA5D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50053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4" name="Text Box 18">
            <a:extLst>
              <a:ext uri="{FF2B5EF4-FFF2-40B4-BE49-F238E27FC236}">
                <a16:creationId xmlns:a16="http://schemas.microsoft.com/office/drawing/2014/main" id="{5619862B-F627-4940-B4AF-8E2F77251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0925" y="332898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i="1">
                <a:latin typeface="Times New Roman" panose="02020603050405020304" pitchFamily="18" charset="0"/>
              </a:rPr>
              <a:t>V</a:t>
            </a:r>
            <a:r>
              <a:rPr lang="pt-BR" altLang="en-US" i="1" baseline="-25000">
                <a:latin typeface="Times New Roman" panose="02020603050405020304" pitchFamily="18" charset="0"/>
              </a:rPr>
              <a:t>1</a:t>
            </a:r>
            <a:endParaRPr lang="pt-BR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26355" name="Text Box 19">
            <a:extLst>
              <a:ext uri="{FF2B5EF4-FFF2-40B4-BE49-F238E27FC236}">
                <a16:creationId xmlns:a16="http://schemas.microsoft.com/office/drawing/2014/main" id="{4AAFB280-30EA-45FD-AA22-11BCC0F2A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4776788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i="1">
                <a:latin typeface="Times New Roman" panose="02020603050405020304" pitchFamily="18" charset="0"/>
              </a:rPr>
              <a:t>V</a:t>
            </a:r>
            <a:r>
              <a:rPr lang="pt-BR" altLang="en-US" baseline="-25000">
                <a:latin typeface="Times New Roman" panose="02020603050405020304" pitchFamily="18" charset="0"/>
              </a:rPr>
              <a:t>0</a:t>
            </a:r>
            <a:endParaRPr lang="pt-BR" altLang="en-US" sz="1800" i="1">
              <a:latin typeface="Times New Roman" panose="02020603050405020304" pitchFamily="18" charset="0"/>
            </a:endParaRPr>
          </a:p>
        </p:txBody>
      </p:sp>
      <p:sp>
        <p:nvSpPr>
          <p:cNvPr id="526356" name="Oval 20">
            <a:extLst>
              <a:ext uri="{FF2B5EF4-FFF2-40B4-BE49-F238E27FC236}">
                <a16:creationId xmlns:a16="http://schemas.microsoft.com/office/drawing/2014/main" id="{E4D88C6E-7CB5-45C6-88A8-558221668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25" y="41163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357" name="Text Box 21">
            <a:extLst>
              <a:ext uri="{FF2B5EF4-FFF2-40B4-BE49-F238E27FC236}">
                <a16:creationId xmlns:a16="http://schemas.microsoft.com/office/drawing/2014/main" id="{E26EA3F7-72FB-4CD8-937E-80D4AA8B8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409098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x,y+</a:t>
            </a:r>
            <a:r>
              <a:rPr lang="pt-BR" altLang="en-US" sz="1800">
                <a:latin typeface="Times New Roman" panose="02020603050405020304" pitchFamily="18" charset="0"/>
              </a:rPr>
              <a:t>1)</a:t>
            </a:r>
          </a:p>
        </p:txBody>
      </p:sp>
      <p:sp>
        <p:nvSpPr>
          <p:cNvPr id="526358" name="Oval 22">
            <a:extLst>
              <a:ext uri="{FF2B5EF4-FFF2-40B4-BE49-F238E27FC236}">
                <a16:creationId xmlns:a16="http://schemas.microsoft.com/office/drawing/2014/main" id="{393C6F30-5ECD-422F-9CD4-DCC75D004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5" y="4078288"/>
            <a:ext cx="304800" cy="304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26359" name="Object 23">
            <a:extLst>
              <a:ext uri="{FF2B5EF4-FFF2-40B4-BE49-F238E27FC236}">
                <a16:creationId xmlns:a16="http://schemas.microsoft.com/office/drawing/2014/main" id="{199BFD7B-CCE3-444D-9A9C-C6161DA126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19713" y="3262313"/>
          <a:ext cx="3290887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97" name="Equation" r:id="rId3" imgW="1815840" imgH="685800" progId="Equation.3">
                  <p:embed/>
                </p:oleObj>
              </mc:Choice>
              <mc:Fallback>
                <p:oleObj name="Equation" r:id="rId3" imgW="1815840" imgH="6858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9713" y="3262313"/>
                        <a:ext cx="3290887" cy="124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6360" name="Text Box 24">
            <a:extLst>
              <a:ext uri="{FF2B5EF4-FFF2-40B4-BE49-F238E27FC236}">
                <a16:creationId xmlns:a16="http://schemas.microsoft.com/office/drawing/2014/main" id="{D3362863-A99A-4F08-800A-594888BFD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376488"/>
            <a:ext cx="1133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pt-BR" altLang="en-US" sz="1800">
                <a:latin typeface="Times New Roman" panose="02020603050405020304" pitchFamily="18" charset="0"/>
              </a:rPr>
              <a:t>(</a:t>
            </a:r>
            <a:r>
              <a:rPr lang="pt-BR" altLang="en-US" sz="1800" i="1">
                <a:latin typeface="Times New Roman" panose="02020603050405020304" pitchFamily="18" charset="0"/>
              </a:rPr>
              <a:t>x+</a:t>
            </a:r>
            <a:r>
              <a:rPr lang="pt-BR" altLang="en-US" sz="1800">
                <a:latin typeface="Times New Roman" panose="02020603050405020304" pitchFamily="18" charset="0"/>
              </a:rPr>
              <a:t>1</a:t>
            </a:r>
            <a:r>
              <a:rPr lang="pt-BR" altLang="en-US" sz="1800" i="1">
                <a:latin typeface="Times New Roman" panose="02020603050405020304" pitchFamily="18" charset="0"/>
              </a:rPr>
              <a:t>,y+</a:t>
            </a:r>
            <a:r>
              <a:rPr lang="pt-BR" altLang="en-US" sz="1800">
                <a:latin typeface="Times New Roman" panose="02020603050405020304" pitchFamily="18" charset="0"/>
              </a:rPr>
              <a:t>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35001"/>
              </a:schemeClr>
            </a:gs>
            <a:gs pos="100000">
              <a:schemeClr val="accent1">
                <a:alpha val="48000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35001"/>
              </a:schemeClr>
            </a:gs>
            <a:gs pos="100000">
              <a:schemeClr val="accent1">
                <a:alpha val="48000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anose="0204060205030503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4034</TotalTime>
  <Words>1147</Words>
  <Application>Microsoft Office PowerPoint</Application>
  <PresentationFormat>On-screen Show (4:3)</PresentationFormat>
  <Paragraphs>222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Design padrão</vt:lpstr>
      <vt:lpstr>Introdução à Computação Gráfica Rasterização</vt:lpstr>
      <vt:lpstr>Representação Vetorial x Matricial</vt:lpstr>
      <vt:lpstr>Considerações Gerais</vt:lpstr>
      <vt:lpstr>Rasterização de Segmentos de Reta</vt:lpstr>
      <vt:lpstr>Algoritmo Simples</vt:lpstr>
      <vt:lpstr>Algoritmo Incremental</vt:lpstr>
      <vt:lpstr>Algoritmo de Bresenham</vt:lpstr>
      <vt:lpstr>Algoritmo de Bresenham</vt:lpstr>
      <vt:lpstr>Algoritmo de Bresenham</vt:lpstr>
      <vt:lpstr>Algoritmo de Bresenham</vt:lpstr>
      <vt:lpstr>Algoritmo de Bresenham - Resumo</vt:lpstr>
      <vt:lpstr>Extensão para demais Octantes</vt:lpstr>
      <vt:lpstr>Rasterização de Círculos</vt:lpstr>
      <vt:lpstr>Preenchimento de Regiões</vt:lpstr>
      <vt:lpstr>Algoritmo de Preenchimento</vt:lpstr>
      <vt:lpstr>Algoritmo de Preenchimento</vt:lpstr>
      <vt:lpstr>Rasterização de Polígonos</vt:lpstr>
      <vt:lpstr>Rasterização de Polígonos</vt:lpstr>
      <vt:lpstr>Rasterização de Polígonos</vt:lpstr>
      <vt:lpstr>Rasterização de Polígonos</vt:lpstr>
      <vt:lpstr>Rasterização de Polígonos –  Estruturas de Dados</vt:lpstr>
      <vt:lpstr>Rasterização de Polígonos –  Pseudo Código</vt:lpstr>
    </vt:vector>
  </TitlesOfParts>
  <Company>Coppe/Sistemas - 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subject>Rasterização</dc:subject>
  <dc:creator>Claudio Esperança</dc:creator>
  <cp:lastModifiedBy>cancer</cp:lastModifiedBy>
  <cp:revision>123</cp:revision>
  <dcterms:created xsi:type="dcterms:W3CDTF">2002-04-02T20:11:36Z</dcterms:created>
  <dcterms:modified xsi:type="dcterms:W3CDTF">2019-10-20T13:58:34Z</dcterms:modified>
</cp:coreProperties>
</file>