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60" r:id="rId4"/>
    <p:sldId id="297" r:id="rId5"/>
    <p:sldId id="261" r:id="rId6"/>
    <p:sldId id="262" r:id="rId7"/>
    <p:sldId id="298" r:id="rId8"/>
    <p:sldId id="263" r:id="rId9"/>
    <p:sldId id="273" r:id="rId10"/>
    <p:sldId id="274" r:id="rId11"/>
    <p:sldId id="275" r:id="rId12"/>
    <p:sldId id="276" r:id="rId13"/>
    <p:sldId id="265" r:id="rId14"/>
    <p:sldId id="266" r:id="rId15"/>
    <p:sldId id="267" r:id="rId16"/>
    <p:sldId id="268" r:id="rId17"/>
    <p:sldId id="269" r:id="rId18"/>
    <p:sldId id="270" r:id="rId19"/>
    <p:sldId id="277" r:id="rId20"/>
    <p:sldId id="278" r:id="rId21"/>
    <p:sldId id="279" r:id="rId22"/>
    <p:sldId id="280" r:id="rId23"/>
    <p:sldId id="281" r:id="rId24"/>
    <p:sldId id="283" r:id="rId25"/>
    <p:sldId id="282" r:id="rId26"/>
    <p:sldId id="284" r:id="rId27"/>
    <p:sldId id="286" r:id="rId28"/>
    <p:sldId id="287" r:id="rId29"/>
    <p:sldId id="288" r:id="rId30"/>
    <p:sldId id="289" r:id="rId31"/>
    <p:sldId id="285" r:id="rId32"/>
    <p:sldId id="290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6600"/>
    <a:srgbClr val="A9D7DB"/>
    <a:srgbClr val="88C9CE"/>
    <a:srgbClr val="377F85"/>
    <a:srgbClr val="53B0B7"/>
    <a:srgbClr val="3A888E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05CA2-4F00-D13F-22AC-E9FD0839DD34}" v="34" dt="2019-10-20T00:42:01.8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1" autoAdjust="0"/>
  </p:normalViewPr>
  <p:slideViewPr>
    <p:cSldViewPr>
      <p:cViewPr varScale="1">
        <p:scale>
          <a:sx n="88" d="100"/>
          <a:sy n="88" d="100"/>
        </p:scale>
        <p:origin x="-3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Cavalcanti" userId="S::roma@dcc.ufrj.br::baa1c4b3-324b-4001-8316-4ab30440d878" providerId="AD" clId="Web-{01405CA2-4F00-D13F-22AC-E9FD0839DD34}"/>
    <pc:docChg chg="modSld">
      <pc:chgData name="Paulo Cavalcanti" userId="S::roma@dcc.ufrj.br::baa1c4b3-324b-4001-8316-4ab30440d878" providerId="AD" clId="Web-{01405CA2-4F00-D13F-22AC-E9FD0839DD34}" dt="2019-10-20T00:42:01.338" v="26" actId="20577"/>
      <pc:docMkLst>
        <pc:docMk/>
      </pc:docMkLst>
      <pc:sldChg chg="modSp">
        <pc:chgData name="Paulo Cavalcanti" userId="S::roma@dcc.ufrj.br::baa1c4b3-324b-4001-8316-4ab30440d878" providerId="AD" clId="Web-{01405CA2-4F00-D13F-22AC-E9FD0839DD34}" dt="2019-10-20T00:42:01.338" v="26" actId="20577"/>
        <pc:sldMkLst>
          <pc:docMk/>
          <pc:sldMk cId="0" sldId="260"/>
        </pc:sldMkLst>
        <pc:spChg chg="mod">
          <ac:chgData name="Paulo Cavalcanti" userId="S::roma@dcc.ufrj.br::baa1c4b3-324b-4001-8316-4ab30440d878" providerId="AD" clId="Web-{01405CA2-4F00-D13F-22AC-E9FD0839DD34}" dt="2019-10-20T00:42:01.338" v="26" actId="20577"/>
          <ac:spMkLst>
            <pc:docMk/>
            <pc:sldMk cId="0" sldId="260"/>
            <ac:spMk id="543747" creationId="{1B74C5E5-D703-430F-B7EB-AAD0CC873511}"/>
          </ac:spMkLst>
        </pc:spChg>
      </pc:sldChg>
      <pc:sldChg chg="modSp">
        <pc:chgData name="Paulo Cavalcanti" userId="S::roma@dcc.ufrj.br::baa1c4b3-324b-4001-8316-4ab30440d878" providerId="AD" clId="Web-{01405CA2-4F00-D13F-22AC-E9FD0839DD34}" dt="2019-10-20T00:37:24.236" v="1" actId="20577"/>
        <pc:sldMkLst>
          <pc:docMk/>
          <pc:sldMk cId="0" sldId="262"/>
        </pc:sldMkLst>
        <pc:spChg chg="mod">
          <ac:chgData name="Paulo Cavalcanti" userId="S::roma@dcc.ufrj.br::baa1c4b3-324b-4001-8316-4ab30440d878" providerId="AD" clId="Web-{01405CA2-4F00-D13F-22AC-E9FD0839DD34}" dt="2019-10-20T00:37:24.236" v="1" actId="20577"/>
          <ac:spMkLst>
            <pc:docMk/>
            <pc:sldMk cId="0" sldId="262"/>
            <ac:spMk id="545795" creationId="{BABBCF4D-D340-4B10-8E0A-BC0E00A63CAE}"/>
          </ac:spMkLst>
        </pc:spChg>
      </pc:sldChg>
      <pc:sldChg chg="modSp">
        <pc:chgData name="Paulo Cavalcanti" userId="S::roma@dcc.ufrj.br::baa1c4b3-324b-4001-8316-4ab30440d878" providerId="AD" clId="Web-{01405CA2-4F00-D13F-22AC-E9FD0839DD34}" dt="2019-10-20T00:37:45.323" v="3" actId="20577"/>
        <pc:sldMkLst>
          <pc:docMk/>
          <pc:sldMk cId="0" sldId="265"/>
        </pc:sldMkLst>
        <pc:spChg chg="mod">
          <ac:chgData name="Paulo Cavalcanti" userId="S::roma@dcc.ufrj.br::baa1c4b3-324b-4001-8316-4ab30440d878" providerId="AD" clId="Web-{01405CA2-4F00-D13F-22AC-E9FD0839DD34}" dt="2019-10-20T00:37:45.323" v="3" actId="20577"/>
          <ac:spMkLst>
            <pc:docMk/>
            <pc:sldMk cId="0" sldId="265"/>
            <ac:spMk id="548867" creationId="{B8E318E4-D956-412F-A554-2857ACBCDC56}"/>
          </ac:spMkLst>
        </pc:spChg>
      </pc:sldChg>
      <pc:sldChg chg="modSp">
        <pc:chgData name="Paulo Cavalcanti" userId="S::roma@dcc.ufrj.br::baa1c4b3-324b-4001-8316-4ab30440d878" providerId="AD" clId="Web-{01405CA2-4F00-D13F-22AC-E9FD0839DD34}" dt="2019-10-20T00:39:15.424" v="6" actId="20577"/>
        <pc:sldMkLst>
          <pc:docMk/>
          <pc:sldMk cId="0" sldId="270"/>
        </pc:sldMkLst>
        <pc:spChg chg="mod">
          <ac:chgData name="Paulo Cavalcanti" userId="S::roma@dcc.ufrj.br::baa1c4b3-324b-4001-8316-4ab30440d878" providerId="AD" clId="Web-{01405CA2-4F00-D13F-22AC-E9FD0839DD34}" dt="2019-10-20T00:39:15.424" v="6" actId="20577"/>
          <ac:spMkLst>
            <pc:docMk/>
            <pc:sldMk cId="0" sldId="270"/>
            <ac:spMk id="558083" creationId="{B5C751EC-0588-41BA-8B23-E3D43FE5CF96}"/>
          </ac:spMkLst>
        </pc:spChg>
      </pc:sldChg>
      <pc:sldChg chg="modSp">
        <pc:chgData name="Paulo Cavalcanti" userId="S::roma@dcc.ufrj.br::baa1c4b3-324b-4001-8316-4ab30440d878" providerId="AD" clId="Web-{01405CA2-4F00-D13F-22AC-E9FD0839DD34}" dt="2019-10-20T00:39:36.417" v="9" actId="20577"/>
        <pc:sldMkLst>
          <pc:docMk/>
          <pc:sldMk cId="0" sldId="279"/>
        </pc:sldMkLst>
        <pc:spChg chg="mod">
          <ac:chgData name="Paulo Cavalcanti" userId="S::roma@dcc.ufrj.br::baa1c4b3-324b-4001-8316-4ab30440d878" providerId="AD" clId="Web-{01405CA2-4F00-D13F-22AC-E9FD0839DD34}" dt="2019-10-20T00:39:36.417" v="9" actId="20577"/>
          <ac:spMkLst>
            <pc:docMk/>
            <pc:sldMk cId="0" sldId="279"/>
            <ac:spMk id="570371" creationId="{49B6B458-8A7A-40CD-BCF2-1EE213B60347}"/>
          </ac:spMkLst>
        </pc:spChg>
      </pc:sldChg>
      <pc:sldChg chg="modSp">
        <pc:chgData name="Paulo Cavalcanti" userId="S::roma@dcc.ufrj.br::baa1c4b3-324b-4001-8316-4ab30440d878" providerId="AD" clId="Web-{01405CA2-4F00-D13F-22AC-E9FD0839DD34}" dt="2019-10-20T00:39:51.173" v="13" actId="20577"/>
        <pc:sldMkLst>
          <pc:docMk/>
          <pc:sldMk cId="0" sldId="280"/>
        </pc:sldMkLst>
        <pc:spChg chg="mod">
          <ac:chgData name="Paulo Cavalcanti" userId="S::roma@dcc.ufrj.br::baa1c4b3-324b-4001-8316-4ab30440d878" providerId="AD" clId="Web-{01405CA2-4F00-D13F-22AC-E9FD0839DD34}" dt="2019-10-20T00:39:51.173" v="13" actId="20577"/>
          <ac:spMkLst>
            <pc:docMk/>
            <pc:sldMk cId="0" sldId="280"/>
            <ac:spMk id="571395" creationId="{9D3EFC68-6B37-4632-8E24-2099CE1F024E}"/>
          </ac:spMkLst>
        </pc:spChg>
      </pc:sldChg>
      <pc:sldChg chg="modSp">
        <pc:chgData name="Paulo Cavalcanti" userId="S::roma@dcc.ufrj.br::baa1c4b3-324b-4001-8316-4ab30440d878" providerId="AD" clId="Web-{01405CA2-4F00-D13F-22AC-E9FD0839DD34}" dt="2019-10-20T00:41:17.788" v="22" actId="20577"/>
        <pc:sldMkLst>
          <pc:docMk/>
          <pc:sldMk cId="0" sldId="286"/>
        </pc:sldMkLst>
        <pc:spChg chg="mod">
          <ac:chgData name="Paulo Cavalcanti" userId="S::roma@dcc.ufrj.br::baa1c4b3-324b-4001-8316-4ab30440d878" providerId="AD" clId="Web-{01405CA2-4F00-D13F-22AC-E9FD0839DD34}" dt="2019-10-20T00:41:17.788" v="22" actId="20577"/>
          <ac:spMkLst>
            <pc:docMk/>
            <pc:sldMk cId="0" sldId="286"/>
            <ac:spMk id="577539" creationId="{4D7E2BC0-8A6C-4F0A-BBBE-486C05906E2B}"/>
          </ac:spMkLst>
        </pc:spChg>
        <pc:spChg chg="mod">
          <ac:chgData name="Paulo Cavalcanti" userId="S::roma@dcc.ufrj.br::baa1c4b3-324b-4001-8316-4ab30440d878" providerId="AD" clId="Web-{01405CA2-4F00-D13F-22AC-E9FD0839DD34}" dt="2019-10-20T00:40:41.085" v="19" actId="20577"/>
          <ac:spMkLst>
            <pc:docMk/>
            <pc:sldMk cId="0" sldId="286"/>
            <ac:spMk id="577547" creationId="{5C3C0CDB-3CC2-4C91-B3CF-52E21A171ECE}"/>
          </ac:spMkLst>
        </pc:spChg>
      </pc:sldChg>
      <pc:sldChg chg="modSp">
        <pc:chgData name="Paulo Cavalcanti" userId="S::roma@dcc.ufrj.br::baa1c4b3-324b-4001-8316-4ab30440d878" providerId="AD" clId="Web-{01405CA2-4F00-D13F-22AC-E9FD0839DD34}" dt="2019-10-20T00:41:31.215" v="24" actId="20577"/>
        <pc:sldMkLst>
          <pc:docMk/>
          <pc:sldMk cId="0" sldId="290"/>
        </pc:sldMkLst>
        <pc:spChg chg="mod">
          <ac:chgData name="Paulo Cavalcanti" userId="S::roma@dcc.ufrj.br::baa1c4b3-324b-4001-8316-4ab30440d878" providerId="AD" clId="Web-{01405CA2-4F00-D13F-22AC-E9FD0839DD34}" dt="2019-10-20T00:41:31.215" v="24" actId="20577"/>
          <ac:spMkLst>
            <pc:docMk/>
            <pc:sldMk cId="0" sldId="290"/>
            <ac:spMk id="581635" creationId="{9FB9A54C-AF24-4A53-A799-715BF6A46102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4F750C0-8E05-4388-996B-4C1BC743F8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84D8E61-2366-4F52-B7B6-A12A9907BB1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C9743044-6D2F-4B02-B842-AC2EF86667C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79E56A5B-0947-4320-8A6B-632AEE35A9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2ED6102-21BE-4D91-B3A8-C7470CAFF23B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60CFA93-58C3-478A-8DA3-180C1BF26B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34E36E8-B345-4356-86E3-DBEF4960FF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9A2FEC0C-E55B-42D8-B8D8-932A5924D8A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A1010F2E-24C1-439D-9A81-B2B0D82CE4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4AC07089-7129-421C-82DE-56BE0944FA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20147B15-E4FC-4699-A19D-311BC77396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24247D1-655C-4117-A54C-EFF52E0A28AB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3C58C6-2121-4041-8024-545B8FBE74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A0CABF-CACE-4CB8-8AA5-BE7DD470FF4F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681B7312-17B6-4A72-AF7E-AFF26DC763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D2194880-5797-4816-8B7B-48309872C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EAA3EF-91B0-4855-8A8A-D5E0B9CBD4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1D52E-672B-4DC4-99F2-AD1D0D134FFD}" type="slidenum">
              <a:rPr lang="pt-BR" altLang="en-US"/>
              <a:pPr/>
              <a:t>13</a:t>
            </a:fld>
            <a:endParaRPr lang="pt-BR" altLang="en-US"/>
          </a:p>
        </p:txBody>
      </p:sp>
      <p:sp>
        <p:nvSpPr>
          <p:cNvPr id="549890" name="Rectangle 2">
            <a:extLst>
              <a:ext uri="{FF2B5EF4-FFF2-40B4-BE49-F238E27FC236}">
                <a16:creationId xmlns:a16="http://schemas.microsoft.com/office/drawing/2014/main" id="{5C553D89-5749-4B32-88F3-4DCE2E95F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>
            <a:extLst>
              <a:ext uri="{FF2B5EF4-FFF2-40B4-BE49-F238E27FC236}">
                <a16:creationId xmlns:a16="http://schemas.microsoft.com/office/drawing/2014/main" id="{4B5484DF-3F43-4F66-B063-C805BF239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327735-1DBD-4910-A0C1-74736D7601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D405C-7EDE-48E7-934E-5F349F81F170}" type="slidenum">
              <a:rPr lang="pt-BR" altLang="en-US"/>
              <a:pPr/>
              <a:t>14</a:t>
            </a:fld>
            <a:endParaRPr lang="pt-BR" altLang="en-US"/>
          </a:p>
        </p:txBody>
      </p:sp>
      <p:sp>
        <p:nvSpPr>
          <p:cNvPr id="551938" name="Rectangle 2">
            <a:extLst>
              <a:ext uri="{FF2B5EF4-FFF2-40B4-BE49-F238E27FC236}">
                <a16:creationId xmlns:a16="http://schemas.microsoft.com/office/drawing/2014/main" id="{B5B82932-9D5B-49D3-9B0D-97B91A76DD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>
            <a:extLst>
              <a:ext uri="{FF2B5EF4-FFF2-40B4-BE49-F238E27FC236}">
                <a16:creationId xmlns:a16="http://schemas.microsoft.com/office/drawing/2014/main" id="{BD8FEDB4-B43E-440B-B756-8B7D58028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B1CD89-D10C-4588-A3A0-6193CFDADC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7B4EFC-DBBF-4E31-9D9B-F766F9EACD73}" type="slidenum">
              <a:rPr lang="pt-BR" altLang="en-US"/>
              <a:pPr/>
              <a:t>15</a:t>
            </a:fld>
            <a:endParaRPr lang="pt-BR" altLang="en-US"/>
          </a:p>
        </p:txBody>
      </p:sp>
      <p:sp>
        <p:nvSpPr>
          <p:cNvPr id="553986" name="Rectangle 2">
            <a:extLst>
              <a:ext uri="{FF2B5EF4-FFF2-40B4-BE49-F238E27FC236}">
                <a16:creationId xmlns:a16="http://schemas.microsoft.com/office/drawing/2014/main" id="{2BBFFAFA-F744-4C88-A0EB-2C7ECCAA54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987" name="Rectangle 3">
            <a:extLst>
              <a:ext uri="{FF2B5EF4-FFF2-40B4-BE49-F238E27FC236}">
                <a16:creationId xmlns:a16="http://schemas.microsoft.com/office/drawing/2014/main" id="{5FC2BDC4-FFDF-4A38-8A41-E7EF3E155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99EC09-9063-4767-B4E4-994FD62F93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C6B23-36FE-4DC7-877A-CB2408BF134E}" type="slidenum">
              <a:rPr lang="pt-BR" altLang="en-US"/>
              <a:pPr/>
              <a:t>16</a:t>
            </a:fld>
            <a:endParaRPr lang="pt-BR" altLang="en-US"/>
          </a:p>
        </p:txBody>
      </p:sp>
      <p:sp>
        <p:nvSpPr>
          <p:cNvPr id="556034" name="Rectangle 2">
            <a:extLst>
              <a:ext uri="{FF2B5EF4-FFF2-40B4-BE49-F238E27FC236}">
                <a16:creationId xmlns:a16="http://schemas.microsoft.com/office/drawing/2014/main" id="{45434C6A-A6CC-45F1-B546-8B85FD96BF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C474BA5E-4BFC-4530-A109-DDB37BF32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9897C4-BCF3-4B71-AE6D-E644498338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0CA56-8EF4-49A0-A795-6325FF2BCF54}" type="slidenum">
              <a:rPr lang="pt-BR" altLang="en-US"/>
              <a:pPr/>
              <a:t>18</a:t>
            </a:fld>
            <a:endParaRPr lang="pt-BR" altLang="en-US"/>
          </a:p>
        </p:txBody>
      </p:sp>
      <p:sp>
        <p:nvSpPr>
          <p:cNvPr id="559106" name="Rectangle 2">
            <a:extLst>
              <a:ext uri="{FF2B5EF4-FFF2-40B4-BE49-F238E27FC236}">
                <a16:creationId xmlns:a16="http://schemas.microsoft.com/office/drawing/2014/main" id="{8A630A3E-3AC5-4F07-A65B-1C3AEA3069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>
            <a:extLst>
              <a:ext uri="{FF2B5EF4-FFF2-40B4-BE49-F238E27FC236}">
                <a16:creationId xmlns:a16="http://schemas.microsoft.com/office/drawing/2014/main" id="{0D4A82E7-29E5-410A-AA0D-0620444F6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5DA21-D017-4A7F-885D-9FFFBFFB7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C2EB5B-8654-434F-BD0E-E19EDC714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EE037-168A-4406-B9A7-A9F98545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C02A1-F5C1-4794-BBAA-715842C66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85F4C-D7BA-4F93-87E0-643B847B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8C8C5-7ED9-4442-9EDF-76D555EE8031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0483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EC09C-3AEB-41BC-9817-1B0A4DD1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48EBC-25E2-4480-9CFD-9F6D7D0C4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0A893-1269-4E0E-A567-3CD33BB50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819B0-AE1F-47D3-92C4-5F2A80CAB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731E-9CF7-4FEC-B77C-771F6E008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03488-8AA0-43EE-B389-F47BDAD8171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75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1026F6-B313-4249-B419-0BC9AA52B1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4697C-768D-4530-8448-7B2CCB98A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5F1F1-B27A-495B-8C0D-E7E5189E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E0C31-C05D-4B1B-AA87-386478E40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E6D1C-BB6D-4C29-9F0A-F6DA04F66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36EA9-4D6A-4DE8-8795-A9A8822DBC69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6793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B39EF-B9E2-4E2A-907A-05D25361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2728-2E22-49AD-98AE-BF8B93F2B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3A9A2-7A0E-493C-853A-5FCF6AC9B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F148B-5F95-448F-9B42-79D82B58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8EF1D-105B-4A2F-83B9-16AEEEB76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3B81B-8A3C-4878-8EB5-24D11B478E7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1490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68104-41B1-444D-937B-212539AE6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F830F-294E-48CF-BD39-62E6DF54E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F035B-9328-4817-9E8B-D50A0F969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8ED4F-2221-4086-8BFF-409AF203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34727-997E-4CC0-82F4-6E6039C5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29A8B-79F5-4B5E-83CB-5062565EC16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4535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0144-AFC8-4EA9-83B9-4FEDF200A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10802-5AFF-402B-9DAD-EA551F7DA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2F34E-C756-41F0-805D-4FAC7BEC8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269CF-A242-48C1-B473-02D23F7F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2FBAE7-349E-4DE3-8859-A02E64D7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69EC9-F050-4D58-9C66-FB72D569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62B34-7B32-4ECD-AE9A-513D19262D46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6261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45B2-F83B-4B4D-A3DC-3C995B39F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06EE3-951F-463E-89E9-1A2E76E7D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D3016-5A39-4109-AFA6-D687350DA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D820DA-1F37-4923-BFAC-9CBC43EC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CE67DE-8304-4721-B1C1-714F1A755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39ED08-29E5-47E1-904F-2CC62DCF9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C63894-D49C-49D3-960B-2D61C9737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6EBAF4-4B44-45FF-96DD-2EC18D9AB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CC677-54FA-4117-927B-1C5D78C69C42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7511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2825-CC06-4C27-9943-6C902FED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58453-6CD0-4B54-887F-07DA9118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46D58C-36DD-4CFF-AFB3-DFCB4457D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4F70B-3267-42E4-B160-1D416A7F6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123A6-4CF2-4344-A2FD-CCC38B7D79E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7256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E0C622-3715-4CE0-B611-C0BFED0C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34837E-2E25-4C21-95C3-693AEC1E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398E4-61EF-4C30-B694-C222FDC01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9E977-D76F-4AB5-AEB4-3979463C965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2194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11818-9AE6-4B2C-94BC-FC92BA3E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DDBA5-FF11-43F4-8626-E08C66748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50942-5AC8-462D-A4D2-84B85CD36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E27B9-9199-4EB7-868D-D87BB1753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FD654-EFB8-4CAC-96F7-AB2C2991D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4CD73-3750-4813-887A-E216028D4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EF720-706E-4C1B-A3E9-EC7C9A693EB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7729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EB486-881D-4968-87B1-87AFF0976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937E1A-0155-4434-8258-9D7A294CF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E1514-A733-4B92-89D3-E41854920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9D9CB-EA8A-4C43-9856-79F02336E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546CE-952B-41BB-B22D-432B84F7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6582-0ECB-4DBB-898F-CE01480B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946C1-F80B-43D0-8918-709F8D3997FE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6792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5D9972-E6BE-469C-9548-E0FB21835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3CFF03-2F07-4647-B06C-3E56683FE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DBDC3D-DDF3-430C-9643-33960600C8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D11DC2-7B6C-4A43-BEED-9A1AF9843C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12D1E6-DB3A-492C-BEDB-479617A9FF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8CF956ED-C7E1-4F1B-AB22-8FDCC25BCAED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E64E1E-A8A4-48BC-BCE2-E8A952B697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  <a:br>
              <a:rPr lang="pt-BR" altLang="en-US" sz="3400"/>
            </a:br>
            <a:r>
              <a:rPr lang="pt-BR" altLang="en-US" sz="3400"/>
              <a:t>Recorte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BA6365E-2C6C-4196-B3A5-BC7A7BEA5E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>
            <a:extLst>
              <a:ext uri="{FF2B5EF4-FFF2-40B4-BE49-F238E27FC236}">
                <a16:creationId xmlns:a16="http://schemas.microsoft.com/office/drawing/2014/main" id="{11D2854F-04A2-44E5-B9A7-773D670986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Cohen-Sutherland</a:t>
            </a:r>
          </a:p>
        </p:txBody>
      </p:sp>
      <p:sp>
        <p:nvSpPr>
          <p:cNvPr id="565251" name="Line 3">
            <a:extLst>
              <a:ext uri="{FF2B5EF4-FFF2-40B4-BE49-F238E27FC236}">
                <a16:creationId xmlns:a16="http://schemas.microsoft.com/office/drawing/2014/main" id="{FD73916A-3D05-4D5B-92A7-C557658F06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1447800"/>
            <a:ext cx="457200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52" name="Line 4">
            <a:extLst>
              <a:ext uri="{FF2B5EF4-FFF2-40B4-BE49-F238E27FC236}">
                <a16:creationId xmlns:a16="http://schemas.microsoft.com/office/drawing/2014/main" id="{12F8EBD6-07F4-4423-9C04-A423F5C22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286000"/>
            <a:ext cx="6172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53" name="Line 5">
            <a:extLst>
              <a:ext uri="{FF2B5EF4-FFF2-40B4-BE49-F238E27FC236}">
                <a16:creationId xmlns:a16="http://schemas.microsoft.com/office/drawing/2014/main" id="{C6AE24D2-633C-4068-84BC-E33DBD841A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05000"/>
            <a:ext cx="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54" name="Line 6">
            <a:extLst>
              <a:ext uri="{FF2B5EF4-FFF2-40B4-BE49-F238E27FC236}">
                <a16:creationId xmlns:a16="http://schemas.microsoft.com/office/drawing/2014/main" id="{9C2613A5-1D60-47B1-82C6-6DA97D5F13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876800"/>
            <a:ext cx="6172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55" name="Line 7">
            <a:extLst>
              <a:ext uri="{FF2B5EF4-FFF2-40B4-BE49-F238E27FC236}">
                <a16:creationId xmlns:a16="http://schemas.microsoft.com/office/drawing/2014/main" id="{4655A761-DF41-49AA-8E13-523BFD1A4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905000"/>
            <a:ext cx="0" cy="3733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56" name="Text Box 8">
            <a:extLst>
              <a:ext uri="{FF2B5EF4-FFF2-40B4-BE49-F238E27FC236}">
                <a16:creationId xmlns:a16="http://schemas.microsoft.com/office/drawing/2014/main" id="{4D43DD0E-F7E3-4496-B46D-F155225FD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6388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xmin</a:t>
            </a:r>
          </a:p>
        </p:txBody>
      </p:sp>
      <p:sp>
        <p:nvSpPr>
          <p:cNvPr id="565257" name="Text Box 9">
            <a:extLst>
              <a:ext uri="{FF2B5EF4-FFF2-40B4-BE49-F238E27FC236}">
                <a16:creationId xmlns:a16="http://schemas.microsoft.com/office/drawing/2014/main" id="{F17442AC-890B-4A70-9DDF-147B89FD0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5626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xmax</a:t>
            </a:r>
          </a:p>
        </p:txBody>
      </p:sp>
      <p:sp>
        <p:nvSpPr>
          <p:cNvPr id="565258" name="Text Box 10">
            <a:extLst>
              <a:ext uri="{FF2B5EF4-FFF2-40B4-BE49-F238E27FC236}">
                <a16:creationId xmlns:a16="http://schemas.microsoft.com/office/drawing/2014/main" id="{89278F3E-0D1D-4E69-A02B-4402F84C1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574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ymax</a:t>
            </a:r>
          </a:p>
        </p:txBody>
      </p:sp>
      <p:sp>
        <p:nvSpPr>
          <p:cNvPr id="565259" name="Text Box 11">
            <a:extLst>
              <a:ext uri="{FF2B5EF4-FFF2-40B4-BE49-F238E27FC236}">
                <a16:creationId xmlns:a16="http://schemas.microsoft.com/office/drawing/2014/main" id="{548682A7-E1E1-456F-B23A-BC7C3291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ymin</a:t>
            </a:r>
          </a:p>
        </p:txBody>
      </p:sp>
      <p:sp>
        <p:nvSpPr>
          <p:cNvPr id="565260" name="Line 12">
            <a:extLst>
              <a:ext uri="{FF2B5EF4-FFF2-40B4-BE49-F238E27FC236}">
                <a16:creationId xmlns:a16="http://schemas.microsoft.com/office/drawing/2014/main" id="{147B9306-F90E-4559-81D9-82BFCEB740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004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61" name="Line 13">
            <a:extLst>
              <a:ext uri="{FF2B5EF4-FFF2-40B4-BE49-F238E27FC236}">
                <a16:creationId xmlns:a16="http://schemas.microsoft.com/office/drawing/2014/main" id="{D140A453-A46B-477A-A2A4-C856C7306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1752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262" name="Line 14">
            <a:extLst>
              <a:ext uri="{FF2B5EF4-FFF2-40B4-BE49-F238E27FC236}">
                <a16:creationId xmlns:a16="http://schemas.microsoft.com/office/drawing/2014/main" id="{37BCA268-AEB3-4D2C-B7CF-4657A486B8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8862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>
            <a:extLst>
              <a:ext uri="{FF2B5EF4-FFF2-40B4-BE49-F238E27FC236}">
                <a16:creationId xmlns:a16="http://schemas.microsoft.com/office/drawing/2014/main" id="{DB06EDB4-C698-490C-9614-BFE26611C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Cohen-Sutherland</a:t>
            </a:r>
          </a:p>
        </p:txBody>
      </p:sp>
      <p:sp>
        <p:nvSpPr>
          <p:cNvPr id="566275" name="Line 3">
            <a:extLst>
              <a:ext uri="{FF2B5EF4-FFF2-40B4-BE49-F238E27FC236}">
                <a16:creationId xmlns:a16="http://schemas.microsoft.com/office/drawing/2014/main" id="{BF716440-A288-4506-8DBB-66D7E5739D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1447800"/>
            <a:ext cx="41148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6" name="Line 4">
            <a:extLst>
              <a:ext uri="{FF2B5EF4-FFF2-40B4-BE49-F238E27FC236}">
                <a16:creationId xmlns:a16="http://schemas.microsoft.com/office/drawing/2014/main" id="{20C968B2-8337-4E14-9652-C5FF95CE2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286000"/>
            <a:ext cx="6172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7" name="Line 5">
            <a:extLst>
              <a:ext uri="{FF2B5EF4-FFF2-40B4-BE49-F238E27FC236}">
                <a16:creationId xmlns:a16="http://schemas.microsoft.com/office/drawing/2014/main" id="{73B573AC-B7EF-44DB-9933-52EA21994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05000"/>
            <a:ext cx="0" cy="335280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8" name="Line 6">
            <a:extLst>
              <a:ext uri="{FF2B5EF4-FFF2-40B4-BE49-F238E27FC236}">
                <a16:creationId xmlns:a16="http://schemas.microsoft.com/office/drawing/2014/main" id="{602D399B-6F51-40B8-A27D-F5DF94B4D7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876800"/>
            <a:ext cx="617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9" name="Line 7">
            <a:extLst>
              <a:ext uri="{FF2B5EF4-FFF2-40B4-BE49-F238E27FC236}">
                <a16:creationId xmlns:a16="http://schemas.microsoft.com/office/drawing/2014/main" id="{54694EAE-F7C1-4C77-81D2-130100E59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905000"/>
            <a:ext cx="0" cy="3733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80" name="Text Box 8">
            <a:extLst>
              <a:ext uri="{FF2B5EF4-FFF2-40B4-BE49-F238E27FC236}">
                <a16:creationId xmlns:a16="http://schemas.microsoft.com/office/drawing/2014/main" id="{7093CE70-5F47-48A5-A423-823079364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6388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xmin</a:t>
            </a:r>
          </a:p>
        </p:txBody>
      </p:sp>
      <p:sp>
        <p:nvSpPr>
          <p:cNvPr id="566281" name="Text Box 9">
            <a:extLst>
              <a:ext uri="{FF2B5EF4-FFF2-40B4-BE49-F238E27FC236}">
                <a16:creationId xmlns:a16="http://schemas.microsoft.com/office/drawing/2014/main" id="{7206605F-EC56-4DDB-8162-2968EBD27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5626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xmax</a:t>
            </a:r>
          </a:p>
        </p:txBody>
      </p:sp>
      <p:sp>
        <p:nvSpPr>
          <p:cNvPr id="566282" name="Text Box 10">
            <a:extLst>
              <a:ext uri="{FF2B5EF4-FFF2-40B4-BE49-F238E27FC236}">
                <a16:creationId xmlns:a16="http://schemas.microsoft.com/office/drawing/2014/main" id="{930C7FD1-7A42-4D91-B913-4E8A3E4D8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574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ymax</a:t>
            </a:r>
          </a:p>
        </p:txBody>
      </p:sp>
      <p:sp>
        <p:nvSpPr>
          <p:cNvPr id="566283" name="Text Box 11">
            <a:extLst>
              <a:ext uri="{FF2B5EF4-FFF2-40B4-BE49-F238E27FC236}">
                <a16:creationId xmlns:a16="http://schemas.microsoft.com/office/drawing/2014/main" id="{4ADC0530-8FD5-44B0-9A2E-9AB17320A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ymin</a:t>
            </a:r>
          </a:p>
        </p:txBody>
      </p:sp>
      <p:sp>
        <p:nvSpPr>
          <p:cNvPr id="566284" name="Line 12">
            <a:extLst>
              <a:ext uri="{FF2B5EF4-FFF2-40B4-BE49-F238E27FC236}">
                <a16:creationId xmlns:a16="http://schemas.microsoft.com/office/drawing/2014/main" id="{46F6452E-A417-49D3-AB89-D633CD23A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004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85" name="Line 13">
            <a:extLst>
              <a:ext uri="{FF2B5EF4-FFF2-40B4-BE49-F238E27FC236}">
                <a16:creationId xmlns:a16="http://schemas.microsoft.com/office/drawing/2014/main" id="{EDF6B4FE-7B28-4A69-AFAD-E8C88E524E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1752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86" name="Line 14">
            <a:extLst>
              <a:ext uri="{FF2B5EF4-FFF2-40B4-BE49-F238E27FC236}">
                <a16:creationId xmlns:a16="http://schemas.microsoft.com/office/drawing/2014/main" id="{F481F993-B245-45AD-B0C3-6D2CD5B6A0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8862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>
            <a:extLst>
              <a:ext uri="{FF2B5EF4-FFF2-40B4-BE49-F238E27FC236}">
                <a16:creationId xmlns:a16="http://schemas.microsoft.com/office/drawing/2014/main" id="{B21544D0-590F-4B49-9AFB-79A496EBA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Cohen-Sutherland</a:t>
            </a:r>
          </a:p>
        </p:txBody>
      </p:sp>
      <p:sp>
        <p:nvSpPr>
          <p:cNvPr id="567299" name="Line 3">
            <a:extLst>
              <a:ext uri="{FF2B5EF4-FFF2-40B4-BE49-F238E27FC236}">
                <a16:creationId xmlns:a16="http://schemas.microsoft.com/office/drawing/2014/main" id="{7F624ABF-F177-476B-A4A1-02AECCC300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286000"/>
            <a:ext cx="31242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0" name="Line 4">
            <a:extLst>
              <a:ext uri="{FF2B5EF4-FFF2-40B4-BE49-F238E27FC236}">
                <a16:creationId xmlns:a16="http://schemas.microsoft.com/office/drawing/2014/main" id="{656CCE14-3373-40EF-B958-62C5BE352B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286000"/>
            <a:ext cx="617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1" name="Line 5">
            <a:extLst>
              <a:ext uri="{FF2B5EF4-FFF2-40B4-BE49-F238E27FC236}">
                <a16:creationId xmlns:a16="http://schemas.microsoft.com/office/drawing/2014/main" id="{068B2ED0-EE33-4A31-AE04-DC702DBBF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05000"/>
            <a:ext cx="0" cy="335280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2" name="Line 6">
            <a:extLst>
              <a:ext uri="{FF2B5EF4-FFF2-40B4-BE49-F238E27FC236}">
                <a16:creationId xmlns:a16="http://schemas.microsoft.com/office/drawing/2014/main" id="{553E93C6-3357-4E1F-A03B-E8DFF5D495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876800"/>
            <a:ext cx="617220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3" name="Line 7">
            <a:extLst>
              <a:ext uri="{FF2B5EF4-FFF2-40B4-BE49-F238E27FC236}">
                <a16:creationId xmlns:a16="http://schemas.microsoft.com/office/drawing/2014/main" id="{E58D2A3A-498D-45A5-BB70-069133FB4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905000"/>
            <a:ext cx="0" cy="3733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04" name="Text Box 8">
            <a:extLst>
              <a:ext uri="{FF2B5EF4-FFF2-40B4-BE49-F238E27FC236}">
                <a16:creationId xmlns:a16="http://schemas.microsoft.com/office/drawing/2014/main" id="{CB3044A9-935F-4B72-81BD-500DD7860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6388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xmin</a:t>
            </a:r>
          </a:p>
        </p:txBody>
      </p:sp>
      <p:sp>
        <p:nvSpPr>
          <p:cNvPr id="567305" name="Text Box 9">
            <a:extLst>
              <a:ext uri="{FF2B5EF4-FFF2-40B4-BE49-F238E27FC236}">
                <a16:creationId xmlns:a16="http://schemas.microsoft.com/office/drawing/2014/main" id="{08AB6CEF-A34F-4623-979C-32D13224A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5626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xmax</a:t>
            </a:r>
          </a:p>
        </p:txBody>
      </p:sp>
      <p:sp>
        <p:nvSpPr>
          <p:cNvPr id="567306" name="Text Box 10">
            <a:extLst>
              <a:ext uri="{FF2B5EF4-FFF2-40B4-BE49-F238E27FC236}">
                <a16:creationId xmlns:a16="http://schemas.microsoft.com/office/drawing/2014/main" id="{2FFBBE1D-5126-4448-8BFF-68B4AED00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574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ymax</a:t>
            </a:r>
          </a:p>
        </p:txBody>
      </p:sp>
      <p:sp>
        <p:nvSpPr>
          <p:cNvPr id="567307" name="Text Box 11">
            <a:extLst>
              <a:ext uri="{FF2B5EF4-FFF2-40B4-BE49-F238E27FC236}">
                <a16:creationId xmlns:a16="http://schemas.microsoft.com/office/drawing/2014/main" id="{207B4AAA-2059-4AF6-B172-894863AC4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ymin</a:t>
            </a:r>
          </a:p>
        </p:txBody>
      </p:sp>
      <p:sp>
        <p:nvSpPr>
          <p:cNvPr id="567308" name="Line 12">
            <a:extLst>
              <a:ext uri="{FF2B5EF4-FFF2-40B4-BE49-F238E27FC236}">
                <a16:creationId xmlns:a16="http://schemas.microsoft.com/office/drawing/2014/main" id="{C72EA14C-20A2-48D2-932F-340541E74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004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310" name="Line 14">
            <a:extLst>
              <a:ext uri="{FF2B5EF4-FFF2-40B4-BE49-F238E27FC236}">
                <a16:creationId xmlns:a16="http://schemas.microsoft.com/office/drawing/2014/main" id="{CBBE03E4-B907-49E1-90B0-85E66A18E1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8862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>
            <a:extLst>
              <a:ext uri="{FF2B5EF4-FFF2-40B4-BE49-F238E27FC236}">
                <a16:creationId xmlns:a16="http://schemas.microsoft.com/office/drawing/2014/main" id="{B8982F24-5307-41A4-A793-B98D6B82EE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pt-BR" altLang="en-US"/>
              <a:t>Cohen-Sutherland - Detalhes</a:t>
            </a:r>
          </a:p>
        </p:txBody>
      </p:sp>
      <p:sp>
        <p:nvSpPr>
          <p:cNvPr id="548867" name="Rectangle 3">
            <a:extLst>
              <a:ext uri="{FF2B5EF4-FFF2-40B4-BE49-F238E27FC236}">
                <a16:creationId xmlns:a16="http://schemas.microsoft.com/office/drawing/2014/main" id="{B8E318E4-D956-412F-A554-2857ACBCD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64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80000"/>
              </a:lnSpc>
            </a:pPr>
            <a:r>
              <a:rPr lang="pt-BR" altLang="en-US" sz="2600" dirty="0"/>
              <a:t>Recorte só é necessário se um vértice estiver dentro e outro estiver fora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Classificação de cada vértice pode ser codificada em 4 bits, um para cada </a:t>
            </a:r>
            <a:r>
              <a:rPr lang="pt-BR" altLang="en-US" sz="2600" dirty="0" err="1"/>
              <a:t>semi-plano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/>
              <a:t>Dentro = 0 e Fora = 1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Rejeição trivial: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 err="1"/>
              <a:t>Classif</a:t>
            </a:r>
            <a:r>
              <a:rPr lang="pt-BR" altLang="en-US" sz="2400" dirty="0"/>
              <a:t>(</a:t>
            </a:r>
            <a:r>
              <a:rPr lang="pt-BR" altLang="en-US" sz="2400" i="1" dirty="0"/>
              <a:t>P</a:t>
            </a:r>
            <a:r>
              <a:rPr lang="pt-BR" altLang="en-US" sz="2400" baseline="-25000" dirty="0"/>
              <a:t>1</a:t>
            </a:r>
            <a:r>
              <a:rPr lang="pt-BR" altLang="en-US" sz="2400" dirty="0"/>
              <a:t>) &amp; </a:t>
            </a:r>
            <a:r>
              <a:rPr lang="pt-BR" altLang="en-US" sz="2400" dirty="0" err="1"/>
              <a:t>Classif</a:t>
            </a:r>
            <a:r>
              <a:rPr lang="pt-BR" altLang="en-US" sz="2400" dirty="0"/>
              <a:t>(</a:t>
            </a:r>
            <a:r>
              <a:rPr lang="pt-BR" altLang="en-US" sz="2400" i="1" dirty="0"/>
              <a:t>P</a:t>
            </a:r>
            <a:r>
              <a:rPr lang="pt-BR" altLang="en-US" sz="2400" baseline="-25000" dirty="0"/>
              <a:t>2</a:t>
            </a:r>
            <a:r>
              <a:rPr lang="pt-BR" altLang="en-US" sz="2400" dirty="0"/>
              <a:t>) ≠ 0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Aceitação trivial: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 err="1"/>
              <a:t>Classif</a:t>
            </a:r>
            <a:r>
              <a:rPr lang="pt-BR" altLang="en-US" sz="2400" dirty="0"/>
              <a:t>(</a:t>
            </a:r>
            <a:r>
              <a:rPr lang="pt-BR" altLang="en-US" sz="2400" i="1" dirty="0"/>
              <a:t>P</a:t>
            </a:r>
            <a:r>
              <a:rPr lang="pt-BR" altLang="en-US" sz="2400" baseline="-25000" dirty="0"/>
              <a:t>1</a:t>
            </a:r>
            <a:r>
              <a:rPr lang="pt-BR" altLang="en-US" sz="2400" dirty="0"/>
              <a:t>) | </a:t>
            </a:r>
            <a:r>
              <a:rPr lang="pt-BR" altLang="en-US" sz="2400" dirty="0" err="1"/>
              <a:t>Classif</a:t>
            </a:r>
            <a:r>
              <a:rPr lang="pt-BR" altLang="en-US" sz="2400" dirty="0"/>
              <a:t>(</a:t>
            </a:r>
            <a:r>
              <a:rPr lang="pt-BR" altLang="en-US" sz="2400" i="1" dirty="0"/>
              <a:t>P</a:t>
            </a:r>
            <a:r>
              <a:rPr lang="pt-BR" altLang="en-US" sz="2400" baseline="-25000" dirty="0"/>
              <a:t>2</a:t>
            </a:r>
            <a:r>
              <a:rPr lang="pt-BR" altLang="en-US" sz="2400" dirty="0"/>
              <a:t>) = 0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Interseção com quais </a:t>
            </a:r>
            <a:br>
              <a:rPr lang="pt-BR" altLang="en-US" sz="2600" dirty="0"/>
            </a:br>
            <a:r>
              <a:rPr lang="pt-BR" altLang="en-US" sz="2600" dirty="0" err="1"/>
              <a:t>semi-planos</a:t>
            </a:r>
            <a:r>
              <a:rPr lang="pt-BR" altLang="en-US" sz="2600" dirty="0"/>
              <a:t>?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 err="1"/>
              <a:t>Classif</a:t>
            </a:r>
            <a:r>
              <a:rPr lang="pt-BR" altLang="en-US" sz="2400" dirty="0"/>
              <a:t>(</a:t>
            </a:r>
            <a:r>
              <a:rPr lang="pt-BR" altLang="en-US" sz="2400" i="1" dirty="0"/>
              <a:t>P</a:t>
            </a:r>
            <a:r>
              <a:rPr lang="pt-BR" altLang="en-US" sz="2400" baseline="-25000" dirty="0"/>
              <a:t>1</a:t>
            </a:r>
            <a:r>
              <a:rPr lang="pt-BR" altLang="en-US" sz="2400" dirty="0"/>
              <a:t>) ^ </a:t>
            </a:r>
            <a:r>
              <a:rPr lang="pt-BR" altLang="en-US" sz="2400" dirty="0" err="1"/>
              <a:t>Classif</a:t>
            </a:r>
            <a:r>
              <a:rPr lang="pt-BR" altLang="en-US" sz="2400" dirty="0"/>
              <a:t>(</a:t>
            </a:r>
            <a:r>
              <a:rPr lang="pt-BR" altLang="en-US" sz="2400" i="1" dirty="0"/>
              <a:t>P</a:t>
            </a:r>
            <a:r>
              <a:rPr lang="pt-BR" altLang="en-US" sz="2400" baseline="-25000" dirty="0"/>
              <a:t>2</a:t>
            </a:r>
            <a:r>
              <a:rPr lang="pt-BR" altLang="en-US" sz="2400" dirty="0"/>
              <a:t>)</a:t>
            </a:r>
          </a:p>
        </p:txBody>
      </p:sp>
      <p:sp>
        <p:nvSpPr>
          <p:cNvPr id="548868" name="Line 4">
            <a:extLst>
              <a:ext uri="{FF2B5EF4-FFF2-40B4-BE49-F238E27FC236}">
                <a16:creationId xmlns:a16="http://schemas.microsoft.com/office/drawing/2014/main" id="{06824222-A1CF-4512-A71B-1B9FA13DFC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733800"/>
            <a:ext cx="0" cy="2209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69" name="Line 5">
            <a:extLst>
              <a:ext uri="{FF2B5EF4-FFF2-40B4-BE49-F238E27FC236}">
                <a16:creationId xmlns:a16="http://schemas.microsoft.com/office/drawing/2014/main" id="{A56300B6-2421-4A3C-9233-C09C93776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3733800"/>
            <a:ext cx="0" cy="2209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70" name="Line 6">
            <a:extLst>
              <a:ext uri="{FF2B5EF4-FFF2-40B4-BE49-F238E27FC236}">
                <a16:creationId xmlns:a16="http://schemas.microsoft.com/office/drawing/2014/main" id="{8C2E9087-BF2A-4A64-9749-E8F55C4ABD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343400"/>
            <a:ext cx="3429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71" name="Line 7">
            <a:extLst>
              <a:ext uri="{FF2B5EF4-FFF2-40B4-BE49-F238E27FC236}">
                <a16:creationId xmlns:a16="http://schemas.microsoft.com/office/drawing/2014/main" id="{C568C8FD-4E82-4816-B2B9-53A5615BD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486400"/>
            <a:ext cx="3429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72" name="Text Box 8">
            <a:extLst>
              <a:ext uri="{FF2B5EF4-FFF2-40B4-BE49-F238E27FC236}">
                <a16:creationId xmlns:a16="http://schemas.microsoft.com/office/drawing/2014/main" id="{F07556D4-70DC-4C52-ABF3-59C93C0B7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352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48873" name="Text Box 9">
            <a:extLst>
              <a:ext uri="{FF2B5EF4-FFF2-40B4-BE49-F238E27FC236}">
                <a16:creationId xmlns:a16="http://schemas.microsoft.com/office/drawing/2014/main" id="{8DFA8FF6-102C-4C8A-AC30-4FFC9F415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352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48874" name="Text Box 10">
            <a:extLst>
              <a:ext uri="{FF2B5EF4-FFF2-40B4-BE49-F238E27FC236}">
                <a16:creationId xmlns:a16="http://schemas.microsoft.com/office/drawing/2014/main" id="{CB1D9C8E-FC38-47DE-8E29-8153A67C5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114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48875" name="Text Box 11">
            <a:extLst>
              <a:ext uri="{FF2B5EF4-FFF2-40B4-BE49-F238E27FC236}">
                <a16:creationId xmlns:a16="http://schemas.microsoft.com/office/drawing/2014/main" id="{E63DBEEF-EB7B-492D-835E-3E10FF59A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257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48876" name="Line 12">
            <a:extLst>
              <a:ext uri="{FF2B5EF4-FFF2-40B4-BE49-F238E27FC236}">
                <a16:creationId xmlns:a16="http://schemas.microsoft.com/office/drawing/2014/main" id="{77D93E87-717B-4439-ABC4-C0A90AC82B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81800" y="3886200"/>
            <a:ext cx="1828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77" name="Text Box 13">
            <a:extLst>
              <a:ext uri="{FF2B5EF4-FFF2-40B4-BE49-F238E27FC236}">
                <a16:creationId xmlns:a16="http://schemas.microsoft.com/office/drawing/2014/main" id="{143801A2-B049-48FD-8959-B73150064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505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1000</a:t>
            </a:r>
          </a:p>
        </p:txBody>
      </p:sp>
      <p:sp>
        <p:nvSpPr>
          <p:cNvPr id="548878" name="Text Box 14">
            <a:extLst>
              <a:ext uri="{FF2B5EF4-FFF2-40B4-BE49-F238E27FC236}">
                <a16:creationId xmlns:a16="http://schemas.microsoft.com/office/drawing/2014/main" id="{ADECA856-E06D-45F6-A939-E9CA8E387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60198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0101</a:t>
            </a:r>
          </a:p>
        </p:txBody>
      </p:sp>
      <p:sp>
        <p:nvSpPr>
          <p:cNvPr id="548879" name="Oval 15">
            <a:extLst>
              <a:ext uri="{FF2B5EF4-FFF2-40B4-BE49-F238E27FC236}">
                <a16:creationId xmlns:a16="http://schemas.microsoft.com/office/drawing/2014/main" id="{9AB44000-1D8A-461C-94D4-389F26AF6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594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0" name="Oval 16">
            <a:extLst>
              <a:ext uri="{FF2B5EF4-FFF2-40B4-BE49-F238E27FC236}">
                <a16:creationId xmlns:a16="http://schemas.microsoft.com/office/drawing/2014/main" id="{547372A1-9697-4E84-8CAF-A404883CF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810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>
            <a:extLst>
              <a:ext uri="{FF2B5EF4-FFF2-40B4-BE49-F238E27FC236}">
                <a16:creationId xmlns:a16="http://schemas.microsoft.com/office/drawing/2014/main" id="{D9CCDCBC-FA39-4239-8457-F1F188452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pt-BR" altLang="en-US"/>
              <a:t>Algoritmo de Liang-Barsky</a:t>
            </a:r>
          </a:p>
        </p:txBody>
      </p:sp>
      <p:sp>
        <p:nvSpPr>
          <p:cNvPr id="550915" name="Rectangle 3">
            <a:extLst>
              <a:ext uri="{FF2B5EF4-FFF2-40B4-BE49-F238E27FC236}">
                <a16:creationId xmlns:a16="http://schemas.microsoft.com/office/drawing/2014/main" id="{E5B92ADF-4C9C-4DF4-8ADC-F8D35C286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67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pt-BR" altLang="en-US"/>
              <a:t>Refinamento que consiste em representar a reta em forma paramétrica</a:t>
            </a:r>
          </a:p>
          <a:p>
            <a:r>
              <a:rPr lang="pt-BR" altLang="en-US"/>
              <a:t>É mais eficiente visto que não precisamos computar pontos de interseção irrelevantes</a:t>
            </a:r>
          </a:p>
          <a:p>
            <a:r>
              <a:rPr lang="pt-BR" altLang="en-US"/>
              <a:t>Porção da reta não recortada deve satisfazer</a:t>
            </a:r>
          </a:p>
          <a:p>
            <a:endParaRPr lang="pt-BR" altLang="en-US"/>
          </a:p>
        </p:txBody>
      </p:sp>
      <p:graphicFrame>
        <p:nvGraphicFramePr>
          <p:cNvPr id="550916" name="Object 4">
            <a:extLst>
              <a:ext uri="{FF2B5EF4-FFF2-40B4-BE49-F238E27FC236}">
                <a16:creationId xmlns:a16="http://schemas.microsoft.com/office/drawing/2014/main" id="{206A4DA3-9267-42B8-9C65-0754C4CBA471}"/>
              </a:ext>
            </a:extLst>
          </p:cNvPr>
          <p:cNvGraphicFramePr>
            <a:graphicFrameLocks/>
          </p:cNvGraphicFramePr>
          <p:nvPr/>
        </p:nvGraphicFramePr>
        <p:xfrm>
          <a:off x="2112963" y="4387850"/>
          <a:ext cx="45974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940" name="Equation" r:id="rId4" imgW="2387520" imgH="457200" progId="Equation.3">
                  <p:embed/>
                </p:oleObj>
              </mc:Choice>
              <mc:Fallback>
                <p:oleObj name="Equation" r:id="rId4" imgW="2387520" imgH="4572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63" y="4387850"/>
                        <a:ext cx="45974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>
            <a:extLst>
              <a:ext uri="{FF2B5EF4-FFF2-40B4-BE49-F238E27FC236}">
                <a16:creationId xmlns:a16="http://schemas.microsoft.com/office/drawing/2014/main" id="{407A0B37-EF0D-48CF-A07B-C34E5ED94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pt-BR" altLang="en-US"/>
              <a:t>Algoritmo de Liang-Barsky</a:t>
            </a:r>
            <a:endParaRPr lang="en-US" altLang="en-US"/>
          </a:p>
        </p:txBody>
      </p:sp>
      <p:sp>
        <p:nvSpPr>
          <p:cNvPr id="552963" name="Rectangle 3">
            <a:extLst>
              <a:ext uri="{FF2B5EF4-FFF2-40B4-BE49-F238E27FC236}">
                <a16:creationId xmlns:a16="http://schemas.microsoft.com/office/drawing/2014/main" id="{DCD96FF6-A777-4B9E-B5D7-AACE1A89B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Linha infinita intercepta semi-espaços planos para os seguintes valores do parâmetro </a:t>
            </a:r>
            <a:r>
              <a:rPr lang="pt-BR" altLang="en-US" i="1"/>
              <a:t>t</a:t>
            </a:r>
            <a:r>
              <a:rPr lang="pt-BR" altLang="en-US"/>
              <a:t>:</a:t>
            </a:r>
          </a:p>
        </p:txBody>
      </p:sp>
      <p:graphicFrame>
        <p:nvGraphicFramePr>
          <p:cNvPr id="552964" name="Object 4">
            <a:extLst>
              <a:ext uri="{FF2B5EF4-FFF2-40B4-BE49-F238E27FC236}">
                <a16:creationId xmlns:a16="http://schemas.microsoft.com/office/drawing/2014/main" id="{8FBCE943-FAE5-41B9-BE98-AB6FB4BD6F0E}"/>
              </a:ext>
            </a:extLst>
          </p:cNvPr>
          <p:cNvGraphicFramePr>
            <a:graphicFrameLocks/>
          </p:cNvGraphicFramePr>
          <p:nvPr/>
        </p:nvGraphicFramePr>
        <p:xfrm>
          <a:off x="1295400" y="2819400"/>
          <a:ext cx="12065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3" name="Equation" r:id="rId4" imgW="495000" imgH="431640" progId="Equation.3">
                  <p:embed/>
                </p:oleObj>
              </mc:Choice>
              <mc:Fallback>
                <p:oleObj name="Equation" r:id="rId4" imgW="495000" imgH="43164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19400"/>
                        <a:ext cx="12065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65" name="Object 5">
            <a:extLst>
              <a:ext uri="{FF2B5EF4-FFF2-40B4-BE49-F238E27FC236}">
                <a16:creationId xmlns:a16="http://schemas.microsoft.com/office/drawing/2014/main" id="{92699CCD-6B5F-46E3-BC98-1C8B94A75B1D}"/>
              </a:ext>
            </a:extLst>
          </p:cNvPr>
          <p:cNvGraphicFramePr>
            <a:graphicFrameLocks/>
          </p:cNvGraphicFramePr>
          <p:nvPr/>
        </p:nvGraphicFramePr>
        <p:xfrm>
          <a:off x="4343400" y="3048000"/>
          <a:ext cx="4113213" cy="256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4" name="Equation" r:id="rId6" imgW="1663700" imgH="1041400" progId="Equation.2">
                  <p:embed/>
                </p:oleObj>
              </mc:Choice>
              <mc:Fallback>
                <p:oleObj name="Equation" r:id="rId6" imgW="1663700" imgH="1041400" progId="Equation.2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048000"/>
                        <a:ext cx="4113213" cy="256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66" name="Rectangle 6">
            <a:extLst>
              <a:ext uri="{FF2B5EF4-FFF2-40B4-BE49-F238E27FC236}">
                <a16:creationId xmlns:a16="http://schemas.microsoft.com/office/drawing/2014/main" id="{8AC9E17D-3196-4BF6-8E7E-E208F7A0A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895600"/>
            <a:ext cx="10302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 eaLnBrk="0" hangingPunct="0"/>
            <a:r>
              <a:rPr lang="en-US" altLang="en-US" sz="2400"/>
              <a:t>onde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3FCAC7C4-6E8D-430E-A025-52F91650A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pt-BR" altLang="en-US"/>
              <a:t>Algoritmo de Liang-Barsky</a:t>
            </a:r>
          </a:p>
        </p:txBody>
      </p:sp>
      <p:sp>
        <p:nvSpPr>
          <p:cNvPr id="555011" name="Rectangle 3">
            <a:extLst>
              <a:ext uri="{FF2B5EF4-FFF2-40B4-BE49-F238E27FC236}">
                <a16:creationId xmlns:a16="http://schemas.microsoft.com/office/drawing/2014/main" id="{8B0486D1-836D-4543-9954-DAF7E6756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3962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pt-BR" altLang="en-US"/>
              <a:t>Se </a:t>
            </a:r>
            <a:r>
              <a:rPr lang="pt-BR" altLang="en-US" i="1"/>
              <a:t>p</a:t>
            </a:r>
            <a:r>
              <a:rPr lang="pt-BR" altLang="en-US" i="1" baseline="-25000"/>
              <a:t>k </a:t>
            </a:r>
            <a:r>
              <a:rPr lang="pt-BR" altLang="en-US"/>
              <a:t>&lt; 0, à medida que </a:t>
            </a:r>
            <a:r>
              <a:rPr lang="pt-BR" altLang="en-US" i="1"/>
              <a:t>t</a:t>
            </a:r>
            <a:r>
              <a:rPr lang="pt-BR" altLang="en-US"/>
              <a:t> aumenta, reta </a:t>
            </a:r>
            <a:r>
              <a:rPr lang="pt-BR" altLang="en-US" b="1"/>
              <a:t>entra</a:t>
            </a:r>
            <a:r>
              <a:rPr lang="pt-BR" altLang="en-US"/>
              <a:t> no semi-espaço plano</a:t>
            </a:r>
          </a:p>
          <a:p>
            <a:r>
              <a:rPr lang="pt-BR" altLang="en-US"/>
              <a:t>Se </a:t>
            </a:r>
            <a:r>
              <a:rPr lang="pt-BR" altLang="en-US" i="1"/>
              <a:t>p</a:t>
            </a:r>
            <a:r>
              <a:rPr lang="pt-BR" altLang="en-US" i="1" baseline="-25000"/>
              <a:t>k </a:t>
            </a:r>
            <a:r>
              <a:rPr lang="pt-BR" altLang="en-US"/>
              <a:t>&gt; 0, à medida que </a:t>
            </a:r>
            <a:r>
              <a:rPr lang="pt-BR" altLang="en-US" i="1"/>
              <a:t>t</a:t>
            </a:r>
            <a:r>
              <a:rPr lang="pt-BR" altLang="en-US"/>
              <a:t> aumenta, reta </a:t>
            </a:r>
            <a:r>
              <a:rPr lang="pt-BR" altLang="en-US" b="1"/>
              <a:t>sai</a:t>
            </a:r>
            <a:r>
              <a:rPr lang="pt-BR" altLang="en-US"/>
              <a:t> do semi-espaço plano</a:t>
            </a:r>
          </a:p>
          <a:p>
            <a:r>
              <a:rPr lang="pt-BR" altLang="en-US"/>
              <a:t>Se </a:t>
            </a:r>
            <a:r>
              <a:rPr lang="pt-BR" altLang="en-US" i="1"/>
              <a:t>p</a:t>
            </a:r>
            <a:r>
              <a:rPr lang="pt-BR" altLang="en-US" i="1" baseline="-25000"/>
              <a:t>k </a:t>
            </a:r>
            <a:r>
              <a:rPr lang="pt-BR" altLang="en-US"/>
              <a:t>= 0, reta é paralela ao semi-espaço plano (recorte é trivial)</a:t>
            </a:r>
          </a:p>
          <a:p>
            <a:r>
              <a:rPr lang="pt-BR" altLang="en-US"/>
              <a:t>Se existe um segmento da reta dentro do retângulo, classificação dos pontos de interseção deve ser </a:t>
            </a:r>
            <a:r>
              <a:rPr lang="pt-BR" altLang="en-US" b="1"/>
              <a:t>entra, entra, sai, sai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>
            <a:extLst>
              <a:ext uri="{FF2B5EF4-FFF2-40B4-BE49-F238E27FC236}">
                <a16:creationId xmlns:a16="http://schemas.microsoft.com/office/drawing/2014/main" id="{D15E4F1E-0D60-4489-A544-0D85909F7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Liang-Barsky</a:t>
            </a:r>
            <a:endParaRPr lang="en-US" altLang="en-US"/>
          </a:p>
        </p:txBody>
      </p:sp>
      <p:sp>
        <p:nvSpPr>
          <p:cNvPr id="557059" name="Line 3">
            <a:extLst>
              <a:ext uri="{FF2B5EF4-FFF2-40B4-BE49-F238E27FC236}">
                <a16:creationId xmlns:a16="http://schemas.microsoft.com/office/drawing/2014/main" id="{5816F4C0-93DE-4246-90DA-2887EF5BDF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905000"/>
            <a:ext cx="0" cy="3657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60" name="Line 4">
            <a:extLst>
              <a:ext uri="{FF2B5EF4-FFF2-40B4-BE49-F238E27FC236}">
                <a16:creationId xmlns:a16="http://schemas.microsoft.com/office/drawing/2014/main" id="{69E214D9-BCA6-4461-81EA-B9C8CD42F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1828800"/>
            <a:ext cx="0" cy="3810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61" name="Line 5">
            <a:extLst>
              <a:ext uri="{FF2B5EF4-FFF2-40B4-BE49-F238E27FC236}">
                <a16:creationId xmlns:a16="http://schemas.microsoft.com/office/drawing/2014/main" id="{373F8B31-4C1A-4405-A94E-51E1D0E9C7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895600"/>
            <a:ext cx="6324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62" name="Line 6">
            <a:extLst>
              <a:ext uri="{FF2B5EF4-FFF2-40B4-BE49-F238E27FC236}">
                <a16:creationId xmlns:a16="http://schemas.microsoft.com/office/drawing/2014/main" id="{D1C110D0-5509-47FC-BA9B-7C955D537A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800600"/>
            <a:ext cx="6400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63" name="Line 7">
            <a:extLst>
              <a:ext uri="{FF2B5EF4-FFF2-40B4-BE49-F238E27FC236}">
                <a16:creationId xmlns:a16="http://schemas.microsoft.com/office/drawing/2014/main" id="{E731ED3C-ABD8-4CE7-A900-ED3CF22B59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1371600"/>
            <a:ext cx="670560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64" name="Text Box 8">
            <a:extLst>
              <a:ext uri="{FF2B5EF4-FFF2-40B4-BE49-F238E27FC236}">
                <a16:creationId xmlns:a16="http://schemas.microsoft.com/office/drawing/2014/main" id="{1A37171B-8C43-44FE-8483-BA6D228E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202113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/>
              <a:t>Entra</a:t>
            </a:r>
          </a:p>
        </p:txBody>
      </p:sp>
      <p:sp>
        <p:nvSpPr>
          <p:cNvPr id="557068" name="Line 12">
            <a:extLst>
              <a:ext uri="{FF2B5EF4-FFF2-40B4-BE49-F238E27FC236}">
                <a16:creationId xmlns:a16="http://schemas.microsoft.com/office/drawing/2014/main" id="{6C38A123-0158-4BA8-BEC4-1F25197CB4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23622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69" name="Line 13">
            <a:extLst>
              <a:ext uri="{FF2B5EF4-FFF2-40B4-BE49-F238E27FC236}">
                <a16:creationId xmlns:a16="http://schemas.microsoft.com/office/drawing/2014/main" id="{B892EE30-FE01-4EC9-B64C-B4395A1E1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743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70" name="Line 14">
            <a:extLst>
              <a:ext uri="{FF2B5EF4-FFF2-40B4-BE49-F238E27FC236}">
                <a16:creationId xmlns:a16="http://schemas.microsoft.com/office/drawing/2014/main" id="{32D5172D-C319-4F2C-81A3-9CA5AF32EC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572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71" name="Line 15">
            <a:extLst>
              <a:ext uri="{FF2B5EF4-FFF2-40B4-BE49-F238E27FC236}">
                <a16:creationId xmlns:a16="http://schemas.microsoft.com/office/drawing/2014/main" id="{B44E6828-B11B-45E1-B95F-C38DB00340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4114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72" name="Line 16">
            <a:extLst>
              <a:ext uri="{FF2B5EF4-FFF2-40B4-BE49-F238E27FC236}">
                <a16:creationId xmlns:a16="http://schemas.microsoft.com/office/drawing/2014/main" id="{40AB3BD6-22A8-44AC-9797-CB61FC880C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1600200"/>
            <a:ext cx="38862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77" name="Line 21">
            <a:extLst>
              <a:ext uri="{FF2B5EF4-FFF2-40B4-BE49-F238E27FC236}">
                <a16:creationId xmlns:a16="http://schemas.microsoft.com/office/drawing/2014/main" id="{70F8C132-C03C-47E7-8A18-1B5D23A6A9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1371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78" name="Line 22">
            <a:extLst>
              <a:ext uri="{FF2B5EF4-FFF2-40B4-BE49-F238E27FC236}">
                <a16:creationId xmlns:a16="http://schemas.microsoft.com/office/drawing/2014/main" id="{11C55992-FC98-4F1A-AE8E-53F1B71BAA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3733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79" name="Line 23">
            <a:extLst>
              <a:ext uri="{FF2B5EF4-FFF2-40B4-BE49-F238E27FC236}">
                <a16:creationId xmlns:a16="http://schemas.microsoft.com/office/drawing/2014/main" id="{9C88B450-1919-43E9-8AD3-06698A7011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667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80" name="Line 24">
            <a:extLst>
              <a:ext uri="{FF2B5EF4-FFF2-40B4-BE49-F238E27FC236}">
                <a16:creationId xmlns:a16="http://schemas.microsoft.com/office/drawing/2014/main" id="{3B9BF178-92EB-4B3D-8F8D-F3002C1AF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057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081" name="Text Box 25">
            <a:extLst>
              <a:ext uri="{FF2B5EF4-FFF2-40B4-BE49-F238E27FC236}">
                <a16:creationId xmlns:a16="http://schemas.microsoft.com/office/drawing/2014/main" id="{7432BC74-30B3-4723-ABF1-F0F8DA5E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419100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/>
              <a:t>Entra</a:t>
            </a:r>
          </a:p>
        </p:txBody>
      </p:sp>
      <p:sp>
        <p:nvSpPr>
          <p:cNvPr id="557082" name="Text Box 26">
            <a:extLst>
              <a:ext uri="{FF2B5EF4-FFF2-40B4-BE49-F238E27FC236}">
                <a16:creationId xmlns:a16="http://schemas.microsoft.com/office/drawing/2014/main" id="{4FDF7696-DD58-49BC-AFF2-C25AD176E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27660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/>
              <a:t>Entra</a:t>
            </a:r>
          </a:p>
        </p:txBody>
      </p:sp>
      <p:sp>
        <p:nvSpPr>
          <p:cNvPr id="557083" name="Text Box 27">
            <a:extLst>
              <a:ext uri="{FF2B5EF4-FFF2-40B4-BE49-F238E27FC236}">
                <a16:creationId xmlns:a16="http://schemas.microsoft.com/office/drawing/2014/main" id="{00A6168A-CCFC-4548-88F9-AE0FB641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Entra</a:t>
            </a:r>
          </a:p>
        </p:txBody>
      </p:sp>
      <p:sp>
        <p:nvSpPr>
          <p:cNvPr id="557084" name="Text Box 28">
            <a:extLst>
              <a:ext uri="{FF2B5EF4-FFF2-40B4-BE49-F238E27FC236}">
                <a16:creationId xmlns:a16="http://schemas.microsoft.com/office/drawing/2014/main" id="{23283208-CB88-4952-AF32-76F710D71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219200"/>
            <a:ext cx="585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Sai</a:t>
            </a:r>
          </a:p>
        </p:txBody>
      </p:sp>
      <p:sp>
        <p:nvSpPr>
          <p:cNvPr id="557085" name="Text Box 29">
            <a:extLst>
              <a:ext uri="{FF2B5EF4-FFF2-40B4-BE49-F238E27FC236}">
                <a16:creationId xmlns:a16="http://schemas.microsoft.com/office/drawing/2014/main" id="{37BED72D-F15F-4807-A193-82C21CC59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286000"/>
            <a:ext cx="585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Sai</a:t>
            </a:r>
          </a:p>
        </p:txBody>
      </p:sp>
      <p:sp>
        <p:nvSpPr>
          <p:cNvPr id="557086" name="Text Box 30">
            <a:extLst>
              <a:ext uri="{FF2B5EF4-FFF2-40B4-BE49-F238E27FC236}">
                <a16:creationId xmlns:a16="http://schemas.microsoft.com/office/drawing/2014/main" id="{6726CB0B-BCD0-4C20-96D5-85C37E25F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362200"/>
            <a:ext cx="585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Sai</a:t>
            </a:r>
          </a:p>
        </p:txBody>
      </p:sp>
      <p:sp>
        <p:nvSpPr>
          <p:cNvPr id="557087" name="Text Box 31">
            <a:extLst>
              <a:ext uri="{FF2B5EF4-FFF2-40B4-BE49-F238E27FC236}">
                <a16:creationId xmlns:a16="http://schemas.microsoft.com/office/drawing/2014/main" id="{933F32B4-1A2B-4B9D-8015-5460C641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133600"/>
            <a:ext cx="585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Sai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>
            <a:extLst>
              <a:ext uri="{FF2B5EF4-FFF2-40B4-BE49-F238E27FC236}">
                <a16:creationId xmlns:a16="http://schemas.microsoft.com/office/drawing/2014/main" id="{781D9900-12BC-47D1-BD78-03D8A74C00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/>
              <a:t>Liang-Barsky – Pseudo-código</a:t>
            </a:r>
          </a:p>
        </p:txBody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B5C751EC-0588-41BA-8B23-E3D43FE5CF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80000"/>
              </a:lnSpc>
            </a:pPr>
            <a:r>
              <a:rPr lang="pt-BR" altLang="en-US" sz="2600" dirty="0"/>
              <a:t>Computar valores de </a:t>
            </a:r>
            <a:r>
              <a:rPr lang="pt-BR" altLang="en-US" sz="2600" i="1" dirty="0"/>
              <a:t>t</a:t>
            </a:r>
            <a:r>
              <a:rPr lang="pt-BR" altLang="en-US" sz="2600" dirty="0"/>
              <a:t> para os pontos de interseção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Classificar pontos em </a:t>
            </a:r>
            <a:r>
              <a:rPr lang="pt-BR" altLang="en-US" sz="2600" b="1" dirty="0"/>
              <a:t>entra</a:t>
            </a:r>
            <a:r>
              <a:rPr lang="pt-BR" altLang="en-US" sz="2600" i="1" dirty="0"/>
              <a:t> </a:t>
            </a:r>
            <a:r>
              <a:rPr lang="pt-BR" altLang="en-US" sz="2600" dirty="0"/>
              <a:t>ou</a:t>
            </a:r>
            <a:r>
              <a:rPr lang="pt-BR" altLang="en-US" sz="2600" i="1" dirty="0"/>
              <a:t> </a:t>
            </a:r>
            <a:r>
              <a:rPr lang="pt-BR" altLang="en-US" sz="2600" b="1" dirty="0"/>
              <a:t>sai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Vértices do segmento recortado devem corresponder a dois valores de </a:t>
            </a:r>
            <a:r>
              <a:rPr lang="pt-BR" altLang="en-US" sz="2600" i="1" dirty="0"/>
              <a:t>t: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/>
              <a:t> </a:t>
            </a:r>
            <a:r>
              <a:rPr lang="pt-BR" altLang="en-US" sz="2400" i="1" dirty="0" err="1"/>
              <a:t>t</a:t>
            </a:r>
            <a:r>
              <a:rPr lang="pt-BR" altLang="en-US" sz="2400" i="1" baseline="-25000" dirty="0" err="1"/>
              <a:t>min</a:t>
            </a:r>
            <a:r>
              <a:rPr lang="pt-BR" altLang="en-US" sz="2400" dirty="0"/>
              <a:t>= </a:t>
            </a:r>
            <a:r>
              <a:rPr lang="pt-BR" altLang="en-US" sz="2400" dirty="0" err="1"/>
              <a:t>max</a:t>
            </a:r>
            <a:r>
              <a:rPr lang="pt-BR" altLang="en-US" sz="2400" dirty="0"/>
              <a:t> (0, </a:t>
            </a:r>
            <a:r>
              <a:rPr lang="pt-BR" altLang="en-US" sz="2400" i="1" dirty="0"/>
              <a:t>t</a:t>
            </a:r>
            <a:r>
              <a:rPr lang="pt-BR" altLang="en-US" sz="2400" dirty="0"/>
              <a:t>’s do tipo </a:t>
            </a:r>
            <a:r>
              <a:rPr lang="pt-BR" altLang="en-US" sz="2400" b="1" dirty="0"/>
              <a:t>entra</a:t>
            </a:r>
            <a:r>
              <a:rPr lang="pt-BR" altLang="en-US" sz="2400" dirty="0"/>
              <a:t>)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/>
              <a:t> </a:t>
            </a:r>
            <a:r>
              <a:rPr lang="pt-BR" altLang="en-US" sz="2400" i="1" dirty="0" err="1"/>
              <a:t>t</a:t>
            </a:r>
            <a:r>
              <a:rPr lang="pt-BR" altLang="en-US" sz="2400" i="1" baseline="-25000" dirty="0" err="1"/>
              <a:t>max</a:t>
            </a:r>
            <a:r>
              <a:rPr lang="pt-BR" altLang="en-US" sz="2400" dirty="0"/>
              <a:t>= min (1, </a:t>
            </a:r>
            <a:r>
              <a:rPr lang="pt-BR" altLang="en-US" sz="2400" i="1" dirty="0"/>
              <a:t>t</a:t>
            </a:r>
            <a:r>
              <a:rPr lang="pt-BR" altLang="en-US" sz="2400" dirty="0"/>
              <a:t>’s do tipo </a:t>
            </a:r>
            <a:r>
              <a:rPr lang="pt-BR" altLang="en-US" sz="2400" b="1" dirty="0"/>
              <a:t>sai</a:t>
            </a:r>
            <a:r>
              <a:rPr lang="pt-BR" altLang="en-US" sz="2400" dirty="0"/>
              <a:t>)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Se</a:t>
            </a:r>
            <a:r>
              <a:rPr lang="pt-BR" altLang="en-US" sz="2600" i="1" dirty="0"/>
              <a:t> </a:t>
            </a:r>
            <a:r>
              <a:rPr lang="pt-BR" altLang="en-US" sz="2600" i="1" dirty="0" err="1"/>
              <a:t>t</a:t>
            </a:r>
            <a:r>
              <a:rPr lang="pt-BR" altLang="en-US" sz="2600" i="1" baseline="-25000" dirty="0" err="1"/>
              <a:t>min</a:t>
            </a:r>
            <a:r>
              <a:rPr lang="pt-BR" altLang="en-US" sz="2600" i="1" dirty="0"/>
              <a:t>&lt;</a:t>
            </a:r>
            <a:r>
              <a:rPr lang="pt-BR" altLang="en-US" sz="2600" i="1" dirty="0" err="1"/>
              <a:t>t</a:t>
            </a:r>
            <a:r>
              <a:rPr lang="pt-BR" altLang="en-US" sz="2600" i="1" baseline="-25000" dirty="0" err="1"/>
              <a:t>max</a:t>
            </a:r>
            <a:r>
              <a:rPr lang="pt-BR" altLang="en-US" sz="2600" dirty="0"/>
              <a:t> , segmento recortado é não nulo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/>
              <a:t>Computar vértices substituindo os valores de </a:t>
            </a:r>
            <a:r>
              <a:rPr lang="pt-BR" altLang="en-US" sz="2400" i="1" dirty="0"/>
              <a:t>t</a:t>
            </a:r>
            <a:r>
              <a:rPr lang="pt-BR" altLang="en-US" sz="2400" dirty="0"/>
              <a:t> </a:t>
            </a:r>
          </a:p>
          <a:p>
            <a:pPr>
              <a:lnSpc>
                <a:spcPct val="80000"/>
              </a:lnSpc>
            </a:pPr>
            <a:r>
              <a:rPr lang="pt-BR" altLang="en-US" sz="2600" dirty="0"/>
              <a:t>Na verdade, o algoritmo calcula e classifica valores de </a:t>
            </a:r>
            <a:r>
              <a:rPr lang="pt-BR" altLang="en-US" sz="2600" i="1" dirty="0"/>
              <a:t>t </a:t>
            </a:r>
            <a:r>
              <a:rPr lang="pt-BR" altLang="en-US" sz="2600" dirty="0"/>
              <a:t>um a um</a:t>
            </a:r>
          </a:p>
          <a:p>
            <a:pPr lvl="1">
              <a:lnSpc>
                <a:spcPct val="80000"/>
              </a:lnSpc>
            </a:pPr>
            <a:r>
              <a:rPr lang="pt-BR" altLang="en-US" sz="2400" dirty="0"/>
              <a:t>Rejeição precoce</a:t>
            </a:r>
          </a:p>
          <a:p>
            <a:pPr lvl="2">
              <a:lnSpc>
                <a:spcPct val="80000"/>
              </a:lnSpc>
            </a:pPr>
            <a:r>
              <a:rPr lang="pt-BR" altLang="en-US" sz="2000" dirty="0"/>
              <a:t>Ponto é do tipo </a:t>
            </a:r>
            <a:r>
              <a:rPr lang="pt-BR" altLang="en-US" sz="2000" b="1" dirty="0"/>
              <a:t>entra</a:t>
            </a:r>
            <a:r>
              <a:rPr lang="pt-BR" altLang="en-US" sz="2000" dirty="0"/>
              <a:t> mas </a:t>
            </a:r>
            <a:r>
              <a:rPr lang="pt-BR" altLang="en-US" sz="2000" i="1" dirty="0"/>
              <a:t>t &gt; 1</a:t>
            </a:r>
          </a:p>
          <a:p>
            <a:pPr lvl="2">
              <a:lnSpc>
                <a:spcPct val="80000"/>
              </a:lnSpc>
            </a:pPr>
            <a:r>
              <a:rPr lang="pt-BR" altLang="en-US" sz="2000" dirty="0"/>
              <a:t>Ponto é do tipo </a:t>
            </a:r>
            <a:r>
              <a:rPr lang="pt-BR" altLang="en-US" sz="2000" b="1" dirty="0"/>
              <a:t>sai</a:t>
            </a:r>
            <a:r>
              <a:rPr lang="pt-BR" altLang="en-US" sz="2000" dirty="0"/>
              <a:t> mas</a:t>
            </a:r>
            <a:r>
              <a:rPr lang="pt-BR" altLang="en-US" sz="2000" i="1" dirty="0"/>
              <a:t> t &lt; 0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>
            <a:extLst>
              <a:ext uri="{FF2B5EF4-FFF2-40B4-BE49-F238E27FC236}">
                <a16:creationId xmlns:a16="http://schemas.microsoft.com/office/drawing/2014/main" id="{11AFB5ED-6BB2-48C3-A01D-A81C0AAD0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Recorte de Polígono contra Retângulo</a:t>
            </a:r>
          </a:p>
        </p:txBody>
      </p:sp>
      <p:sp>
        <p:nvSpPr>
          <p:cNvPr id="568323" name="Rectangle 3">
            <a:extLst>
              <a:ext uri="{FF2B5EF4-FFF2-40B4-BE49-F238E27FC236}">
                <a16:creationId xmlns:a16="http://schemas.microsoft.com/office/drawing/2014/main" id="{C4755EB3-076C-4E1E-9383-0F6D1C4C1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Inclui o problema de recorte de segmentos de reta</a:t>
            </a:r>
          </a:p>
          <a:p>
            <a:pPr lvl="1"/>
            <a:r>
              <a:rPr lang="pt-BR" altLang="en-US" sz="2400"/>
              <a:t>Polígono resultante tem vértices que são</a:t>
            </a:r>
          </a:p>
          <a:p>
            <a:pPr lvl="2"/>
            <a:r>
              <a:rPr lang="pt-BR" altLang="en-US" sz="2000"/>
              <a:t>Vértices da janela,</a:t>
            </a:r>
          </a:p>
          <a:p>
            <a:pPr lvl="2"/>
            <a:r>
              <a:rPr lang="pt-BR" altLang="en-US" sz="2000"/>
              <a:t>Vértices do polígono original, ou</a:t>
            </a:r>
          </a:p>
          <a:p>
            <a:pPr lvl="2"/>
            <a:r>
              <a:rPr lang="pt-BR" altLang="en-US" sz="2000"/>
              <a:t>Pontos de interseção aresta do polígono/aresta da janela</a:t>
            </a:r>
          </a:p>
          <a:p>
            <a:r>
              <a:rPr lang="pt-BR" altLang="en-US" sz="2600"/>
              <a:t>Dois algoritmos clássicos</a:t>
            </a:r>
          </a:p>
          <a:p>
            <a:pPr lvl="1"/>
            <a:r>
              <a:rPr lang="pt-BR" altLang="en-US" sz="2400"/>
              <a:t>Sutherland-Hodgman</a:t>
            </a:r>
          </a:p>
          <a:p>
            <a:pPr lvl="2"/>
            <a:r>
              <a:rPr lang="pt-BR" altLang="en-US" sz="2000"/>
              <a:t>Figura de recorte pode ser qualquer polígono convexo</a:t>
            </a:r>
          </a:p>
          <a:p>
            <a:pPr lvl="1"/>
            <a:r>
              <a:rPr lang="pt-BR" altLang="en-US" sz="2400"/>
              <a:t>Weiler-Atherton</a:t>
            </a:r>
          </a:p>
          <a:p>
            <a:pPr lvl="2"/>
            <a:r>
              <a:rPr lang="pt-BR" altLang="en-US" sz="2000"/>
              <a:t>Figura de recorte pode ser qualquer polígono</a:t>
            </a:r>
          </a:p>
          <a:p>
            <a:pPr lvl="1"/>
            <a:endParaRPr lang="pt-BR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>
            <a:extLst>
              <a:ext uri="{FF2B5EF4-FFF2-40B4-BE49-F238E27FC236}">
                <a16:creationId xmlns:a16="http://schemas.microsoft.com/office/drawing/2014/main" id="{2AF95C11-0F48-4BCF-9537-CD02137E2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 Problema de Recorte</a:t>
            </a:r>
          </a:p>
        </p:txBody>
      </p:sp>
      <p:sp>
        <p:nvSpPr>
          <p:cNvPr id="519238" name="Rectangle 70">
            <a:extLst>
              <a:ext uri="{FF2B5EF4-FFF2-40B4-BE49-F238E27FC236}">
                <a16:creationId xmlns:a16="http://schemas.microsoft.com/office/drawing/2014/main" id="{FDA62C28-BC5D-47F2-A4F8-65A9FB839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Dada uma superfície </a:t>
            </a:r>
            <a:r>
              <a:rPr lang="pt-BR" altLang="en-US" i="1"/>
              <a:t>M</a:t>
            </a:r>
            <a:r>
              <a:rPr lang="pt-BR" altLang="en-US"/>
              <a:t> fechada de co-dimensão 1 do </a:t>
            </a:r>
            <a:r>
              <a:rPr lang="pt-BR" altLang="en-US" i="1"/>
              <a:t>R</a:t>
            </a:r>
            <a:r>
              <a:rPr lang="pt-BR" altLang="en-US" i="1" baseline="30000"/>
              <a:t>n</a:t>
            </a:r>
            <a:r>
              <a:rPr lang="pt-BR" altLang="en-US"/>
              <a:t> , o complemento de M, </a:t>
            </a:r>
            <a:br>
              <a:rPr lang="pt-BR" altLang="en-US"/>
            </a:br>
            <a:r>
              <a:rPr lang="pt-BR" altLang="en-US"/>
              <a:t>(</a:t>
            </a:r>
            <a:r>
              <a:rPr lang="pt-BR" altLang="en-US" i="1"/>
              <a:t>R</a:t>
            </a:r>
            <a:r>
              <a:rPr lang="pt-BR" altLang="en-US" i="1" baseline="30000"/>
              <a:t>n</a:t>
            </a:r>
            <a:r>
              <a:rPr lang="pt-BR" altLang="en-US"/>
              <a:t>-</a:t>
            </a:r>
            <a:r>
              <a:rPr lang="pt-BR" altLang="en-US" i="1"/>
              <a:t>M)</a:t>
            </a:r>
            <a:r>
              <a:rPr lang="pt-BR" altLang="en-US"/>
              <a:t>, possui duas componentes conexas. </a:t>
            </a:r>
          </a:p>
          <a:p>
            <a:r>
              <a:rPr lang="pt-BR" altLang="en-US"/>
              <a:t>Se </a:t>
            </a:r>
            <a:r>
              <a:rPr lang="pt-BR" altLang="en-US" i="1"/>
              <a:t>S</a:t>
            </a:r>
            <a:r>
              <a:rPr lang="pt-BR" altLang="en-US"/>
              <a:t> é um subconjunto do </a:t>
            </a:r>
            <a:r>
              <a:rPr lang="pt-BR" altLang="en-US" i="1"/>
              <a:t>R</a:t>
            </a:r>
            <a:r>
              <a:rPr lang="pt-BR" altLang="en-US" i="1" baseline="30000"/>
              <a:t>n</a:t>
            </a:r>
            <a:r>
              <a:rPr lang="pt-BR" altLang="en-US"/>
              <a:t>, chama-se de recorte de </a:t>
            </a:r>
            <a:r>
              <a:rPr lang="pt-BR" altLang="en-US" i="1"/>
              <a:t>S</a:t>
            </a:r>
            <a:r>
              <a:rPr lang="pt-BR" altLang="en-US"/>
              <a:t> por </a:t>
            </a:r>
            <a:r>
              <a:rPr lang="pt-BR" altLang="en-US" i="1"/>
              <a:t>M</a:t>
            </a:r>
            <a:r>
              <a:rPr lang="pt-BR" altLang="en-US"/>
              <a:t> à operação que consiste em determinar os subconjuntos de </a:t>
            </a:r>
            <a:r>
              <a:rPr lang="pt-BR" altLang="en-US" i="1"/>
              <a:t>S</a:t>
            </a:r>
            <a:r>
              <a:rPr lang="pt-BR" altLang="en-US"/>
              <a:t> que estão em cada uma das componentes conexas.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>
            <a:extLst>
              <a:ext uri="{FF2B5EF4-FFF2-40B4-BE49-F238E27FC236}">
                <a16:creationId xmlns:a16="http://schemas.microsoft.com/office/drawing/2014/main" id="{3CC6D742-D420-4643-95DC-8AB243E73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Recorte de Polígono contra Retângulo</a:t>
            </a:r>
          </a:p>
        </p:txBody>
      </p:sp>
      <p:sp>
        <p:nvSpPr>
          <p:cNvPr id="569347" name="Rectangle 3">
            <a:extLst>
              <a:ext uri="{FF2B5EF4-FFF2-40B4-BE49-F238E27FC236}">
                <a16:creationId xmlns:a16="http://schemas.microsoft.com/office/drawing/2014/main" id="{BD02D728-6CD2-43D3-AA5B-6E46A343B2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Casos Simples</a:t>
            </a:r>
          </a:p>
          <a:p>
            <a:endParaRPr lang="pt-BR" altLang="en-US"/>
          </a:p>
          <a:p>
            <a:endParaRPr lang="pt-BR" altLang="en-US"/>
          </a:p>
          <a:p>
            <a:endParaRPr lang="pt-BR" altLang="en-US"/>
          </a:p>
          <a:p>
            <a:r>
              <a:rPr lang="pt-BR" altLang="en-US"/>
              <a:t>Casos Complicados</a:t>
            </a:r>
          </a:p>
          <a:p>
            <a:pPr lvl="1"/>
            <a:endParaRPr lang="pt-BR" altLang="en-US"/>
          </a:p>
        </p:txBody>
      </p:sp>
      <p:sp>
        <p:nvSpPr>
          <p:cNvPr id="569348" name="Rectangle 4">
            <a:extLst>
              <a:ext uri="{FF2B5EF4-FFF2-40B4-BE49-F238E27FC236}">
                <a16:creationId xmlns:a16="http://schemas.microsoft.com/office/drawing/2014/main" id="{7FEFC735-EB0F-4106-8B98-B3D63BD1C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95600"/>
            <a:ext cx="838200" cy="533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49" name="AutoShape 5">
            <a:extLst>
              <a:ext uri="{FF2B5EF4-FFF2-40B4-BE49-F238E27FC236}">
                <a16:creationId xmlns:a16="http://schemas.microsoft.com/office/drawing/2014/main" id="{5760876F-B698-4286-9928-ECC07451D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048000"/>
            <a:ext cx="457200" cy="3048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50" name="Rectangle 6">
            <a:extLst>
              <a:ext uri="{FF2B5EF4-FFF2-40B4-BE49-F238E27FC236}">
                <a16:creationId xmlns:a16="http://schemas.microsoft.com/office/drawing/2014/main" id="{0634DFD5-B36F-4208-8756-1C1A610E3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895600"/>
            <a:ext cx="838200" cy="533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51" name="AutoShape 7">
            <a:extLst>
              <a:ext uri="{FF2B5EF4-FFF2-40B4-BE49-F238E27FC236}">
                <a16:creationId xmlns:a16="http://schemas.microsoft.com/office/drawing/2014/main" id="{58DB693D-3A48-4E2F-9A16-17697064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438400"/>
            <a:ext cx="4572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52" name="Rectangle 8">
            <a:extLst>
              <a:ext uri="{FF2B5EF4-FFF2-40B4-BE49-F238E27FC236}">
                <a16:creationId xmlns:a16="http://schemas.microsoft.com/office/drawing/2014/main" id="{34FFD768-1C63-49AD-A62F-064283EA7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838200" cy="533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53" name="Line 9">
            <a:extLst>
              <a:ext uri="{FF2B5EF4-FFF2-40B4-BE49-F238E27FC236}">
                <a16:creationId xmlns:a16="http://schemas.microsoft.com/office/drawing/2014/main" id="{1A372B35-FB6F-4431-9289-770EA491A5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54" name="Line 10">
            <a:extLst>
              <a:ext uri="{FF2B5EF4-FFF2-40B4-BE49-F238E27FC236}">
                <a16:creationId xmlns:a16="http://schemas.microsoft.com/office/drawing/2014/main" id="{44934F7B-5A8E-4067-A92F-7E748783F0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971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55" name="Line 11">
            <a:extLst>
              <a:ext uri="{FF2B5EF4-FFF2-40B4-BE49-F238E27FC236}">
                <a16:creationId xmlns:a16="http://schemas.microsoft.com/office/drawing/2014/main" id="{863F83D3-9D6D-40B9-A9E8-A83F35AAB2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971800"/>
            <a:ext cx="87313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56" name="Line 12">
            <a:extLst>
              <a:ext uri="{FF2B5EF4-FFF2-40B4-BE49-F238E27FC236}">
                <a16:creationId xmlns:a16="http://schemas.microsoft.com/office/drawing/2014/main" id="{D4024EE8-CD14-45DA-9364-34F379FCF1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076575"/>
            <a:ext cx="152400" cy="200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57" name="Line 13">
            <a:extLst>
              <a:ext uri="{FF2B5EF4-FFF2-40B4-BE49-F238E27FC236}">
                <a16:creationId xmlns:a16="http://schemas.microsoft.com/office/drawing/2014/main" id="{C64E5418-39ED-460C-BC47-2D09306F15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3276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58" name="Rectangle 14">
            <a:extLst>
              <a:ext uri="{FF2B5EF4-FFF2-40B4-BE49-F238E27FC236}">
                <a16:creationId xmlns:a16="http://schemas.microsoft.com/office/drawing/2014/main" id="{85E78AD9-7253-4FD2-BDD4-8802DF6F6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953000"/>
            <a:ext cx="838200" cy="533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59" name="Line 15">
            <a:extLst>
              <a:ext uri="{FF2B5EF4-FFF2-40B4-BE49-F238E27FC236}">
                <a16:creationId xmlns:a16="http://schemas.microsoft.com/office/drawing/2014/main" id="{40E62FA7-270B-474D-9C43-5CEEA06553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0" name="Line 16">
            <a:extLst>
              <a:ext uri="{FF2B5EF4-FFF2-40B4-BE49-F238E27FC236}">
                <a16:creationId xmlns:a16="http://schemas.microsoft.com/office/drawing/2014/main" id="{18F09740-99ED-490A-AEA3-050525EDF0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1" name="Line 17">
            <a:extLst>
              <a:ext uri="{FF2B5EF4-FFF2-40B4-BE49-F238E27FC236}">
                <a16:creationId xmlns:a16="http://schemas.microsoft.com/office/drawing/2014/main" id="{BC7CDFED-BF4B-456D-AB5B-6BCE884CE2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2" name="Line 18">
            <a:extLst>
              <a:ext uri="{FF2B5EF4-FFF2-40B4-BE49-F238E27FC236}">
                <a16:creationId xmlns:a16="http://schemas.microsoft.com/office/drawing/2014/main" id="{9CF3CF6A-5413-48DE-8978-F77DFAF898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3" name="Line 19">
            <a:extLst>
              <a:ext uri="{FF2B5EF4-FFF2-40B4-BE49-F238E27FC236}">
                <a16:creationId xmlns:a16="http://schemas.microsoft.com/office/drawing/2014/main" id="{76210ABA-9CD2-4C6A-80D0-DF233409C1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4800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4" name="Line 20">
            <a:extLst>
              <a:ext uri="{FF2B5EF4-FFF2-40B4-BE49-F238E27FC236}">
                <a16:creationId xmlns:a16="http://schemas.microsoft.com/office/drawing/2014/main" id="{24CA8F00-2AAA-4586-A2AE-4CA03ECC0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953000"/>
            <a:ext cx="1524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5" name="Line 21">
            <a:extLst>
              <a:ext uri="{FF2B5EF4-FFF2-40B4-BE49-F238E27FC236}">
                <a16:creationId xmlns:a16="http://schemas.microsoft.com/office/drawing/2014/main" id="{0CCE3247-24C0-4CEC-9156-8951F99D8E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49530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6" name="Line 22">
            <a:extLst>
              <a:ext uri="{FF2B5EF4-FFF2-40B4-BE49-F238E27FC236}">
                <a16:creationId xmlns:a16="http://schemas.microsoft.com/office/drawing/2014/main" id="{AEC5ABBC-E7CC-4D16-A0F7-921C9A9DD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7" name="Line 23">
            <a:extLst>
              <a:ext uri="{FF2B5EF4-FFF2-40B4-BE49-F238E27FC236}">
                <a16:creationId xmlns:a16="http://schemas.microsoft.com/office/drawing/2014/main" id="{27BD8D43-9643-4B1B-9B02-6F2F23A75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1054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8" name="Line 24">
            <a:extLst>
              <a:ext uri="{FF2B5EF4-FFF2-40B4-BE49-F238E27FC236}">
                <a16:creationId xmlns:a16="http://schemas.microsoft.com/office/drawing/2014/main" id="{EAD52A1F-2A0B-4768-8934-7446B51176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9" name="Rectangle 25">
            <a:extLst>
              <a:ext uri="{FF2B5EF4-FFF2-40B4-BE49-F238E27FC236}">
                <a16:creationId xmlns:a16="http://schemas.microsoft.com/office/drawing/2014/main" id="{55E32E15-E01D-4EA8-8045-FD41C01F8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953000"/>
            <a:ext cx="838200" cy="533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70" name="Line 26">
            <a:extLst>
              <a:ext uri="{FF2B5EF4-FFF2-40B4-BE49-F238E27FC236}">
                <a16:creationId xmlns:a16="http://schemas.microsoft.com/office/drawing/2014/main" id="{79EDBDCD-EB18-4B0B-8B29-01E7A5A6B1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96200" y="48006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71" name="Line 27">
            <a:extLst>
              <a:ext uri="{FF2B5EF4-FFF2-40B4-BE49-F238E27FC236}">
                <a16:creationId xmlns:a16="http://schemas.microsoft.com/office/drawing/2014/main" id="{483905BA-6EAF-4D49-AC1F-73C21481C1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4800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72" name="Line 28">
            <a:extLst>
              <a:ext uri="{FF2B5EF4-FFF2-40B4-BE49-F238E27FC236}">
                <a16:creationId xmlns:a16="http://schemas.microsoft.com/office/drawing/2014/main" id="{555E540D-CD1D-4008-98B6-5FBC2AFDEC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48006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73" name="Line 29">
            <a:extLst>
              <a:ext uri="{FF2B5EF4-FFF2-40B4-BE49-F238E27FC236}">
                <a16:creationId xmlns:a16="http://schemas.microsoft.com/office/drawing/2014/main" id="{73ACD6AC-41D6-4E3D-9688-C4BB664C93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00800" y="4572000"/>
            <a:ext cx="228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74" name="Line 30">
            <a:extLst>
              <a:ext uri="{FF2B5EF4-FFF2-40B4-BE49-F238E27FC236}">
                <a16:creationId xmlns:a16="http://schemas.microsoft.com/office/drawing/2014/main" id="{5A086BF2-A79B-4CA4-9633-527BEA87E6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4572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75" name="Line 31">
            <a:extLst>
              <a:ext uri="{FF2B5EF4-FFF2-40B4-BE49-F238E27FC236}">
                <a16:creationId xmlns:a16="http://schemas.microsoft.com/office/drawing/2014/main" id="{BF798E6C-C275-440F-90FE-524A490961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4800" y="4572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76" name="Rectangle 32">
            <a:extLst>
              <a:ext uri="{FF2B5EF4-FFF2-40B4-BE49-F238E27FC236}">
                <a16:creationId xmlns:a16="http://schemas.microsoft.com/office/drawing/2014/main" id="{D34888D3-13AA-420E-8BA0-4BC27BF3E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838200" cy="533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77" name="Line 33">
            <a:extLst>
              <a:ext uri="{FF2B5EF4-FFF2-40B4-BE49-F238E27FC236}">
                <a16:creationId xmlns:a16="http://schemas.microsoft.com/office/drawing/2014/main" id="{87E89353-7BAA-48A2-853E-DFB617C81A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4648200"/>
            <a:ext cx="152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78" name="Line 34">
            <a:extLst>
              <a:ext uri="{FF2B5EF4-FFF2-40B4-BE49-F238E27FC236}">
                <a16:creationId xmlns:a16="http://schemas.microsoft.com/office/drawing/2014/main" id="{CE142C2F-038D-4161-AF12-7B262E6F1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867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79" name="Line 35">
            <a:extLst>
              <a:ext uri="{FF2B5EF4-FFF2-40B4-BE49-F238E27FC236}">
                <a16:creationId xmlns:a16="http://schemas.microsoft.com/office/drawing/2014/main" id="{CEF2877B-6BA4-48C9-93EF-1B3917FFECC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4648200"/>
            <a:ext cx="152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80" name="Line 36">
            <a:extLst>
              <a:ext uri="{FF2B5EF4-FFF2-40B4-BE49-F238E27FC236}">
                <a16:creationId xmlns:a16="http://schemas.microsoft.com/office/drawing/2014/main" id="{331F211D-D0EC-4C37-AA2F-009C9DADFF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648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>
            <a:extLst>
              <a:ext uri="{FF2B5EF4-FFF2-40B4-BE49-F238E27FC236}">
                <a16:creationId xmlns:a16="http://schemas.microsoft.com/office/drawing/2014/main" id="{5FBDD9E9-92B2-4366-A134-68F4B9569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Sutherland-Hodgman</a:t>
            </a:r>
          </a:p>
        </p:txBody>
      </p:sp>
      <p:sp>
        <p:nvSpPr>
          <p:cNvPr id="570371" name="Rectangle 3">
            <a:extLst>
              <a:ext uri="{FF2B5EF4-FFF2-40B4-BE49-F238E27FC236}">
                <a16:creationId xmlns:a16="http://schemas.microsoft.com/office/drawing/2014/main" id="{49B6B458-8A7A-40CD-BCF2-1EE213B60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dirty="0"/>
              <a:t>Ideia é semelhante à do algoritmo de Sutherland-Cohen</a:t>
            </a:r>
          </a:p>
          <a:p>
            <a:pPr lvl="1"/>
            <a:r>
              <a:rPr lang="pt-BR" altLang="en-US" dirty="0"/>
              <a:t>Recortar o polígono sucessivamente contra todos os </a:t>
            </a:r>
            <a:r>
              <a:rPr lang="pt-BR" altLang="en-US" dirty="0" err="1"/>
              <a:t>semi-espaços</a:t>
            </a:r>
            <a:r>
              <a:rPr lang="pt-BR" altLang="en-US" dirty="0"/>
              <a:t> planos da figura de recorte</a:t>
            </a:r>
          </a:p>
        </p:txBody>
      </p:sp>
      <p:sp>
        <p:nvSpPr>
          <p:cNvPr id="570372" name="Rectangle 4">
            <a:extLst>
              <a:ext uri="{FF2B5EF4-FFF2-40B4-BE49-F238E27FC236}">
                <a16:creationId xmlns:a16="http://schemas.microsoft.com/office/drawing/2014/main" id="{FDCC033C-8F5E-4876-8252-5BAEF7456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572000"/>
            <a:ext cx="9906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0373" name="Line 5">
            <a:extLst>
              <a:ext uri="{FF2B5EF4-FFF2-40B4-BE49-F238E27FC236}">
                <a16:creationId xmlns:a16="http://schemas.microsoft.com/office/drawing/2014/main" id="{21019EB8-95D7-4D20-B171-CB75903F5E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41910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74" name="Line 6">
            <a:extLst>
              <a:ext uri="{FF2B5EF4-FFF2-40B4-BE49-F238E27FC236}">
                <a16:creationId xmlns:a16="http://schemas.microsoft.com/office/drawing/2014/main" id="{5F9A56F7-D791-4419-B78F-EE62D8FB8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1910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75" name="Line 7">
            <a:extLst>
              <a:ext uri="{FF2B5EF4-FFF2-40B4-BE49-F238E27FC236}">
                <a16:creationId xmlns:a16="http://schemas.microsoft.com/office/drawing/2014/main" id="{FA317C73-95B8-4BE0-838A-C7E744F77D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76" name="Line 8">
            <a:extLst>
              <a:ext uri="{FF2B5EF4-FFF2-40B4-BE49-F238E27FC236}">
                <a16:creationId xmlns:a16="http://schemas.microsoft.com/office/drawing/2014/main" id="{3038A8BE-79B7-469C-BDBB-7F04EEE6A5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" y="49530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77" name="Rectangle 9">
            <a:extLst>
              <a:ext uri="{FF2B5EF4-FFF2-40B4-BE49-F238E27FC236}">
                <a16:creationId xmlns:a16="http://schemas.microsoft.com/office/drawing/2014/main" id="{9E8305FA-4800-413B-991B-60E3EB0D2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572000"/>
            <a:ext cx="9906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0378" name="Line 10">
            <a:extLst>
              <a:ext uri="{FF2B5EF4-FFF2-40B4-BE49-F238E27FC236}">
                <a16:creationId xmlns:a16="http://schemas.microsoft.com/office/drawing/2014/main" id="{43AE85FB-B78B-4382-8E59-DF48AD7AA8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3434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79" name="Line 11">
            <a:extLst>
              <a:ext uri="{FF2B5EF4-FFF2-40B4-BE49-F238E27FC236}">
                <a16:creationId xmlns:a16="http://schemas.microsoft.com/office/drawing/2014/main" id="{EE38C300-63C0-4408-9770-0A1CCD2276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724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0" name="Line 12">
            <a:extLst>
              <a:ext uri="{FF2B5EF4-FFF2-40B4-BE49-F238E27FC236}">
                <a16:creationId xmlns:a16="http://schemas.microsoft.com/office/drawing/2014/main" id="{AA90985F-5DB5-4230-A01B-1CEBB0043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953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1" name="Line 13">
            <a:extLst>
              <a:ext uri="{FF2B5EF4-FFF2-40B4-BE49-F238E27FC236}">
                <a16:creationId xmlns:a16="http://schemas.microsoft.com/office/drawing/2014/main" id="{99950FAA-8DBE-4E9B-9AEC-4A9840E103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57400" y="4953000"/>
            <a:ext cx="1436688" cy="65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2" name="Line 14">
            <a:extLst>
              <a:ext uri="{FF2B5EF4-FFF2-40B4-BE49-F238E27FC236}">
                <a16:creationId xmlns:a16="http://schemas.microsoft.com/office/drawing/2014/main" id="{DC3E81D7-6579-4AA4-9E37-2176EFD025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038600"/>
            <a:ext cx="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3" name="Rectangle 15">
            <a:extLst>
              <a:ext uri="{FF2B5EF4-FFF2-40B4-BE49-F238E27FC236}">
                <a16:creationId xmlns:a16="http://schemas.microsoft.com/office/drawing/2014/main" id="{BD82B8D0-9680-414F-A62F-892C49F06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572000"/>
            <a:ext cx="9906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0384" name="Line 16">
            <a:extLst>
              <a:ext uri="{FF2B5EF4-FFF2-40B4-BE49-F238E27FC236}">
                <a16:creationId xmlns:a16="http://schemas.microsoft.com/office/drawing/2014/main" id="{C9B236F1-3033-45F2-A957-617A919DE0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43434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5" name="Line 17">
            <a:extLst>
              <a:ext uri="{FF2B5EF4-FFF2-40B4-BE49-F238E27FC236}">
                <a16:creationId xmlns:a16="http://schemas.microsoft.com/office/drawing/2014/main" id="{FAC2A1AC-8446-4961-8898-BF878E6CF3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724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6" name="Line 18">
            <a:extLst>
              <a:ext uri="{FF2B5EF4-FFF2-40B4-BE49-F238E27FC236}">
                <a16:creationId xmlns:a16="http://schemas.microsoft.com/office/drawing/2014/main" id="{950BEA10-1289-4CF7-A152-AF2993C9F7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953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7" name="Line 19">
            <a:extLst>
              <a:ext uri="{FF2B5EF4-FFF2-40B4-BE49-F238E27FC236}">
                <a16:creationId xmlns:a16="http://schemas.microsoft.com/office/drawing/2014/main" id="{770C7F25-A782-4EEC-8EB2-068A40C409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49530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8" name="Line 20">
            <a:extLst>
              <a:ext uri="{FF2B5EF4-FFF2-40B4-BE49-F238E27FC236}">
                <a16:creationId xmlns:a16="http://schemas.microsoft.com/office/drawing/2014/main" id="{20343BD4-9756-4E0C-9D88-7E3EEB8E49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89" name="Line 21">
            <a:extLst>
              <a:ext uri="{FF2B5EF4-FFF2-40B4-BE49-F238E27FC236}">
                <a16:creationId xmlns:a16="http://schemas.microsoft.com/office/drawing/2014/main" id="{16EAADEA-2BD6-444F-97BF-BBD5B60A15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0" name="Line 22">
            <a:extLst>
              <a:ext uri="{FF2B5EF4-FFF2-40B4-BE49-F238E27FC236}">
                <a16:creationId xmlns:a16="http://schemas.microsoft.com/office/drawing/2014/main" id="{D33752E8-BC07-40A9-89FB-28258FF8CB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5410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1" name="Rectangle 23">
            <a:extLst>
              <a:ext uri="{FF2B5EF4-FFF2-40B4-BE49-F238E27FC236}">
                <a16:creationId xmlns:a16="http://schemas.microsoft.com/office/drawing/2014/main" id="{31336D96-FA4D-4D76-B33D-66F86FFBF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9906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0392" name="Line 24">
            <a:extLst>
              <a:ext uri="{FF2B5EF4-FFF2-40B4-BE49-F238E27FC236}">
                <a16:creationId xmlns:a16="http://schemas.microsoft.com/office/drawing/2014/main" id="{65C7A03D-ABBB-4F0A-AC28-14F34624D4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9100" y="4343400"/>
            <a:ext cx="977900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3" name="Line 25">
            <a:extLst>
              <a:ext uri="{FF2B5EF4-FFF2-40B4-BE49-F238E27FC236}">
                <a16:creationId xmlns:a16="http://schemas.microsoft.com/office/drawing/2014/main" id="{8DF2E9E1-5D55-41F4-B377-CCE1B89CB7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4724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4" name="Line 26">
            <a:extLst>
              <a:ext uri="{FF2B5EF4-FFF2-40B4-BE49-F238E27FC236}">
                <a16:creationId xmlns:a16="http://schemas.microsoft.com/office/drawing/2014/main" id="{149F1540-2751-47C6-B874-42D597B83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953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5" name="Line 27">
            <a:extLst>
              <a:ext uri="{FF2B5EF4-FFF2-40B4-BE49-F238E27FC236}">
                <a16:creationId xmlns:a16="http://schemas.microsoft.com/office/drawing/2014/main" id="{5C695611-6448-47C5-B113-CBFCE49F94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86400" y="5181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6" name="Line 28">
            <a:extLst>
              <a:ext uri="{FF2B5EF4-FFF2-40B4-BE49-F238E27FC236}">
                <a16:creationId xmlns:a16="http://schemas.microsoft.com/office/drawing/2014/main" id="{490EFE5B-5B35-4D0A-8F80-6F3F3A41B9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5257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7" name="Line 29">
            <a:extLst>
              <a:ext uri="{FF2B5EF4-FFF2-40B4-BE49-F238E27FC236}">
                <a16:creationId xmlns:a16="http://schemas.microsoft.com/office/drawing/2014/main" id="{07E8F08A-A682-46A9-A041-0BFFAEC6E3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8" name="Line 30">
            <a:extLst>
              <a:ext uri="{FF2B5EF4-FFF2-40B4-BE49-F238E27FC236}">
                <a16:creationId xmlns:a16="http://schemas.microsoft.com/office/drawing/2014/main" id="{F65C8148-B546-4AB1-B939-0E30367DF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038600"/>
            <a:ext cx="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399" name="Line 31">
            <a:extLst>
              <a:ext uri="{FF2B5EF4-FFF2-40B4-BE49-F238E27FC236}">
                <a16:creationId xmlns:a16="http://schemas.microsoft.com/office/drawing/2014/main" id="{F00C8E1C-5A20-4CBB-A1EA-2C90F79B26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0" name="Rectangle 32">
            <a:extLst>
              <a:ext uri="{FF2B5EF4-FFF2-40B4-BE49-F238E27FC236}">
                <a16:creationId xmlns:a16="http://schemas.microsoft.com/office/drawing/2014/main" id="{C712AF48-286A-4453-B339-B6D62D13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572000"/>
            <a:ext cx="9906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0401" name="Line 33">
            <a:extLst>
              <a:ext uri="{FF2B5EF4-FFF2-40B4-BE49-F238E27FC236}">
                <a16:creationId xmlns:a16="http://schemas.microsoft.com/office/drawing/2014/main" id="{169DBFEC-4411-4B3B-BF0E-DCAB89A0F1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3100" y="4572000"/>
            <a:ext cx="52070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2" name="Line 34">
            <a:extLst>
              <a:ext uri="{FF2B5EF4-FFF2-40B4-BE49-F238E27FC236}">
                <a16:creationId xmlns:a16="http://schemas.microsoft.com/office/drawing/2014/main" id="{2A3623BF-DA86-4DCD-8C95-2628295F20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4724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3" name="Line 35">
            <a:extLst>
              <a:ext uri="{FF2B5EF4-FFF2-40B4-BE49-F238E27FC236}">
                <a16:creationId xmlns:a16="http://schemas.microsoft.com/office/drawing/2014/main" id="{6021DDD0-1D84-4A66-8788-5B3AC5B19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953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4" name="Line 36">
            <a:extLst>
              <a:ext uri="{FF2B5EF4-FFF2-40B4-BE49-F238E27FC236}">
                <a16:creationId xmlns:a16="http://schemas.microsoft.com/office/drawing/2014/main" id="{186A1ACB-7449-4157-A1D7-5536B74150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10400" y="5181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5" name="Line 37">
            <a:extLst>
              <a:ext uri="{FF2B5EF4-FFF2-40B4-BE49-F238E27FC236}">
                <a16:creationId xmlns:a16="http://schemas.microsoft.com/office/drawing/2014/main" id="{D3D207C1-F1EC-4F4B-B53A-43ECD20E54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5257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6" name="Line 38">
            <a:extLst>
              <a:ext uri="{FF2B5EF4-FFF2-40B4-BE49-F238E27FC236}">
                <a16:creationId xmlns:a16="http://schemas.microsoft.com/office/drawing/2014/main" id="{2580E448-A6B5-4BA1-87BB-16542F490F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1000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7" name="Line 39">
            <a:extLst>
              <a:ext uri="{FF2B5EF4-FFF2-40B4-BE49-F238E27FC236}">
                <a16:creationId xmlns:a16="http://schemas.microsoft.com/office/drawing/2014/main" id="{70BAEBF7-C041-47C4-9F92-DE999D0877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8" name="Line 40">
            <a:extLst>
              <a:ext uri="{FF2B5EF4-FFF2-40B4-BE49-F238E27FC236}">
                <a16:creationId xmlns:a16="http://schemas.microsoft.com/office/drawing/2014/main" id="{4F45F540-C245-47BA-BAF9-03E4BDC774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07225" y="4778375"/>
            <a:ext cx="317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409" name="Line 41">
            <a:extLst>
              <a:ext uri="{FF2B5EF4-FFF2-40B4-BE49-F238E27FC236}">
                <a16:creationId xmlns:a16="http://schemas.microsoft.com/office/drawing/2014/main" id="{3D808D54-DDE6-4C72-A756-FE98CF5969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45720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5" name="Rectangle 3">
            <a:extLst>
              <a:ext uri="{FF2B5EF4-FFF2-40B4-BE49-F238E27FC236}">
                <a16:creationId xmlns:a16="http://schemas.microsoft.com/office/drawing/2014/main" id="{9D3EFC68-6B37-4632-8E24-2099CE1F0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 dirty="0"/>
              <a:t>Polígono é dado como uma lista circular de vértices</a:t>
            </a:r>
          </a:p>
          <a:p>
            <a:r>
              <a:rPr lang="pt-BR" altLang="en-US" sz="2600" dirty="0"/>
              <a:t>Vértices e arestas são processados em sequência e classificados contra o </a:t>
            </a:r>
            <a:r>
              <a:rPr lang="pt-BR" altLang="en-US" sz="2600" dirty="0" err="1"/>
              <a:t>semi-espaço</a:t>
            </a:r>
            <a:r>
              <a:rPr lang="pt-BR" altLang="en-US" sz="2600" dirty="0"/>
              <a:t> plano corrente</a:t>
            </a:r>
          </a:p>
          <a:p>
            <a:pPr lvl="1"/>
            <a:r>
              <a:rPr lang="pt-BR" altLang="en-US" sz="2400" dirty="0"/>
              <a:t>Vértice:</a:t>
            </a:r>
          </a:p>
          <a:p>
            <a:pPr lvl="2"/>
            <a:r>
              <a:rPr lang="pt-BR" altLang="en-US" sz="2000" dirty="0"/>
              <a:t>Dentro: copiar para a saída</a:t>
            </a:r>
          </a:p>
          <a:p>
            <a:pPr lvl="2"/>
            <a:r>
              <a:rPr lang="pt-BR" altLang="en-US" sz="2000" dirty="0"/>
              <a:t>Fora: ignorar</a:t>
            </a:r>
          </a:p>
          <a:p>
            <a:pPr lvl="1"/>
            <a:r>
              <a:rPr lang="pt-BR" altLang="en-US" sz="2400" dirty="0"/>
              <a:t>Aresta</a:t>
            </a:r>
          </a:p>
          <a:p>
            <a:pPr lvl="2"/>
            <a:r>
              <a:rPr lang="pt-BR" altLang="en-US" sz="2000" dirty="0"/>
              <a:t>Intercepta </a:t>
            </a:r>
            <a:r>
              <a:rPr lang="pt-BR" altLang="en-US" sz="2000" dirty="0" err="1"/>
              <a:t>semi-espaço</a:t>
            </a:r>
            <a:r>
              <a:rPr lang="pt-BR" altLang="en-US" sz="2000" dirty="0"/>
              <a:t> plano (vértice anterior e posterior têm classificações diferentes): Copiar ponto de interseção para a saída</a:t>
            </a:r>
          </a:p>
          <a:p>
            <a:pPr lvl="2"/>
            <a:r>
              <a:rPr lang="pt-BR" altLang="en-US" sz="2000" dirty="0"/>
              <a:t>Não intercepta: ignorar</a:t>
            </a:r>
          </a:p>
        </p:txBody>
      </p:sp>
      <p:sp>
        <p:nvSpPr>
          <p:cNvPr id="571396" name="Rectangle 4">
            <a:extLst>
              <a:ext uri="{FF2B5EF4-FFF2-40B4-BE49-F238E27FC236}">
                <a16:creationId xmlns:a16="http://schemas.microsoft.com/office/drawing/2014/main" id="{72520C18-9F11-4A69-A196-F00BE1467E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altLang="en-US"/>
              <a:t>Algoritmo de Sutherland-Hodgman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9" name="Rectangle 3">
            <a:extLst>
              <a:ext uri="{FF2B5EF4-FFF2-40B4-BE49-F238E27FC236}">
                <a16:creationId xmlns:a16="http://schemas.microsoft.com/office/drawing/2014/main" id="{A6717481-4530-48C3-BA1A-D91B6EFFE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altLang="en-US"/>
              <a:t>Algoritmo de Sutherland-Hodgman</a:t>
            </a:r>
          </a:p>
        </p:txBody>
      </p:sp>
      <p:sp>
        <p:nvSpPr>
          <p:cNvPr id="572422" name="Line 6">
            <a:extLst>
              <a:ext uri="{FF2B5EF4-FFF2-40B4-BE49-F238E27FC236}">
                <a16:creationId xmlns:a16="http://schemas.microsoft.com/office/drawing/2014/main" id="{920A2862-B3CF-46B0-A437-B530A3A2AE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14478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3" name="Text Box 7">
            <a:extLst>
              <a:ext uri="{FF2B5EF4-FFF2-40B4-BE49-F238E27FC236}">
                <a16:creationId xmlns:a16="http://schemas.microsoft.com/office/drawing/2014/main" id="{860FC99F-AADE-4199-8A9F-321C2C1D0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447800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Fora</a:t>
            </a:r>
          </a:p>
        </p:txBody>
      </p:sp>
      <p:sp>
        <p:nvSpPr>
          <p:cNvPr id="572424" name="AutoShape 8">
            <a:extLst>
              <a:ext uri="{FF2B5EF4-FFF2-40B4-BE49-F238E27FC236}">
                <a16:creationId xmlns:a16="http://schemas.microsoft.com/office/drawing/2014/main" id="{CA89F28A-A096-4772-93BD-325A955F098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95300" y="2552700"/>
            <a:ext cx="1219200" cy="990600"/>
          </a:xfrm>
          <a:prstGeom prst="parallelogram">
            <a:avLst>
              <a:gd name="adj" fmla="val 307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25" name="Line 9">
            <a:extLst>
              <a:ext uri="{FF2B5EF4-FFF2-40B4-BE49-F238E27FC236}">
                <a16:creationId xmlns:a16="http://schemas.microsoft.com/office/drawing/2014/main" id="{D7B3518E-CC10-42FC-875D-E62FC366A5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4384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6" name="Text Box 10">
            <a:extLst>
              <a:ext uri="{FF2B5EF4-FFF2-40B4-BE49-F238E27FC236}">
                <a16:creationId xmlns:a16="http://schemas.microsoft.com/office/drawing/2014/main" id="{0ECBF5A1-11A4-4640-A3A2-A5A9E7173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022475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572427" name="Text Box 11">
            <a:extLst>
              <a:ext uri="{FF2B5EF4-FFF2-40B4-BE49-F238E27FC236}">
                <a16:creationId xmlns:a16="http://schemas.microsoft.com/office/drawing/2014/main" id="{A9179442-50E2-4A3C-85A4-A25E8EDE9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76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572428" name="Text Box 12">
            <a:extLst>
              <a:ext uri="{FF2B5EF4-FFF2-40B4-BE49-F238E27FC236}">
                <a16:creationId xmlns:a16="http://schemas.microsoft.com/office/drawing/2014/main" id="{CC1F66C7-E7F7-48C8-869B-381C51122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4384675"/>
            <a:ext cx="1241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Copiar p</a:t>
            </a:r>
          </a:p>
        </p:txBody>
      </p:sp>
      <p:sp>
        <p:nvSpPr>
          <p:cNvPr id="572429" name="Line 13">
            <a:extLst>
              <a:ext uri="{FF2B5EF4-FFF2-40B4-BE49-F238E27FC236}">
                <a16:creationId xmlns:a16="http://schemas.microsoft.com/office/drawing/2014/main" id="{2266DEB8-A87A-4421-B470-5AC2BF91DB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4478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30" name="Text Box 14">
            <a:extLst>
              <a:ext uri="{FF2B5EF4-FFF2-40B4-BE49-F238E27FC236}">
                <a16:creationId xmlns:a16="http://schemas.microsoft.com/office/drawing/2014/main" id="{679E5E2D-A66F-4BBA-9787-63326D936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144780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Dentro</a:t>
            </a:r>
          </a:p>
        </p:txBody>
      </p:sp>
      <p:sp>
        <p:nvSpPr>
          <p:cNvPr id="572431" name="Text Box 15">
            <a:extLst>
              <a:ext uri="{FF2B5EF4-FFF2-40B4-BE49-F238E27FC236}">
                <a16:creationId xmlns:a16="http://schemas.microsoft.com/office/drawing/2014/main" id="{8FB62F2F-5A5C-4DEF-AE7F-1E04A4C24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447800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Fora</a:t>
            </a:r>
          </a:p>
        </p:txBody>
      </p:sp>
      <p:sp>
        <p:nvSpPr>
          <p:cNvPr id="572432" name="AutoShape 16">
            <a:extLst>
              <a:ext uri="{FF2B5EF4-FFF2-40B4-BE49-F238E27FC236}">
                <a16:creationId xmlns:a16="http://schemas.microsoft.com/office/drawing/2014/main" id="{AFB6D381-77ED-4176-83FE-50DFFAD5E9F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781300" y="2552700"/>
            <a:ext cx="1219200" cy="990600"/>
          </a:xfrm>
          <a:prstGeom prst="parallelogram">
            <a:avLst>
              <a:gd name="adj" fmla="val 307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33" name="Text Box 17">
            <a:extLst>
              <a:ext uri="{FF2B5EF4-FFF2-40B4-BE49-F238E27FC236}">
                <a16:creationId xmlns:a16="http://schemas.microsoft.com/office/drawing/2014/main" id="{994151E5-0321-4ED6-BC6D-F7191C65B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352800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572434" name="Text Box 18">
            <a:extLst>
              <a:ext uri="{FF2B5EF4-FFF2-40B4-BE49-F238E27FC236}">
                <a16:creationId xmlns:a16="http://schemas.microsoft.com/office/drawing/2014/main" id="{FEB3309E-7B45-4991-9FD5-70A76631D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572435" name="Text Box 19">
            <a:extLst>
              <a:ext uri="{FF2B5EF4-FFF2-40B4-BE49-F238E27FC236}">
                <a16:creationId xmlns:a16="http://schemas.microsoft.com/office/drawing/2014/main" id="{6BD01B5C-04B6-407C-90F9-E52D1CE1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4384675"/>
            <a:ext cx="1173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Copiar i</a:t>
            </a:r>
          </a:p>
        </p:txBody>
      </p:sp>
      <p:sp>
        <p:nvSpPr>
          <p:cNvPr id="572436" name="Line 20">
            <a:extLst>
              <a:ext uri="{FF2B5EF4-FFF2-40B4-BE49-F238E27FC236}">
                <a16:creationId xmlns:a16="http://schemas.microsoft.com/office/drawing/2014/main" id="{FCE91A62-8690-43A8-874F-429301BDF4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4478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37" name="Text Box 21">
            <a:extLst>
              <a:ext uri="{FF2B5EF4-FFF2-40B4-BE49-F238E27FC236}">
                <a16:creationId xmlns:a16="http://schemas.microsoft.com/office/drawing/2014/main" id="{1EC82C18-3C1F-4C45-9A3F-302137C1E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00" y="144780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Dentro</a:t>
            </a:r>
          </a:p>
        </p:txBody>
      </p:sp>
      <p:sp>
        <p:nvSpPr>
          <p:cNvPr id="572438" name="Text Box 22">
            <a:extLst>
              <a:ext uri="{FF2B5EF4-FFF2-40B4-BE49-F238E27FC236}">
                <a16:creationId xmlns:a16="http://schemas.microsoft.com/office/drawing/2014/main" id="{5C224B6F-2473-4FA4-803F-3A959B8BA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447800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Fora</a:t>
            </a:r>
          </a:p>
        </p:txBody>
      </p:sp>
      <p:sp>
        <p:nvSpPr>
          <p:cNvPr id="572439" name="AutoShape 23">
            <a:extLst>
              <a:ext uri="{FF2B5EF4-FFF2-40B4-BE49-F238E27FC236}">
                <a16:creationId xmlns:a16="http://schemas.microsoft.com/office/drawing/2014/main" id="{C54AF6F9-B235-4704-9B02-160CAD851FE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067300" y="2552700"/>
            <a:ext cx="1219200" cy="990600"/>
          </a:xfrm>
          <a:prstGeom prst="parallelogram">
            <a:avLst>
              <a:gd name="adj" fmla="val 307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40" name="Line 24">
            <a:extLst>
              <a:ext uri="{FF2B5EF4-FFF2-40B4-BE49-F238E27FC236}">
                <a16:creationId xmlns:a16="http://schemas.microsoft.com/office/drawing/2014/main" id="{EB5CEACE-8DA2-4763-B709-86929CE0C0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2743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41" name="Text Box 25">
            <a:extLst>
              <a:ext uri="{FF2B5EF4-FFF2-40B4-BE49-F238E27FC236}">
                <a16:creationId xmlns:a16="http://schemas.microsoft.com/office/drawing/2014/main" id="{08348357-7200-4ABD-9E4B-7C266E915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657600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572442" name="Text Box 26">
            <a:extLst>
              <a:ext uri="{FF2B5EF4-FFF2-40B4-BE49-F238E27FC236}">
                <a16:creationId xmlns:a16="http://schemas.microsoft.com/office/drawing/2014/main" id="{62A0EFFC-279B-4E80-952C-4B53224FD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286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572443" name="Text Box 27">
            <a:extLst>
              <a:ext uri="{FF2B5EF4-FFF2-40B4-BE49-F238E27FC236}">
                <a16:creationId xmlns:a16="http://schemas.microsoft.com/office/drawing/2014/main" id="{FEB31175-1B8A-43A9-AE8B-2682699DF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838" y="4384675"/>
            <a:ext cx="108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Ignorar</a:t>
            </a:r>
          </a:p>
        </p:txBody>
      </p:sp>
      <p:sp>
        <p:nvSpPr>
          <p:cNvPr id="572444" name="Line 28">
            <a:extLst>
              <a:ext uri="{FF2B5EF4-FFF2-40B4-BE49-F238E27FC236}">
                <a16:creationId xmlns:a16="http://schemas.microsoft.com/office/drawing/2014/main" id="{944A3A2C-EEED-46B1-8C20-4A82938D2A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35913" y="14478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45" name="Text Box 29">
            <a:extLst>
              <a:ext uri="{FF2B5EF4-FFF2-40B4-BE49-F238E27FC236}">
                <a16:creationId xmlns:a16="http://schemas.microsoft.com/office/drawing/2014/main" id="{8598625B-CCDE-4328-A2D0-F6F9873A8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4513" y="1447800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Dentro</a:t>
            </a:r>
          </a:p>
        </p:txBody>
      </p:sp>
      <p:sp>
        <p:nvSpPr>
          <p:cNvPr id="572446" name="Text Box 30">
            <a:extLst>
              <a:ext uri="{FF2B5EF4-FFF2-40B4-BE49-F238E27FC236}">
                <a16:creationId xmlns:a16="http://schemas.microsoft.com/office/drawing/2014/main" id="{BD1D125A-FCC5-4C5B-878B-CB91E47CE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2113" y="1447800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Fora</a:t>
            </a:r>
          </a:p>
        </p:txBody>
      </p:sp>
      <p:sp>
        <p:nvSpPr>
          <p:cNvPr id="572447" name="AutoShape 31">
            <a:extLst>
              <a:ext uri="{FF2B5EF4-FFF2-40B4-BE49-F238E27FC236}">
                <a16:creationId xmlns:a16="http://schemas.microsoft.com/office/drawing/2014/main" id="{98517252-2287-4EFE-A77B-CDFF25FFA12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288213" y="2552700"/>
            <a:ext cx="1219200" cy="990600"/>
          </a:xfrm>
          <a:prstGeom prst="parallelogram">
            <a:avLst>
              <a:gd name="adj" fmla="val 307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448" name="Line 32">
            <a:extLst>
              <a:ext uri="{FF2B5EF4-FFF2-40B4-BE49-F238E27FC236}">
                <a16:creationId xmlns:a16="http://schemas.microsoft.com/office/drawing/2014/main" id="{0969FC20-B279-496E-B3F5-BF0F8CF8DF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91400" y="2438400"/>
            <a:ext cx="990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49" name="Text Box 33">
            <a:extLst>
              <a:ext uri="{FF2B5EF4-FFF2-40B4-BE49-F238E27FC236}">
                <a16:creationId xmlns:a16="http://schemas.microsoft.com/office/drawing/2014/main" id="{B8E71565-EFD5-410C-9492-2F4D318B8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209800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572450" name="Text Box 34">
            <a:extLst>
              <a:ext uri="{FF2B5EF4-FFF2-40B4-BE49-F238E27FC236}">
                <a16:creationId xmlns:a16="http://schemas.microsoft.com/office/drawing/2014/main" id="{AFC326BF-AACF-42E8-B053-8037DC3D9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81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572451" name="Text Box 35">
            <a:extLst>
              <a:ext uri="{FF2B5EF4-FFF2-40B4-BE49-F238E27FC236}">
                <a16:creationId xmlns:a16="http://schemas.microsoft.com/office/drawing/2014/main" id="{0EA18A79-E363-42D9-BD21-2BAAF8885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4384675"/>
            <a:ext cx="1401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Copiar i,p</a:t>
            </a:r>
          </a:p>
        </p:txBody>
      </p:sp>
      <p:sp>
        <p:nvSpPr>
          <p:cNvPr id="572452" name="Line 36">
            <a:extLst>
              <a:ext uri="{FF2B5EF4-FFF2-40B4-BE49-F238E27FC236}">
                <a16:creationId xmlns:a16="http://schemas.microsoft.com/office/drawing/2014/main" id="{4ECE862F-2E8F-4B47-A8CC-46D66095A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352800"/>
            <a:ext cx="990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53" name="Text Box 37">
            <a:extLst>
              <a:ext uri="{FF2B5EF4-FFF2-40B4-BE49-F238E27FC236}">
                <a16:creationId xmlns:a16="http://schemas.microsoft.com/office/drawing/2014/main" id="{967AB488-1109-407B-AD64-426BB604E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5052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572454" name="Text Box 38">
            <a:extLst>
              <a:ext uri="{FF2B5EF4-FFF2-40B4-BE49-F238E27FC236}">
                <a16:creationId xmlns:a16="http://schemas.microsoft.com/office/drawing/2014/main" id="{4CC54704-8DD4-4D67-A299-24C47848D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1336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>
            <a:extLst>
              <a:ext uri="{FF2B5EF4-FFF2-40B4-BE49-F238E27FC236}">
                <a16:creationId xmlns:a16="http://schemas.microsoft.com/office/drawing/2014/main" id="{26D64CD1-57D4-444A-BC12-1DCA1B631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Sutherland-Hodgman – Exemplo</a:t>
            </a:r>
          </a:p>
        </p:txBody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38CCCF12-98CB-4690-802F-C5B57D65E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2971800" cy="1905000"/>
          </a:xfrm>
          <a:prstGeom prst="rect">
            <a:avLst/>
          </a:prstGeom>
          <a:noFill/>
          <a:ln w="28575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4468" name="Freeform 4">
            <a:extLst>
              <a:ext uri="{FF2B5EF4-FFF2-40B4-BE49-F238E27FC236}">
                <a16:creationId xmlns:a16="http://schemas.microsoft.com/office/drawing/2014/main" id="{DF582DFE-289D-4043-AB3D-2D0A83780975}"/>
              </a:ext>
            </a:extLst>
          </p:cNvPr>
          <p:cNvSpPr>
            <a:spLocks/>
          </p:cNvSpPr>
          <p:nvPr/>
        </p:nvSpPr>
        <p:spPr bwMode="auto">
          <a:xfrm>
            <a:off x="4114800" y="2286000"/>
            <a:ext cx="2667000" cy="2209800"/>
          </a:xfrm>
          <a:custGeom>
            <a:avLst/>
            <a:gdLst>
              <a:gd name="T0" fmla="*/ 0 w 1680"/>
              <a:gd name="T1" fmla="*/ 912 h 1392"/>
              <a:gd name="T2" fmla="*/ 0 w 1680"/>
              <a:gd name="T3" fmla="*/ 0 h 1392"/>
              <a:gd name="T4" fmla="*/ 1680 w 1680"/>
              <a:gd name="T5" fmla="*/ 0 h 1392"/>
              <a:gd name="T6" fmla="*/ 1680 w 1680"/>
              <a:gd name="T7" fmla="*/ 1392 h 1392"/>
              <a:gd name="T8" fmla="*/ 480 w 1680"/>
              <a:gd name="T9" fmla="*/ 1392 h 1392"/>
              <a:gd name="T10" fmla="*/ 1200 w 1680"/>
              <a:gd name="T11" fmla="*/ 816 h 1392"/>
              <a:gd name="T12" fmla="*/ 1200 w 1680"/>
              <a:gd name="T13" fmla="*/ 384 h 1392"/>
              <a:gd name="T14" fmla="*/ 336 w 1680"/>
              <a:gd name="T15" fmla="*/ 384 h 1392"/>
              <a:gd name="T16" fmla="*/ 0 w 1680"/>
              <a:gd name="T17" fmla="*/ 912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80" h="1392">
                <a:moveTo>
                  <a:pt x="0" y="912"/>
                </a:moveTo>
                <a:lnTo>
                  <a:pt x="0" y="0"/>
                </a:lnTo>
                <a:lnTo>
                  <a:pt x="1680" y="0"/>
                </a:lnTo>
                <a:lnTo>
                  <a:pt x="1680" y="1392"/>
                </a:lnTo>
                <a:lnTo>
                  <a:pt x="480" y="1392"/>
                </a:lnTo>
                <a:lnTo>
                  <a:pt x="1200" y="816"/>
                </a:lnTo>
                <a:lnTo>
                  <a:pt x="1200" y="384"/>
                </a:lnTo>
                <a:lnTo>
                  <a:pt x="336" y="384"/>
                </a:lnTo>
                <a:lnTo>
                  <a:pt x="0" y="912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>
            <a:extLst>
              <a:ext uri="{FF2B5EF4-FFF2-40B4-BE49-F238E27FC236}">
                <a16:creationId xmlns:a16="http://schemas.microsoft.com/office/drawing/2014/main" id="{2410BDD9-3726-40AD-A969-24D152682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Sutherland-Hodgman – Exemplo</a:t>
            </a:r>
          </a:p>
        </p:txBody>
      </p:sp>
      <p:sp>
        <p:nvSpPr>
          <p:cNvPr id="573444" name="Rectangle 4">
            <a:extLst>
              <a:ext uri="{FF2B5EF4-FFF2-40B4-BE49-F238E27FC236}">
                <a16:creationId xmlns:a16="http://schemas.microsoft.com/office/drawing/2014/main" id="{8D82B534-A599-465A-BDEF-A3B77A524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2971800" cy="1905000"/>
          </a:xfrm>
          <a:prstGeom prst="rect">
            <a:avLst/>
          </a:prstGeom>
          <a:noFill/>
          <a:ln w="28575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3449" name="Freeform 9">
            <a:extLst>
              <a:ext uri="{FF2B5EF4-FFF2-40B4-BE49-F238E27FC236}">
                <a16:creationId xmlns:a16="http://schemas.microsoft.com/office/drawing/2014/main" id="{C8D04E3B-EF33-4E2D-A067-E869C48E9E5F}"/>
              </a:ext>
            </a:extLst>
          </p:cNvPr>
          <p:cNvSpPr>
            <a:spLocks/>
          </p:cNvSpPr>
          <p:nvPr/>
        </p:nvSpPr>
        <p:spPr bwMode="auto">
          <a:xfrm>
            <a:off x="4108450" y="3038475"/>
            <a:ext cx="2673350" cy="1457325"/>
          </a:xfrm>
          <a:custGeom>
            <a:avLst/>
            <a:gdLst>
              <a:gd name="T0" fmla="*/ 4 w 1684"/>
              <a:gd name="T1" fmla="*/ 438 h 918"/>
              <a:gd name="T2" fmla="*/ 0 w 1684"/>
              <a:gd name="T3" fmla="*/ 0 h 918"/>
              <a:gd name="T4" fmla="*/ 1674 w 1684"/>
              <a:gd name="T5" fmla="*/ 0 h 918"/>
              <a:gd name="T6" fmla="*/ 1684 w 1684"/>
              <a:gd name="T7" fmla="*/ 918 h 918"/>
              <a:gd name="T8" fmla="*/ 484 w 1684"/>
              <a:gd name="T9" fmla="*/ 918 h 918"/>
              <a:gd name="T10" fmla="*/ 1204 w 1684"/>
              <a:gd name="T11" fmla="*/ 342 h 918"/>
              <a:gd name="T12" fmla="*/ 1196 w 1684"/>
              <a:gd name="T13" fmla="*/ 0 h 918"/>
              <a:gd name="T14" fmla="*/ 283 w 1684"/>
              <a:gd name="T15" fmla="*/ 9 h 918"/>
              <a:gd name="T16" fmla="*/ 4 w 1684"/>
              <a:gd name="T17" fmla="*/ 43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84" h="918">
                <a:moveTo>
                  <a:pt x="4" y="438"/>
                </a:moveTo>
                <a:lnTo>
                  <a:pt x="0" y="0"/>
                </a:lnTo>
                <a:lnTo>
                  <a:pt x="1674" y="0"/>
                </a:lnTo>
                <a:lnTo>
                  <a:pt x="1684" y="918"/>
                </a:lnTo>
                <a:lnTo>
                  <a:pt x="484" y="918"/>
                </a:lnTo>
                <a:lnTo>
                  <a:pt x="1204" y="342"/>
                </a:lnTo>
                <a:lnTo>
                  <a:pt x="1196" y="0"/>
                </a:lnTo>
                <a:lnTo>
                  <a:pt x="283" y="9"/>
                </a:lnTo>
                <a:lnTo>
                  <a:pt x="4" y="438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>
            <a:extLst>
              <a:ext uri="{FF2B5EF4-FFF2-40B4-BE49-F238E27FC236}">
                <a16:creationId xmlns:a16="http://schemas.microsoft.com/office/drawing/2014/main" id="{12EEBB9B-A01A-46BD-AF96-EBC3E7A13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Sutherland-Hodgman – Exemplo</a:t>
            </a:r>
          </a:p>
        </p:txBody>
      </p:sp>
      <p:sp>
        <p:nvSpPr>
          <p:cNvPr id="575491" name="Rectangle 3">
            <a:extLst>
              <a:ext uri="{FF2B5EF4-FFF2-40B4-BE49-F238E27FC236}">
                <a16:creationId xmlns:a16="http://schemas.microsoft.com/office/drawing/2014/main" id="{82B305D2-D14D-4785-B202-048D696F9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2971800" cy="1905000"/>
          </a:xfrm>
          <a:prstGeom prst="rect">
            <a:avLst/>
          </a:prstGeom>
          <a:noFill/>
          <a:ln w="28575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5492" name="Freeform 4">
            <a:extLst>
              <a:ext uri="{FF2B5EF4-FFF2-40B4-BE49-F238E27FC236}">
                <a16:creationId xmlns:a16="http://schemas.microsoft.com/office/drawing/2014/main" id="{89A654C6-E905-4F2A-9F8C-0C81973A625F}"/>
              </a:ext>
            </a:extLst>
          </p:cNvPr>
          <p:cNvSpPr>
            <a:spLocks/>
          </p:cNvSpPr>
          <p:nvPr/>
        </p:nvSpPr>
        <p:spPr bwMode="auto">
          <a:xfrm>
            <a:off x="4108450" y="3024188"/>
            <a:ext cx="1701800" cy="1477962"/>
          </a:xfrm>
          <a:custGeom>
            <a:avLst/>
            <a:gdLst>
              <a:gd name="T0" fmla="*/ 4 w 1072"/>
              <a:gd name="T1" fmla="*/ 447 h 931"/>
              <a:gd name="T2" fmla="*/ 0 w 1072"/>
              <a:gd name="T3" fmla="*/ 9 h 931"/>
              <a:gd name="T4" fmla="*/ 1063 w 1072"/>
              <a:gd name="T5" fmla="*/ 0 h 931"/>
              <a:gd name="T6" fmla="*/ 1054 w 1072"/>
              <a:gd name="T7" fmla="*/ 931 h 931"/>
              <a:gd name="T8" fmla="*/ 484 w 1072"/>
              <a:gd name="T9" fmla="*/ 927 h 931"/>
              <a:gd name="T10" fmla="*/ 1054 w 1072"/>
              <a:gd name="T11" fmla="*/ 461 h 931"/>
              <a:gd name="T12" fmla="*/ 1072 w 1072"/>
              <a:gd name="T13" fmla="*/ 0 h 931"/>
              <a:gd name="T14" fmla="*/ 283 w 1072"/>
              <a:gd name="T15" fmla="*/ 18 h 931"/>
              <a:gd name="T16" fmla="*/ 4 w 1072"/>
              <a:gd name="T17" fmla="*/ 447 h 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72" h="931">
                <a:moveTo>
                  <a:pt x="4" y="447"/>
                </a:moveTo>
                <a:lnTo>
                  <a:pt x="0" y="9"/>
                </a:lnTo>
                <a:lnTo>
                  <a:pt x="1063" y="0"/>
                </a:lnTo>
                <a:lnTo>
                  <a:pt x="1054" y="931"/>
                </a:lnTo>
                <a:lnTo>
                  <a:pt x="484" y="927"/>
                </a:lnTo>
                <a:lnTo>
                  <a:pt x="1054" y="461"/>
                </a:lnTo>
                <a:lnTo>
                  <a:pt x="1072" y="0"/>
                </a:lnTo>
                <a:lnTo>
                  <a:pt x="283" y="18"/>
                </a:lnTo>
                <a:lnTo>
                  <a:pt x="4" y="447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>
            <a:extLst>
              <a:ext uri="{FF2B5EF4-FFF2-40B4-BE49-F238E27FC236}">
                <a16:creationId xmlns:a16="http://schemas.microsoft.com/office/drawing/2014/main" id="{B144FD48-013D-4411-AB1F-4BB5A7CAD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Sutherland Hodgman – Eliminando Arestas Fantasmas</a:t>
            </a:r>
          </a:p>
        </p:txBody>
      </p:sp>
      <p:sp>
        <p:nvSpPr>
          <p:cNvPr id="577539" name="Rectangle 3">
            <a:extLst>
              <a:ext uri="{FF2B5EF4-FFF2-40B4-BE49-F238E27FC236}">
                <a16:creationId xmlns:a16="http://schemas.microsoft.com/office/drawing/2014/main" id="{4D7E2BC0-8A6C-4F0A-BBBE-486C05906E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 dirty="0"/>
              <a:t>Distinguir os pontos de interseção gerados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De dentro para fora: rotular como do tipo </a:t>
            </a:r>
            <a:r>
              <a:rPr lang="pt-BR" altLang="en-US" sz="2000" dirty="0">
                <a:sym typeface="Symbol" panose="05050102010706020507" pitchFamily="18" charset="2"/>
              </a:rPr>
              <a:t>α</a:t>
            </a:r>
            <a:endParaRPr lang="pt-BR" altLang="en-US" sz="2000" dirty="0"/>
          </a:p>
          <a:p>
            <a:pPr lvl="1">
              <a:lnSpc>
                <a:spcPct val="90000"/>
              </a:lnSpc>
            </a:pPr>
            <a:r>
              <a:rPr lang="pt-BR" altLang="en-US" sz="2000" dirty="0">
                <a:sym typeface="Symbol" panose="05050102010706020507" pitchFamily="18" charset="2"/>
              </a:rPr>
              <a:t>De fora para dentro: rotular como do tipo </a:t>
            </a:r>
            <a:r>
              <a:rPr lang="el-GR" altLang="en-US" sz="2000" dirty="0">
                <a:sym typeface="Symbol" panose="05050102010706020507" pitchFamily="18" charset="2"/>
              </a:rPr>
              <a:t>β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pt-BR" altLang="en-US" sz="2100" dirty="0">
                <a:sym typeface="Symbol" panose="05050102010706020507" pitchFamily="18" charset="2"/>
              </a:rPr>
              <a:t>Iniciar</a:t>
            </a:r>
            <a:r>
              <a:rPr lang="en-US" altLang="en-US" sz="2100" dirty="0">
                <a:sym typeface="Symbol" panose="05050102010706020507" pitchFamily="18" charset="2"/>
              </a:rPr>
              <a:t> </a:t>
            </a:r>
            <a:r>
              <a:rPr lang="pt-BR" altLang="en-US" sz="2100" dirty="0">
                <a:sym typeface="Symbol" panose="05050102010706020507" pitchFamily="18" charset="2"/>
              </a:rPr>
              <a:t>o percurso de algum vértice “fora”</a:t>
            </a:r>
            <a:endParaRPr lang="pt-BR" altLang="en-US" sz="2100" dirty="0"/>
          </a:p>
          <a:p>
            <a:pPr>
              <a:lnSpc>
                <a:spcPct val="90000"/>
              </a:lnSpc>
            </a:pPr>
            <a:r>
              <a:rPr lang="pt-BR" altLang="en-US" sz="2100" dirty="0">
                <a:sym typeface="Symbol" panose="05050102010706020507" pitchFamily="18" charset="2"/>
              </a:rPr>
              <a:t>Ao encontrar um ponto de interseção </a:t>
            </a:r>
            <a:r>
              <a:rPr lang="pt-BR" altLang="en-US" sz="2100" dirty="0"/>
              <a:t>α</a:t>
            </a:r>
            <a:r>
              <a:rPr lang="pt-BR" altLang="en-US" sz="2100" dirty="0">
                <a:sym typeface="Symbol" panose="05050102010706020507" pitchFamily="18" charset="2"/>
              </a:rPr>
              <a:t>, ligar com o último </a:t>
            </a:r>
            <a:r>
              <a:rPr lang="el-GR" altLang="en-US" sz="2100" dirty="0">
                <a:sym typeface="Symbol" panose="05050102010706020507" pitchFamily="18" charset="2"/>
              </a:rPr>
              <a:t>β</a:t>
            </a:r>
            <a:r>
              <a:rPr lang="en-US" altLang="en-US" sz="2100" dirty="0">
                <a:sym typeface="Symbol" panose="05050102010706020507" pitchFamily="18" charset="2"/>
              </a:rPr>
              <a:t> visto</a:t>
            </a:r>
            <a:endParaRPr lang="en-US" altLang="en-US" sz="2100" dirty="0"/>
          </a:p>
          <a:p>
            <a:pPr>
              <a:lnSpc>
                <a:spcPct val="90000"/>
              </a:lnSpc>
            </a:pPr>
            <a:r>
              <a:rPr lang="pt-BR" altLang="en-US" sz="2100" dirty="0">
                <a:sym typeface="Symbol" panose="05050102010706020507" pitchFamily="18" charset="2"/>
              </a:rPr>
              <a:t>Resultado pode ter mais de uma componente conexa</a:t>
            </a:r>
            <a:endParaRPr lang="pt-BR" altLang="en-US" sz="2100" dirty="0"/>
          </a:p>
          <a:p>
            <a:pPr>
              <a:lnSpc>
                <a:spcPct val="90000"/>
              </a:lnSpc>
            </a:pPr>
            <a:endParaRPr lang="el-GR" altLang="en-US" sz="2100">
              <a:sym typeface="Symbol" panose="05050102010706020507" pitchFamily="18" charset="2"/>
            </a:endParaRPr>
          </a:p>
        </p:txBody>
      </p:sp>
      <p:sp>
        <p:nvSpPr>
          <p:cNvPr id="577540" name="Line 4">
            <a:extLst>
              <a:ext uri="{FF2B5EF4-FFF2-40B4-BE49-F238E27FC236}">
                <a16:creationId xmlns:a16="http://schemas.microsoft.com/office/drawing/2014/main" id="{947E5D5F-3C07-4B1A-9EE5-537C7F0E88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67438" y="2819400"/>
            <a:ext cx="15240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7541" name="Line 5">
            <a:extLst>
              <a:ext uri="{FF2B5EF4-FFF2-40B4-BE49-F238E27FC236}">
                <a16:creationId xmlns:a16="http://schemas.microsoft.com/office/drawing/2014/main" id="{81E8DDCE-A960-4195-9E73-00E20078E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7438" y="31242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7542" name="Line 6">
            <a:extLst>
              <a:ext uri="{FF2B5EF4-FFF2-40B4-BE49-F238E27FC236}">
                <a16:creationId xmlns:a16="http://schemas.microsoft.com/office/drawing/2014/main" id="{7F6C52E1-59D0-4078-80C9-4C464270D4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7438" y="4267200"/>
            <a:ext cx="15240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7543" name="Line 7">
            <a:extLst>
              <a:ext uri="{FF2B5EF4-FFF2-40B4-BE49-F238E27FC236}">
                <a16:creationId xmlns:a16="http://schemas.microsoft.com/office/drawing/2014/main" id="{FFC6D1A2-1881-4B4E-9216-CB523237BB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1438" y="28194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7544" name="Line 8">
            <a:extLst>
              <a:ext uri="{FF2B5EF4-FFF2-40B4-BE49-F238E27FC236}">
                <a16:creationId xmlns:a16="http://schemas.microsoft.com/office/drawing/2014/main" id="{58BDB909-BC8C-4723-A52C-3659E03C93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3238" y="2362200"/>
            <a:ext cx="0" cy="3124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7545" name="Text Box 9">
            <a:extLst>
              <a:ext uri="{FF2B5EF4-FFF2-40B4-BE49-F238E27FC236}">
                <a16:creationId xmlns:a16="http://schemas.microsoft.com/office/drawing/2014/main" id="{8C669FA6-1D16-4752-ACF6-F0C58BF30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8038" y="4953000"/>
            <a:ext cx="690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Fora</a:t>
            </a:r>
          </a:p>
        </p:txBody>
      </p:sp>
      <p:sp>
        <p:nvSpPr>
          <p:cNvPr id="577546" name="Text Box 10">
            <a:extLst>
              <a:ext uri="{FF2B5EF4-FFF2-40B4-BE49-F238E27FC236}">
                <a16:creationId xmlns:a16="http://schemas.microsoft.com/office/drawing/2014/main" id="{EC13D59E-4AED-4442-9CCB-5B0D20C29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953000"/>
            <a:ext cx="971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Dentro</a:t>
            </a:r>
          </a:p>
        </p:txBody>
      </p:sp>
      <p:sp>
        <p:nvSpPr>
          <p:cNvPr id="577547" name="Text Box 11">
            <a:extLst>
              <a:ext uri="{FF2B5EF4-FFF2-40B4-BE49-F238E27FC236}">
                <a16:creationId xmlns:a16="http://schemas.microsoft.com/office/drawing/2014/main" id="{5C3C0CDB-3CC2-4C91-B3CF-52E21A17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8475" y="4349750"/>
            <a:ext cx="344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>
            <a:spAutoFit/>
          </a:bodyPr>
          <a:lstStyle/>
          <a:p>
            <a:r>
              <a:rPr lang="pt-BR" altLang="en-US" dirty="0">
                <a:latin typeface="Book Antiqua"/>
                <a:sym typeface="Symbol" panose="05050102010706020507" pitchFamily="18" charset="2"/>
              </a:rPr>
              <a:t>α</a:t>
            </a:r>
            <a:endParaRPr lang="pt-BR" altLang="en-US" dirty="0">
              <a:sym typeface="Symbol" panose="05050102010706020507" pitchFamily="18" charset="2"/>
            </a:endParaRPr>
          </a:p>
        </p:txBody>
      </p:sp>
      <p:sp>
        <p:nvSpPr>
          <p:cNvPr id="577548" name="Text Box 12">
            <a:extLst>
              <a:ext uri="{FF2B5EF4-FFF2-40B4-BE49-F238E27FC236}">
                <a16:creationId xmlns:a16="http://schemas.microsoft.com/office/drawing/2014/main" id="{2961D59A-692B-4011-B982-DB66DD057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38" y="2438400"/>
            <a:ext cx="33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/>
              <a:t>β</a:t>
            </a:r>
          </a:p>
        </p:txBody>
      </p:sp>
      <p:sp>
        <p:nvSpPr>
          <p:cNvPr id="577549" name="Oval 13">
            <a:extLst>
              <a:ext uri="{FF2B5EF4-FFF2-40B4-BE49-F238E27FC236}">
                <a16:creationId xmlns:a16="http://schemas.microsoft.com/office/drawing/2014/main" id="{1E7B0B20-F1E0-4B74-8F3E-C8F28C101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900" y="2957513"/>
            <a:ext cx="76200" cy="76200"/>
          </a:xfrm>
          <a:prstGeom prst="ellipse">
            <a:avLst/>
          </a:prstGeom>
          <a:solidFill>
            <a:schemeClr val="tx1">
              <a:alpha val="3500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7550" name="Oval 14">
            <a:extLst>
              <a:ext uri="{FF2B5EF4-FFF2-40B4-BE49-F238E27FC236}">
                <a16:creationId xmlns:a16="http://schemas.microsoft.com/office/drawing/2014/main" id="{0AA85A03-C82C-413B-8001-01F945F62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75" y="4405313"/>
            <a:ext cx="76200" cy="76200"/>
          </a:xfrm>
          <a:prstGeom prst="ellipse">
            <a:avLst/>
          </a:prstGeom>
          <a:solidFill>
            <a:schemeClr val="tx1">
              <a:alpha val="35001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>
            <a:extLst>
              <a:ext uri="{FF2B5EF4-FFF2-40B4-BE49-F238E27FC236}">
                <a16:creationId xmlns:a16="http://schemas.microsoft.com/office/drawing/2014/main" id="{EBDB3DC5-CEA9-4C57-BE24-6C8DFC4AA7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Sutherland Hodgman – Eliminando Arestas Fantasmas – Exemplo </a:t>
            </a:r>
          </a:p>
        </p:txBody>
      </p:sp>
      <p:sp>
        <p:nvSpPr>
          <p:cNvPr id="578576" name="Rectangle 16">
            <a:extLst>
              <a:ext uri="{FF2B5EF4-FFF2-40B4-BE49-F238E27FC236}">
                <a16:creationId xmlns:a16="http://schemas.microsoft.com/office/drawing/2014/main" id="{C475DFF3-1D2A-4AC4-89A4-6A4FDFB1F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2971800" cy="1905000"/>
          </a:xfrm>
          <a:prstGeom prst="rect">
            <a:avLst/>
          </a:prstGeom>
          <a:noFill/>
          <a:ln w="28575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8577" name="Freeform 17">
            <a:extLst>
              <a:ext uri="{FF2B5EF4-FFF2-40B4-BE49-F238E27FC236}">
                <a16:creationId xmlns:a16="http://schemas.microsoft.com/office/drawing/2014/main" id="{25CF6F7E-1FDA-42E8-8C25-E27404194C09}"/>
              </a:ext>
            </a:extLst>
          </p:cNvPr>
          <p:cNvSpPr>
            <a:spLocks/>
          </p:cNvSpPr>
          <p:nvPr/>
        </p:nvSpPr>
        <p:spPr bwMode="auto">
          <a:xfrm>
            <a:off x="4114800" y="2286000"/>
            <a:ext cx="2667000" cy="2209800"/>
          </a:xfrm>
          <a:custGeom>
            <a:avLst/>
            <a:gdLst>
              <a:gd name="T0" fmla="*/ 0 w 1680"/>
              <a:gd name="T1" fmla="*/ 912 h 1392"/>
              <a:gd name="T2" fmla="*/ 0 w 1680"/>
              <a:gd name="T3" fmla="*/ 0 h 1392"/>
              <a:gd name="T4" fmla="*/ 1680 w 1680"/>
              <a:gd name="T5" fmla="*/ 0 h 1392"/>
              <a:gd name="T6" fmla="*/ 1680 w 1680"/>
              <a:gd name="T7" fmla="*/ 1392 h 1392"/>
              <a:gd name="T8" fmla="*/ 480 w 1680"/>
              <a:gd name="T9" fmla="*/ 1392 h 1392"/>
              <a:gd name="T10" fmla="*/ 1200 w 1680"/>
              <a:gd name="T11" fmla="*/ 816 h 1392"/>
              <a:gd name="T12" fmla="*/ 1200 w 1680"/>
              <a:gd name="T13" fmla="*/ 384 h 1392"/>
              <a:gd name="T14" fmla="*/ 336 w 1680"/>
              <a:gd name="T15" fmla="*/ 384 h 1392"/>
              <a:gd name="T16" fmla="*/ 0 w 1680"/>
              <a:gd name="T17" fmla="*/ 912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80" h="1392">
                <a:moveTo>
                  <a:pt x="0" y="912"/>
                </a:moveTo>
                <a:lnTo>
                  <a:pt x="0" y="0"/>
                </a:lnTo>
                <a:lnTo>
                  <a:pt x="1680" y="0"/>
                </a:lnTo>
                <a:lnTo>
                  <a:pt x="1680" y="1392"/>
                </a:lnTo>
                <a:lnTo>
                  <a:pt x="480" y="1392"/>
                </a:lnTo>
                <a:lnTo>
                  <a:pt x="1200" y="816"/>
                </a:lnTo>
                <a:lnTo>
                  <a:pt x="1200" y="384"/>
                </a:lnTo>
                <a:lnTo>
                  <a:pt x="336" y="384"/>
                </a:lnTo>
                <a:lnTo>
                  <a:pt x="0" y="912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>
            <a:extLst>
              <a:ext uri="{FF2B5EF4-FFF2-40B4-BE49-F238E27FC236}">
                <a16:creationId xmlns:a16="http://schemas.microsoft.com/office/drawing/2014/main" id="{726345C2-EADE-46F1-A99E-BC6F158E6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Sutherland Hodgman – Eliminando Arestas Fantasmas – Exemplo </a:t>
            </a:r>
          </a:p>
        </p:txBody>
      </p:sp>
      <p:sp>
        <p:nvSpPr>
          <p:cNvPr id="579589" name="Rectangle 5">
            <a:extLst>
              <a:ext uri="{FF2B5EF4-FFF2-40B4-BE49-F238E27FC236}">
                <a16:creationId xmlns:a16="http://schemas.microsoft.com/office/drawing/2014/main" id="{25934D04-9236-4762-86FC-ACA76D7C7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2971800" cy="1905000"/>
          </a:xfrm>
          <a:prstGeom prst="rect">
            <a:avLst/>
          </a:prstGeom>
          <a:noFill/>
          <a:ln w="28575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9590" name="Freeform 6">
            <a:extLst>
              <a:ext uri="{FF2B5EF4-FFF2-40B4-BE49-F238E27FC236}">
                <a16:creationId xmlns:a16="http://schemas.microsoft.com/office/drawing/2014/main" id="{CD44B5B6-002D-45BF-9B2A-3A87F19EC02B}"/>
              </a:ext>
            </a:extLst>
          </p:cNvPr>
          <p:cNvSpPr>
            <a:spLocks/>
          </p:cNvSpPr>
          <p:nvPr/>
        </p:nvSpPr>
        <p:spPr bwMode="auto">
          <a:xfrm>
            <a:off x="4876800" y="3038475"/>
            <a:ext cx="1905000" cy="1457325"/>
          </a:xfrm>
          <a:custGeom>
            <a:avLst/>
            <a:gdLst>
              <a:gd name="T0" fmla="*/ 1190 w 1200"/>
              <a:gd name="T1" fmla="*/ 0 h 918"/>
              <a:gd name="T2" fmla="*/ 1200 w 1200"/>
              <a:gd name="T3" fmla="*/ 918 h 918"/>
              <a:gd name="T4" fmla="*/ 0 w 1200"/>
              <a:gd name="T5" fmla="*/ 918 h 918"/>
              <a:gd name="T6" fmla="*/ 720 w 1200"/>
              <a:gd name="T7" fmla="*/ 342 h 918"/>
              <a:gd name="T8" fmla="*/ 712 w 1200"/>
              <a:gd name="T9" fmla="*/ 0 h 918"/>
              <a:gd name="T10" fmla="*/ 1190 w 1200"/>
              <a:gd name="T11" fmla="*/ 0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0" h="918">
                <a:moveTo>
                  <a:pt x="1190" y="0"/>
                </a:moveTo>
                <a:lnTo>
                  <a:pt x="1200" y="918"/>
                </a:lnTo>
                <a:lnTo>
                  <a:pt x="0" y="918"/>
                </a:lnTo>
                <a:lnTo>
                  <a:pt x="720" y="342"/>
                </a:lnTo>
                <a:lnTo>
                  <a:pt x="712" y="0"/>
                </a:lnTo>
                <a:lnTo>
                  <a:pt x="119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9591" name="Freeform 7">
            <a:extLst>
              <a:ext uri="{FF2B5EF4-FFF2-40B4-BE49-F238E27FC236}">
                <a16:creationId xmlns:a16="http://schemas.microsoft.com/office/drawing/2014/main" id="{49B74CDD-9E39-41EB-8FAB-9EC6F017CC37}"/>
              </a:ext>
            </a:extLst>
          </p:cNvPr>
          <p:cNvSpPr>
            <a:spLocks/>
          </p:cNvSpPr>
          <p:nvPr/>
        </p:nvSpPr>
        <p:spPr bwMode="auto">
          <a:xfrm>
            <a:off x="4191000" y="3048000"/>
            <a:ext cx="449263" cy="695325"/>
          </a:xfrm>
          <a:custGeom>
            <a:avLst/>
            <a:gdLst>
              <a:gd name="T0" fmla="*/ 4 w 283"/>
              <a:gd name="T1" fmla="*/ 438 h 438"/>
              <a:gd name="T2" fmla="*/ 0 w 283"/>
              <a:gd name="T3" fmla="*/ 0 h 438"/>
              <a:gd name="T4" fmla="*/ 283 w 283"/>
              <a:gd name="T5" fmla="*/ 9 h 438"/>
              <a:gd name="T6" fmla="*/ 4 w 283"/>
              <a:gd name="T7" fmla="*/ 438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3" h="438">
                <a:moveTo>
                  <a:pt x="4" y="438"/>
                </a:moveTo>
                <a:lnTo>
                  <a:pt x="0" y="0"/>
                </a:lnTo>
                <a:lnTo>
                  <a:pt x="283" y="9"/>
                </a:lnTo>
                <a:lnTo>
                  <a:pt x="4" y="438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>
            <a:extLst>
              <a:ext uri="{FF2B5EF4-FFF2-40B4-BE49-F238E27FC236}">
                <a16:creationId xmlns:a16="http://schemas.microsoft.com/office/drawing/2014/main" id="{036585ED-5920-49BA-85A9-56E005299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Recorte (</a:t>
            </a:r>
            <a:r>
              <a:rPr lang="en-US" altLang="en-US" i="1"/>
              <a:t>Clipping</a:t>
            </a:r>
            <a:r>
              <a:rPr lang="pt-BR" altLang="en-US"/>
              <a:t>)</a:t>
            </a:r>
          </a:p>
        </p:txBody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1B74C5E5-D703-430F-B7EB-AAD0CC873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900" dirty="0"/>
              <a:t>Problema definido por:</a:t>
            </a:r>
          </a:p>
          <a:p>
            <a:pPr lvl="1">
              <a:lnSpc>
                <a:spcPct val="90000"/>
              </a:lnSpc>
            </a:pPr>
            <a:r>
              <a:rPr lang="pt-BR" altLang="en-US" dirty="0"/>
              <a:t>Geometria a ser recortada</a:t>
            </a:r>
          </a:p>
          <a:p>
            <a:pPr lvl="2">
              <a:lnSpc>
                <a:spcPct val="90000"/>
              </a:lnSpc>
            </a:pPr>
            <a:r>
              <a:rPr lang="pt-BR" altLang="en-US" dirty="0"/>
              <a:t>Pontos, retas, planos, curvas, superfícies</a:t>
            </a:r>
          </a:p>
          <a:p>
            <a:pPr lvl="1">
              <a:lnSpc>
                <a:spcPct val="90000"/>
              </a:lnSpc>
            </a:pPr>
            <a:r>
              <a:rPr lang="pt-BR" altLang="en-US" dirty="0"/>
              <a:t>Regiões de recorte</a:t>
            </a:r>
          </a:p>
          <a:p>
            <a:pPr lvl="2">
              <a:lnSpc>
                <a:spcPct val="90000"/>
              </a:lnSpc>
            </a:pPr>
            <a:r>
              <a:rPr lang="pt-BR" altLang="en-US" dirty="0"/>
              <a:t>Janela (2D)</a:t>
            </a:r>
          </a:p>
          <a:p>
            <a:pPr lvl="2">
              <a:lnSpc>
                <a:spcPct val="90000"/>
              </a:lnSpc>
            </a:pPr>
            <a:r>
              <a:rPr lang="pt-BR" altLang="en-US" dirty="0"/>
              <a:t>Volume de visibilidade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Frustum</a:t>
            </a:r>
            <a:r>
              <a:rPr lang="pt-BR" altLang="en-US" dirty="0"/>
              <a:t> (tronco de pirâmide)</a:t>
            </a:r>
          </a:p>
          <a:p>
            <a:pPr lvl="3">
              <a:lnSpc>
                <a:spcPct val="90000"/>
              </a:lnSpc>
            </a:pPr>
            <a:r>
              <a:rPr lang="pt-BR" altLang="en-US" dirty="0"/>
              <a:t>Paralelepípedo</a:t>
            </a:r>
          </a:p>
          <a:p>
            <a:pPr lvl="2">
              <a:lnSpc>
                <a:spcPct val="90000"/>
              </a:lnSpc>
            </a:pPr>
            <a:r>
              <a:rPr lang="pt-BR" altLang="en-US" dirty="0"/>
              <a:t>Polígonos</a:t>
            </a:r>
          </a:p>
          <a:p>
            <a:pPr lvl="3">
              <a:lnSpc>
                <a:spcPct val="90000"/>
              </a:lnSpc>
            </a:pPr>
            <a:r>
              <a:rPr lang="pt-BR" altLang="en-US" dirty="0"/>
              <a:t>Convexos</a:t>
            </a:r>
          </a:p>
          <a:p>
            <a:pPr lvl="3">
              <a:lnSpc>
                <a:spcPct val="90000"/>
              </a:lnSpc>
            </a:pPr>
            <a:r>
              <a:rPr lang="pt-BR" altLang="en-US" dirty="0"/>
              <a:t>Genéricos (côncavos, com buracos, etc.)</a:t>
            </a:r>
          </a:p>
          <a:p>
            <a:pPr lvl="1">
              <a:lnSpc>
                <a:spcPct val="90000"/>
              </a:lnSpc>
            </a:pPr>
            <a:endParaRPr lang="pt-BR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>
            <a:extLst>
              <a:ext uri="{FF2B5EF4-FFF2-40B4-BE49-F238E27FC236}">
                <a16:creationId xmlns:a16="http://schemas.microsoft.com/office/drawing/2014/main" id="{D0F7D3B6-934E-43BD-9E59-D3BF26102F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Sutherland Hodgman – Eliminando Arestas Fantasmas – Exemplo </a:t>
            </a:r>
          </a:p>
        </p:txBody>
      </p:sp>
      <p:sp>
        <p:nvSpPr>
          <p:cNvPr id="580611" name="Rectangle 3">
            <a:extLst>
              <a:ext uri="{FF2B5EF4-FFF2-40B4-BE49-F238E27FC236}">
                <a16:creationId xmlns:a16="http://schemas.microsoft.com/office/drawing/2014/main" id="{AF8A4136-2942-4870-AE86-6F9DE8C58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2971800" cy="1905000"/>
          </a:xfrm>
          <a:prstGeom prst="rect">
            <a:avLst/>
          </a:prstGeom>
          <a:noFill/>
          <a:ln w="28575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80612" name="Freeform 4">
            <a:extLst>
              <a:ext uri="{FF2B5EF4-FFF2-40B4-BE49-F238E27FC236}">
                <a16:creationId xmlns:a16="http://schemas.microsoft.com/office/drawing/2014/main" id="{97263BD8-7D61-422D-8F20-D1185C96236A}"/>
              </a:ext>
            </a:extLst>
          </p:cNvPr>
          <p:cNvSpPr>
            <a:spLocks/>
          </p:cNvSpPr>
          <p:nvPr/>
        </p:nvSpPr>
        <p:spPr bwMode="auto">
          <a:xfrm>
            <a:off x="4876800" y="3770313"/>
            <a:ext cx="919163" cy="746125"/>
          </a:xfrm>
          <a:custGeom>
            <a:avLst/>
            <a:gdLst>
              <a:gd name="T0" fmla="*/ 570 w 579"/>
              <a:gd name="T1" fmla="*/ 470 h 470"/>
              <a:gd name="T2" fmla="*/ 0 w 579"/>
              <a:gd name="T3" fmla="*/ 457 h 470"/>
              <a:gd name="T4" fmla="*/ 579 w 579"/>
              <a:gd name="T5" fmla="*/ 0 h 470"/>
              <a:gd name="T6" fmla="*/ 570 w 579"/>
              <a:gd name="T7" fmla="*/ 47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9" h="470">
                <a:moveTo>
                  <a:pt x="570" y="470"/>
                </a:moveTo>
                <a:lnTo>
                  <a:pt x="0" y="457"/>
                </a:lnTo>
                <a:lnTo>
                  <a:pt x="579" y="0"/>
                </a:lnTo>
                <a:lnTo>
                  <a:pt x="570" y="47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0613" name="Freeform 5">
            <a:extLst>
              <a:ext uri="{FF2B5EF4-FFF2-40B4-BE49-F238E27FC236}">
                <a16:creationId xmlns:a16="http://schemas.microsoft.com/office/drawing/2014/main" id="{3A50FF90-A3A3-408A-A238-008D2B8DED6B}"/>
              </a:ext>
            </a:extLst>
          </p:cNvPr>
          <p:cNvSpPr>
            <a:spLocks/>
          </p:cNvSpPr>
          <p:nvPr/>
        </p:nvSpPr>
        <p:spPr bwMode="auto">
          <a:xfrm>
            <a:off x="4191000" y="3048000"/>
            <a:ext cx="449263" cy="695325"/>
          </a:xfrm>
          <a:custGeom>
            <a:avLst/>
            <a:gdLst>
              <a:gd name="T0" fmla="*/ 4 w 283"/>
              <a:gd name="T1" fmla="*/ 438 h 438"/>
              <a:gd name="T2" fmla="*/ 0 w 283"/>
              <a:gd name="T3" fmla="*/ 0 h 438"/>
              <a:gd name="T4" fmla="*/ 283 w 283"/>
              <a:gd name="T5" fmla="*/ 9 h 438"/>
              <a:gd name="T6" fmla="*/ 4 w 283"/>
              <a:gd name="T7" fmla="*/ 438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3" h="438">
                <a:moveTo>
                  <a:pt x="4" y="438"/>
                </a:moveTo>
                <a:lnTo>
                  <a:pt x="0" y="0"/>
                </a:lnTo>
                <a:lnTo>
                  <a:pt x="283" y="9"/>
                </a:lnTo>
                <a:lnTo>
                  <a:pt x="4" y="438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>
            <a:extLst>
              <a:ext uri="{FF2B5EF4-FFF2-40B4-BE49-F238E27FC236}">
                <a16:creationId xmlns:a16="http://schemas.microsoft.com/office/drawing/2014/main" id="{45772FDC-3AD5-40F2-A26F-5A7518E68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Sutherland-Hodgman - Resumo</a:t>
            </a:r>
          </a:p>
        </p:txBody>
      </p:sp>
      <p:sp>
        <p:nvSpPr>
          <p:cNvPr id="576515" name="Rectangle 3">
            <a:extLst>
              <a:ext uri="{FF2B5EF4-FFF2-40B4-BE49-F238E27FC236}">
                <a16:creationId xmlns:a16="http://schemas.microsoft.com/office/drawing/2014/main" id="{F280E172-3232-467E-81C4-BBB441973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Facilmente generalizável para 3D</a:t>
            </a:r>
          </a:p>
          <a:p>
            <a:pPr>
              <a:lnSpc>
                <a:spcPct val="90000"/>
              </a:lnSpc>
            </a:pPr>
            <a:r>
              <a:rPr lang="pt-BR" altLang="en-US"/>
              <a:t>Pode ser adaptado para implementação em hardware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Cada vértice gerado pode ser passado pelo pipeline para o recorte contra o próximo semi-espaço plano</a:t>
            </a:r>
          </a:p>
          <a:p>
            <a:pPr>
              <a:lnSpc>
                <a:spcPct val="90000"/>
              </a:lnSpc>
            </a:pPr>
            <a:r>
              <a:rPr lang="pt-BR" altLang="en-US"/>
              <a:t>Pode gerar arestas “fantasma”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Irrelevante para propósitos de desenho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Podem ser eliminadas com um pouco mais de trabalho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>
            <a:extLst>
              <a:ext uri="{FF2B5EF4-FFF2-40B4-BE49-F238E27FC236}">
                <a16:creationId xmlns:a16="http://schemas.microsoft.com/office/drawing/2014/main" id="{A81E51CB-42B1-4C46-9D12-A07A0FC41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Weiler-Atherton</a:t>
            </a:r>
          </a:p>
        </p:txBody>
      </p:sp>
      <p:sp>
        <p:nvSpPr>
          <p:cNvPr id="581635" name="Rectangle 3">
            <a:extLst>
              <a:ext uri="{FF2B5EF4-FFF2-40B4-BE49-F238E27FC236}">
                <a16:creationId xmlns:a16="http://schemas.microsoft.com/office/drawing/2014/main" id="{9FB9A54C-AF24-4A53-A799-715BF6A46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 dirty="0"/>
              <a:t>Recorta qualquer polígono contra qualquer outro polígono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Pode ser usado para computar operações de conjunto com polígonos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União, Interseção, Diferença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Mais complexo que o algoritmo de Sutherland-</a:t>
            </a:r>
            <a:r>
              <a:rPr lang="pt-BR" altLang="en-US" sz="2100" dirty="0" err="1"/>
              <a:t>Hodgman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Ideia: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Cada polígono divide o espaço em 3 conjuntos</a:t>
            </a:r>
          </a:p>
          <a:p>
            <a:pPr lvl="2">
              <a:lnSpc>
                <a:spcPct val="90000"/>
              </a:lnSpc>
            </a:pPr>
            <a:r>
              <a:rPr lang="pt-BR" altLang="en-US" sz="1800" dirty="0"/>
              <a:t>Dentro, fora, borda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Borda de cada polígono é “duplicada”</a:t>
            </a:r>
          </a:p>
          <a:p>
            <a:pPr lvl="2">
              <a:lnSpc>
                <a:spcPct val="90000"/>
              </a:lnSpc>
            </a:pPr>
            <a:r>
              <a:rPr lang="pt-BR" altLang="en-US" sz="1800" dirty="0"/>
              <a:t>Uma circulação corresponde ao lado de dentro e outra ao lado de fora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Nos pontos de interseção, é preciso “costurar” as 4 circulações de forma coerente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>
            <a:extLst>
              <a:ext uri="{FF2B5EF4-FFF2-40B4-BE49-F238E27FC236}">
                <a16:creationId xmlns:a16="http://schemas.microsoft.com/office/drawing/2014/main" id="{9A0A37F0-4304-4897-9F12-5B8DE70CA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Weiler-Atherton</a:t>
            </a:r>
          </a:p>
        </p:txBody>
      </p:sp>
      <p:sp>
        <p:nvSpPr>
          <p:cNvPr id="583688" name="Line 8">
            <a:extLst>
              <a:ext uri="{FF2B5EF4-FFF2-40B4-BE49-F238E27FC236}">
                <a16:creationId xmlns:a16="http://schemas.microsoft.com/office/drawing/2014/main" id="{6216C9A9-D188-499F-80A8-528A7E812A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2590800"/>
            <a:ext cx="1066800" cy="2438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689" name="Line 9">
            <a:extLst>
              <a:ext uri="{FF2B5EF4-FFF2-40B4-BE49-F238E27FC236}">
                <a16:creationId xmlns:a16="http://schemas.microsoft.com/office/drawing/2014/main" id="{4DE56527-BBFC-433B-9136-E9B07BB781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590800"/>
            <a:ext cx="1219200" cy="7620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690" name="Line 10">
            <a:extLst>
              <a:ext uri="{FF2B5EF4-FFF2-40B4-BE49-F238E27FC236}">
                <a16:creationId xmlns:a16="http://schemas.microsoft.com/office/drawing/2014/main" id="{27B130B7-80A9-440A-8086-D6E5FD9F8D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2667000"/>
            <a:ext cx="1447800" cy="685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691" name="Line 11">
            <a:extLst>
              <a:ext uri="{FF2B5EF4-FFF2-40B4-BE49-F238E27FC236}">
                <a16:creationId xmlns:a16="http://schemas.microsoft.com/office/drawing/2014/main" id="{DCF62394-67A1-4A38-83F2-1D03FE67A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667000"/>
            <a:ext cx="228600" cy="2057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692" name="Line 12">
            <a:extLst>
              <a:ext uri="{FF2B5EF4-FFF2-40B4-BE49-F238E27FC236}">
                <a16:creationId xmlns:a16="http://schemas.microsoft.com/office/drawing/2014/main" id="{9B2BB34B-A856-47DB-9321-C130F42B2F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191000"/>
            <a:ext cx="2133600" cy="533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693" name="Line 13">
            <a:extLst>
              <a:ext uri="{FF2B5EF4-FFF2-40B4-BE49-F238E27FC236}">
                <a16:creationId xmlns:a16="http://schemas.microsoft.com/office/drawing/2014/main" id="{A157DB72-4556-4796-B191-F75EB3FC5A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191000"/>
            <a:ext cx="1828800" cy="838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706" name="Line 26">
            <a:extLst>
              <a:ext uri="{FF2B5EF4-FFF2-40B4-BE49-F238E27FC236}">
                <a16:creationId xmlns:a16="http://schemas.microsoft.com/office/drawing/2014/main" id="{B5210B3C-1DF0-400C-B42C-BB7D3AEB24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2438400"/>
            <a:ext cx="1143000" cy="1295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707" name="Line 27">
            <a:extLst>
              <a:ext uri="{FF2B5EF4-FFF2-40B4-BE49-F238E27FC236}">
                <a16:creationId xmlns:a16="http://schemas.microsoft.com/office/drawing/2014/main" id="{DF42721F-33BF-4E5A-8D21-660D5D33D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438400"/>
            <a:ext cx="1219200" cy="1828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708" name="Line 28">
            <a:extLst>
              <a:ext uri="{FF2B5EF4-FFF2-40B4-BE49-F238E27FC236}">
                <a16:creationId xmlns:a16="http://schemas.microsoft.com/office/drawing/2014/main" id="{F4773FDD-24C1-4CB6-9957-B1039EC722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267200"/>
            <a:ext cx="1981200" cy="1600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709" name="Line 29">
            <a:extLst>
              <a:ext uri="{FF2B5EF4-FFF2-40B4-BE49-F238E27FC236}">
                <a16:creationId xmlns:a16="http://schemas.microsoft.com/office/drawing/2014/main" id="{E5A63066-AD53-4E17-BD9E-D6A026DA55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3733800"/>
            <a:ext cx="381000" cy="21336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710" name="Text Box 30">
            <a:extLst>
              <a:ext uri="{FF2B5EF4-FFF2-40B4-BE49-F238E27FC236}">
                <a16:creationId xmlns:a16="http://schemas.microsoft.com/office/drawing/2014/main" id="{39097C3E-11D2-48DC-BCB5-C050487D1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524000"/>
            <a:ext cx="45926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Interior do polígono à esquerda da seta</a:t>
            </a:r>
            <a:br>
              <a:rPr lang="pt-BR" altLang="en-US"/>
            </a:br>
            <a:r>
              <a:rPr lang="pt-BR" altLang="en-US"/>
              <a:t>(circulação anti-horária)</a:t>
            </a:r>
          </a:p>
        </p:txBody>
      </p:sp>
      <p:sp>
        <p:nvSpPr>
          <p:cNvPr id="583711" name="Text Box 31">
            <a:extLst>
              <a:ext uri="{FF2B5EF4-FFF2-40B4-BE49-F238E27FC236}">
                <a16:creationId xmlns:a16="http://schemas.microsoft.com/office/drawing/2014/main" id="{60C36108-4D93-4660-A2E6-65824927D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3527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583712" name="Text Box 32">
            <a:extLst>
              <a:ext uri="{FF2B5EF4-FFF2-40B4-BE49-F238E27FC236}">
                <a16:creationId xmlns:a16="http://schemas.microsoft.com/office/drawing/2014/main" id="{1F046E5E-6D65-470D-8115-017112FBA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138" y="4060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B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>
            <a:extLst>
              <a:ext uri="{FF2B5EF4-FFF2-40B4-BE49-F238E27FC236}">
                <a16:creationId xmlns:a16="http://schemas.microsoft.com/office/drawing/2014/main" id="{CB1DD14B-FD8D-47F1-8B7C-FB6BB7FAC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Weiler-Atherton</a:t>
            </a:r>
          </a:p>
        </p:txBody>
      </p:sp>
      <p:sp>
        <p:nvSpPr>
          <p:cNvPr id="584707" name="Line 3">
            <a:extLst>
              <a:ext uri="{FF2B5EF4-FFF2-40B4-BE49-F238E27FC236}">
                <a16:creationId xmlns:a16="http://schemas.microsoft.com/office/drawing/2014/main" id="{2DC29CDD-B4BE-4B11-9895-3BC75681CD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2590800"/>
            <a:ext cx="1066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08" name="Line 4">
            <a:extLst>
              <a:ext uri="{FF2B5EF4-FFF2-40B4-BE49-F238E27FC236}">
                <a16:creationId xmlns:a16="http://schemas.microsoft.com/office/drawing/2014/main" id="{B105E5A8-85D0-4EF2-BC7F-1E6D0C607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590800"/>
            <a:ext cx="12192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09" name="Line 5">
            <a:extLst>
              <a:ext uri="{FF2B5EF4-FFF2-40B4-BE49-F238E27FC236}">
                <a16:creationId xmlns:a16="http://schemas.microsoft.com/office/drawing/2014/main" id="{471BB172-A116-4AB6-B3B5-3B5D0511F8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2667000"/>
            <a:ext cx="1447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0" name="Line 6">
            <a:extLst>
              <a:ext uri="{FF2B5EF4-FFF2-40B4-BE49-F238E27FC236}">
                <a16:creationId xmlns:a16="http://schemas.microsoft.com/office/drawing/2014/main" id="{FB1775CC-FA39-4CB0-93AE-8617577224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667000"/>
            <a:ext cx="2286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1" name="Line 7">
            <a:extLst>
              <a:ext uri="{FF2B5EF4-FFF2-40B4-BE49-F238E27FC236}">
                <a16:creationId xmlns:a16="http://schemas.microsoft.com/office/drawing/2014/main" id="{2F12197D-5045-4602-88CC-549D11F673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191000"/>
            <a:ext cx="2133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2" name="Line 8">
            <a:extLst>
              <a:ext uri="{FF2B5EF4-FFF2-40B4-BE49-F238E27FC236}">
                <a16:creationId xmlns:a16="http://schemas.microsoft.com/office/drawing/2014/main" id="{B6B6EF31-691E-4F41-B320-0CA0AB9BDB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191000"/>
            <a:ext cx="18288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3" name="Line 9">
            <a:extLst>
              <a:ext uri="{FF2B5EF4-FFF2-40B4-BE49-F238E27FC236}">
                <a16:creationId xmlns:a16="http://schemas.microsoft.com/office/drawing/2014/main" id="{342A56D0-F69F-4B4F-BF8A-046DF04C53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2438400"/>
            <a:ext cx="11430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4" name="Line 10">
            <a:extLst>
              <a:ext uri="{FF2B5EF4-FFF2-40B4-BE49-F238E27FC236}">
                <a16:creationId xmlns:a16="http://schemas.microsoft.com/office/drawing/2014/main" id="{062DECFF-7B3C-4D8B-B111-8DB0F737C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438400"/>
            <a:ext cx="12192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5" name="Line 11">
            <a:extLst>
              <a:ext uri="{FF2B5EF4-FFF2-40B4-BE49-F238E27FC236}">
                <a16:creationId xmlns:a16="http://schemas.microsoft.com/office/drawing/2014/main" id="{E4E8D850-36D7-4C73-9FCB-6A898EE3F2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267200"/>
            <a:ext cx="19812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6" name="Line 12">
            <a:extLst>
              <a:ext uri="{FF2B5EF4-FFF2-40B4-BE49-F238E27FC236}">
                <a16:creationId xmlns:a16="http://schemas.microsoft.com/office/drawing/2014/main" id="{1F7694D6-DAA2-42AE-B57B-B006B48540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3733800"/>
            <a:ext cx="38100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7" name="Line 13">
            <a:extLst>
              <a:ext uri="{FF2B5EF4-FFF2-40B4-BE49-F238E27FC236}">
                <a16:creationId xmlns:a16="http://schemas.microsoft.com/office/drawing/2014/main" id="{2BBCB538-6330-4E3B-85D4-D22A0D2DCF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590800"/>
            <a:ext cx="1066800" cy="1219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8" name="Line 14">
            <a:extLst>
              <a:ext uri="{FF2B5EF4-FFF2-40B4-BE49-F238E27FC236}">
                <a16:creationId xmlns:a16="http://schemas.microsoft.com/office/drawing/2014/main" id="{C168BD7C-CDD2-4AF7-B014-58735C1C8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590800"/>
            <a:ext cx="1066800" cy="1676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19" name="Line 15">
            <a:extLst>
              <a:ext uri="{FF2B5EF4-FFF2-40B4-BE49-F238E27FC236}">
                <a16:creationId xmlns:a16="http://schemas.microsoft.com/office/drawing/2014/main" id="{014B4C35-AE3A-4347-BD31-99B236230A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229100"/>
            <a:ext cx="1743075" cy="14351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20" name="Line 16">
            <a:extLst>
              <a:ext uri="{FF2B5EF4-FFF2-40B4-BE49-F238E27FC236}">
                <a16:creationId xmlns:a16="http://schemas.microsoft.com/office/drawing/2014/main" id="{05B2A49B-A751-4FC6-9BF3-2F35210B78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00575" y="3781425"/>
            <a:ext cx="352425" cy="18573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21" name="Line 17">
            <a:extLst>
              <a:ext uri="{FF2B5EF4-FFF2-40B4-BE49-F238E27FC236}">
                <a16:creationId xmlns:a16="http://schemas.microsoft.com/office/drawing/2014/main" id="{2CE8465D-A263-47DC-88BD-BC840DDDB1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790825"/>
            <a:ext cx="876300" cy="20097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22" name="Line 18">
            <a:extLst>
              <a:ext uri="{FF2B5EF4-FFF2-40B4-BE49-F238E27FC236}">
                <a16:creationId xmlns:a16="http://schemas.microsoft.com/office/drawing/2014/main" id="{946E44C1-7F05-41C9-895B-DFAA87F71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2781300"/>
            <a:ext cx="1114425" cy="6762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23" name="Line 19">
            <a:extLst>
              <a:ext uri="{FF2B5EF4-FFF2-40B4-BE49-F238E27FC236}">
                <a16:creationId xmlns:a16="http://schemas.microsoft.com/office/drawing/2014/main" id="{57017FCD-79A9-4349-A9B3-54B6A6DFF4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850" y="2857500"/>
            <a:ext cx="1343025" cy="62865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24" name="Line 20">
            <a:extLst>
              <a:ext uri="{FF2B5EF4-FFF2-40B4-BE49-F238E27FC236}">
                <a16:creationId xmlns:a16="http://schemas.microsoft.com/office/drawing/2014/main" id="{AFE42A2D-3DF7-485D-B1A9-1A7265E2B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1550" y="2876550"/>
            <a:ext cx="190500" cy="16478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25" name="Line 21">
            <a:extLst>
              <a:ext uri="{FF2B5EF4-FFF2-40B4-BE49-F238E27FC236}">
                <a16:creationId xmlns:a16="http://schemas.microsoft.com/office/drawing/2014/main" id="{F3AA7466-8E9D-4326-9ABD-62CAA00233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38475" y="4095750"/>
            <a:ext cx="1905000" cy="4857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26" name="Line 22">
            <a:extLst>
              <a:ext uri="{FF2B5EF4-FFF2-40B4-BE49-F238E27FC236}">
                <a16:creationId xmlns:a16="http://schemas.microsoft.com/office/drawing/2014/main" id="{D68FED12-ACA0-4772-9AAD-A7A395180A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1125" y="4057650"/>
            <a:ext cx="1638300" cy="7334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4727" name="Text Box 23">
            <a:extLst>
              <a:ext uri="{FF2B5EF4-FFF2-40B4-BE49-F238E27FC236}">
                <a16:creationId xmlns:a16="http://schemas.microsoft.com/office/drawing/2014/main" id="{7A486286-A896-421B-B855-699E194C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1524000"/>
            <a:ext cx="4352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Exterior do polígono à direita da seta</a:t>
            </a:r>
            <a:br>
              <a:rPr lang="pt-BR" altLang="en-US"/>
            </a:br>
            <a:r>
              <a:rPr lang="pt-BR" altLang="en-US"/>
              <a:t>(circulação horária)</a:t>
            </a:r>
          </a:p>
        </p:txBody>
      </p:sp>
      <p:sp>
        <p:nvSpPr>
          <p:cNvPr id="584728" name="Text Box 24">
            <a:extLst>
              <a:ext uri="{FF2B5EF4-FFF2-40B4-BE49-F238E27FC236}">
                <a16:creationId xmlns:a16="http://schemas.microsoft.com/office/drawing/2014/main" id="{942020F5-8447-43F2-A5CF-7D0B1EB5F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3527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584729" name="Text Box 25">
            <a:extLst>
              <a:ext uri="{FF2B5EF4-FFF2-40B4-BE49-F238E27FC236}">
                <a16:creationId xmlns:a16="http://schemas.microsoft.com/office/drawing/2014/main" id="{BE35A117-6C40-4C9C-9142-287F7EBCB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138" y="4060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B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>
            <a:extLst>
              <a:ext uri="{FF2B5EF4-FFF2-40B4-BE49-F238E27FC236}">
                <a16:creationId xmlns:a16="http://schemas.microsoft.com/office/drawing/2014/main" id="{E8B0C359-50B2-4CFC-95C9-8E4DEFCF8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Weiler-Atherton</a:t>
            </a:r>
          </a:p>
        </p:txBody>
      </p:sp>
      <p:sp>
        <p:nvSpPr>
          <p:cNvPr id="585731" name="Line 3">
            <a:extLst>
              <a:ext uri="{FF2B5EF4-FFF2-40B4-BE49-F238E27FC236}">
                <a16:creationId xmlns:a16="http://schemas.microsoft.com/office/drawing/2014/main" id="{A9724EF6-6462-4277-AD87-C07CC525DD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2590800"/>
            <a:ext cx="1066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32" name="Line 4">
            <a:extLst>
              <a:ext uri="{FF2B5EF4-FFF2-40B4-BE49-F238E27FC236}">
                <a16:creationId xmlns:a16="http://schemas.microsoft.com/office/drawing/2014/main" id="{74B9E5E4-213E-4FD4-8116-3CAFE316F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590800"/>
            <a:ext cx="12192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33" name="Line 5">
            <a:extLst>
              <a:ext uri="{FF2B5EF4-FFF2-40B4-BE49-F238E27FC236}">
                <a16:creationId xmlns:a16="http://schemas.microsoft.com/office/drawing/2014/main" id="{5E48A619-03D1-40EA-B41D-6BB8335523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2667000"/>
            <a:ext cx="1447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34" name="Line 6">
            <a:extLst>
              <a:ext uri="{FF2B5EF4-FFF2-40B4-BE49-F238E27FC236}">
                <a16:creationId xmlns:a16="http://schemas.microsoft.com/office/drawing/2014/main" id="{A0EECACD-0955-4F63-8A55-B9FBAB220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667000"/>
            <a:ext cx="2286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35" name="Line 7">
            <a:extLst>
              <a:ext uri="{FF2B5EF4-FFF2-40B4-BE49-F238E27FC236}">
                <a16:creationId xmlns:a16="http://schemas.microsoft.com/office/drawing/2014/main" id="{5C8EFBA6-AEAF-4704-AB8A-D75C92F0C8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191000"/>
            <a:ext cx="2133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36" name="Line 8">
            <a:extLst>
              <a:ext uri="{FF2B5EF4-FFF2-40B4-BE49-F238E27FC236}">
                <a16:creationId xmlns:a16="http://schemas.microsoft.com/office/drawing/2014/main" id="{0C8A9ABB-1C87-47BC-93B6-E7FA052EFD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191000"/>
            <a:ext cx="18288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37" name="Line 9">
            <a:extLst>
              <a:ext uri="{FF2B5EF4-FFF2-40B4-BE49-F238E27FC236}">
                <a16:creationId xmlns:a16="http://schemas.microsoft.com/office/drawing/2014/main" id="{116D3392-8694-4B53-9CB4-0AD744FB6C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2438400"/>
            <a:ext cx="11430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38" name="Line 10">
            <a:extLst>
              <a:ext uri="{FF2B5EF4-FFF2-40B4-BE49-F238E27FC236}">
                <a16:creationId xmlns:a16="http://schemas.microsoft.com/office/drawing/2014/main" id="{4F2C9773-28D0-43FE-972E-F6F4EAFE16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438400"/>
            <a:ext cx="12192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39" name="Line 11">
            <a:extLst>
              <a:ext uri="{FF2B5EF4-FFF2-40B4-BE49-F238E27FC236}">
                <a16:creationId xmlns:a16="http://schemas.microsoft.com/office/drawing/2014/main" id="{A03A0B67-A233-413E-ABA8-F72BF5C431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267200"/>
            <a:ext cx="19812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0" name="Line 12">
            <a:extLst>
              <a:ext uri="{FF2B5EF4-FFF2-40B4-BE49-F238E27FC236}">
                <a16:creationId xmlns:a16="http://schemas.microsoft.com/office/drawing/2014/main" id="{CFF64B82-6AE6-409F-B44C-128686D2A7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3733800"/>
            <a:ext cx="38100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1" name="Line 13">
            <a:extLst>
              <a:ext uri="{FF2B5EF4-FFF2-40B4-BE49-F238E27FC236}">
                <a16:creationId xmlns:a16="http://schemas.microsoft.com/office/drawing/2014/main" id="{FB12D1F8-D79E-48E7-A082-99BBB497E8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590800"/>
            <a:ext cx="1066800" cy="1219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2" name="Line 14">
            <a:extLst>
              <a:ext uri="{FF2B5EF4-FFF2-40B4-BE49-F238E27FC236}">
                <a16:creationId xmlns:a16="http://schemas.microsoft.com/office/drawing/2014/main" id="{83C14B6F-890B-407C-B5A6-82FE3189BD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590800"/>
            <a:ext cx="1066800" cy="1676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3" name="Line 15">
            <a:extLst>
              <a:ext uri="{FF2B5EF4-FFF2-40B4-BE49-F238E27FC236}">
                <a16:creationId xmlns:a16="http://schemas.microsoft.com/office/drawing/2014/main" id="{C471497F-23E2-4DF1-917A-D087D373A7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229100"/>
            <a:ext cx="1743075" cy="14351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4" name="Line 16">
            <a:extLst>
              <a:ext uri="{FF2B5EF4-FFF2-40B4-BE49-F238E27FC236}">
                <a16:creationId xmlns:a16="http://schemas.microsoft.com/office/drawing/2014/main" id="{ADA11C94-3C58-4CBB-ACE4-2DE5719F74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00575" y="3781425"/>
            <a:ext cx="352425" cy="18573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5" name="Line 17">
            <a:extLst>
              <a:ext uri="{FF2B5EF4-FFF2-40B4-BE49-F238E27FC236}">
                <a16:creationId xmlns:a16="http://schemas.microsoft.com/office/drawing/2014/main" id="{C055421D-9090-4E13-A9D9-192EC3F3C2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790825"/>
            <a:ext cx="876300" cy="20097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6" name="Line 18">
            <a:extLst>
              <a:ext uri="{FF2B5EF4-FFF2-40B4-BE49-F238E27FC236}">
                <a16:creationId xmlns:a16="http://schemas.microsoft.com/office/drawing/2014/main" id="{52112A6B-9F95-4B1F-891A-AE2093C8D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2781300"/>
            <a:ext cx="1114425" cy="6762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7" name="Line 19">
            <a:extLst>
              <a:ext uri="{FF2B5EF4-FFF2-40B4-BE49-F238E27FC236}">
                <a16:creationId xmlns:a16="http://schemas.microsoft.com/office/drawing/2014/main" id="{51E8F1C0-7A55-4D8D-8790-D17F26EF50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850" y="2857500"/>
            <a:ext cx="1343025" cy="62865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8" name="Line 20">
            <a:extLst>
              <a:ext uri="{FF2B5EF4-FFF2-40B4-BE49-F238E27FC236}">
                <a16:creationId xmlns:a16="http://schemas.microsoft.com/office/drawing/2014/main" id="{01B8C95F-68C3-4F28-94FB-59078F9A8E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1550" y="2876550"/>
            <a:ext cx="190500" cy="16478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49" name="Line 21">
            <a:extLst>
              <a:ext uri="{FF2B5EF4-FFF2-40B4-BE49-F238E27FC236}">
                <a16:creationId xmlns:a16="http://schemas.microsoft.com/office/drawing/2014/main" id="{D3646FFC-950B-41CF-A1C1-104C4A91C95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38475" y="4095750"/>
            <a:ext cx="1905000" cy="4857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50" name="Line 22">
            <a:extLst>
              <a:ext uri="{FF2B5EF4-FFF2-40B4-BE49-F238E27FC236}">
                <a16:creationId xmlns:a16="http://schemas.microsoft.com/office/drawing/2014/main" id="{BBD856F6-0CE4-4750-B574-86CB5A8B83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1125" y="4057650"/>
            <a:ext cx="1638300" cy="7334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5751" name="Oval 23">
            <a:extLst>
              <a:ext uri="{FF2B5EF4-FFF2-40B4-BE49-F238E27FC236}">
                <a16:creationId xmlns:a16="http://schemas.microsoft.com/office/drawing/2014/main" id="{69921B29-3EE4-403C-B314-C1714C9DA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4419600"/>
            <a:ext cx="304800" cy="304800"/>
          </a:xfrm>
          <a:prstGeom prst="ellipse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85752" name="Oval 24">
            <a:extLst>
              <a:ext uri="{FF2B5EF4-FFF2-40B4-BE49-F238E27FC236}">
                <a16:creationId xmlns:a16="http://schemas.microsoft.com/office/drawing/2014/main" id="{98321E88-EF88-4180-8E25-CCD0BBF71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3219450"/>
            <a:ext cx="304800" cy="304800"/>
          </a:xfrm>
          <a:prstGeom prst="ellipse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85753" name="Text Box 25">
            <a:extLst>
              <a:ext uri="{FF2B5EF4-FFF2-40B4-BE49-F238E27FC236}">
                <a16:creationId xmlns:a16="http://schemas.microsoft.com/office/drawing/2014/main" id="{1B5C4E64-F023-4834-BE44-DACD49ECB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650" y="1524000"/>
            <a:ext cx="417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Pontos de interseção são calculados</a:t>
            </a:r>
          </a:p>
        </p:txBody>
      </p:sp>
      <p:sp>
        <p:nvSpPr>
          <p:cNvPr id="585754" name="Text Box 26">
            <a:extLst>
              <a:ext uri="{FF2B5EF4-FFF2-40B4-BE49-F238E27FC236}">
                <a16:creationId xmlns:a16="http://schemas.microsoft.com/office/drawing/2014/main" id="{DCFA63B0-5DBD-467A-8C62-FD11173D5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3527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585755" name="Text Box 27">
            <a:extLst>
              <a:ext uri="{FF2B5EF4-FFF2-40B4-BE49-F238E27FC236}">
                <a16:creationId xmlns:a16="http://schemas.microsoft.com/office/drawing/2014/main" id="{ADB8BDF4-7665-4DD9-BDA0-0E847AE90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138" y="4060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B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>
            <a:extLst>
              <a:ext uri="{FF2B5EF4-FFF2-40B4-BE49-F238E27FC236}">
                <a16:creationId xmlns:a16="http://schemas.microsoft.com/office/drawing/2014/main" id="{46A9D5A0-8066-4181-9112-67B3C06B0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Weiler-Atherton</a:t>
            </a:r>
          </a:p>
        </p:txBody>
      </p:sp>
      <p:sp>
        <p:nvSpPr>
          <p:cNvPr id="586755" name="Line 3">
            <a:extLst>
              <a:ext uri="{FF2B5EF4-FFF2-40B4-BE49-F238E27FC236}">
                <a16:creationId xmlns:a16="http://schemas.microsoft.com/office/drawing/2014/main" id="{8021AE3C-D21A-4065-8A0E-E76EDA7B71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2590800"/>
            <a:ext cx="1066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56" name="Line 4">
            <a:extLst>
              <a:ext uri="{FF2B5EF4-FFF2-40B4-BE49-F238E27FC236}">
                <a16:creationId xmlns:a16="http://schemas.microsoft.com/office/drawing/2014/main" id="{8AFE3379-4BF8-49E4-9654-BB666AFAB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590800"/>
            <a:ext cx="12192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57" name="Line 5">
            <a:extLst>
              <a:ext uri="{FF2B5EF4-FFF2-40B4-BE49-F238E27FC236}">
                <a16:creationId xmlns:a16="http://schemas.microsoft.com/office/drawing/2014/main" id="{1048FFD0-DD7F-4B01-818C-77AD5D78C6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2667000"/>
            <a:ext cx="1447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58" name="Line 6">
            <a:extLst>
              <a:ext uri="{FF2B5EF4-FFF2-40B4-BE49-F238E27FC236}">
                <a16:creationId xmlns:a16="http://schemas.microsoft.com/office/drawing/2014/main" id="{7EE7D67C-DE2E-425A-8DAD-1586752F41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667000"/>
            <a:ext cx="47625" cy="561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59" name="Line 7">
            <a:extLst>
              <a:ext uri="{FF2B5EF4-FFF2-40B4-BE49-F238E27FC236}">
                <a16:creationId xmlns:a16="http://schemas.microsoft.com/office/drawing/2014/main" id="{C2F92283-A099-45F8-8040-3A470A2850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62500" y="4657725"/>
            <a:ext cx="342900" cy="66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0" name="Line 8">
            <a:extLst>
              <a:ext uri="{FF2B5EF4-FFF2-40B4-BE49-F238E27FC236}">
                <a16:creationId xmlns:a16="http://schemas.microsoft.com/office/drawing/2014/main" id="{F3D5EE3C-CC92-42FC-B529-9330E03C19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191000"/>
            <a:ext cx="18288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1" name="Line 9">
            <a:extLst>
              <a:ext uri="{FF2B5EF4-FFF2-40B4-BE49-F238E27FC236}">
                <a16:creationId xmlns:a16="http://schemas.microsoft.com/office/drawing/2014/main" id="{8C4F4940-3B55-497E-91D9-93AB1F2E09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3950" y="2438400"/>
            <a:ext cx="704850" cy="800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2" name="Line 10">
            <a:extLst>
              <a:ext uri="{FF2B5EF4-FFF2-40B4-BE49-F238E27FC236}">
                <a16:creationId xmlns:a16="http://schemas.microsoft.com/office/drawing/2014/main" id="{BE899540-AFDD-40D6-9C13-A54ED1157A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438400"/>
            <a:ext cx="12192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3" name="Line 11">
            <a:extLst>
              <a:ext uri="{FF2B5EF4-FFF2-40B4-BE49-F238E27FC236}">
                <a16:creationId xmlns:a16="http://schemas.microsoft.com/office/drawing/2014/main" id="{E6796AE3-26E9-4694-B4B9-BF2080A19D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267200"/>
            <a:ext cx="19812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4" name="Line 12">
            <a:extLst>
              <a:ext uri="{FF2B5EF4-FFF2-40B4-BE49-F238E27FC236}">
                <a16:creationId xmlns:a16="http://schemas.microsoft.com/office/drawing/2014/main" id="{CDD362EF-D082-44E7-9183-C38ED57694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67250" y="4629150"/>
            <a:ext cx="209550" cy="1238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5" name="Line 13">
            <a:extLst>
              <a:ext uri="{FF2B5EF4-FFF2-40B4-BE49-F238E27FC236}">
                <a16:creationId xmlns:a16="http://schemas.microsoft.com/office/drawing/2014/main" id="{648055DF-CAA8-434C-8AA0-9AF7547C89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2590800"/>
            <a:ext cx="685800" cy="7905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6" name="Line 14">
            <a:extLst>
              <a:ext uri="{FF2B5EF4-FFF2-40B4-BE49-F238E27FC236}">
                <a16:creationId xmlns:a16="http://schemas.microsoft.com/office/drawing/2014/main" id="{9C4E6433-4EFF-49DE-81B5-049BB2AE5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590800"/>
            <a:ext cx="1066800" cy="1676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7" name="Line 15">
            <a:extLst>
              <a:ext uri="{FF2B5EF4-FFF2-40B4-BE49-F238E27FC236}">
                <a16:creationId xmlns:a16="http://schemas.microsoft.com/office/drawing/2014/main" id="{E2D4AEFB-9903-4ADA-8794-954025C714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229100"/>
            <a:ext cx="1743075" cy="14351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8" name="Line 16">
            <a:extLst>
              <a:ext uri="{FF2B5EF4-FFF2-40B4-BE49-F238E27FC236}">
                <a16:creationId xmlns:a16="http://schemas.microsoft.com/office/drawing/2014/main" id="{3B3805A5-D858-42C7-9463-42A0FFA63A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62500" y="4638675"/>
            <a:ext cx="190500" cy="10001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69" name="Line 17">
            <a:extLst>
              <a:ext uri="{FF2B5EF4-FFF2-40B4-BE49-F238E27FC236}">
                <a16:creationId xmlns:a16="http://schemas.microsoft.com/office/drawing/2014/main" id="{03EF4480-1220-475A-86C3-530922216E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790825"/>
            <a:ext cx="876300" cy="20097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70" name="Line 18">
            <a:extLst>
              <a:ext uri="{FF2B5EF4-FFF2-40B4-BE49-F238E27FC236}">
                <a16:creationId xmlns:a16="http://schemas.microsoft.com/office/drawing/2014/main" id="{46FE80B4-E893-49F3-A87A-47E6F9E5E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2781300"/>
            <a:ext cx="1114425" cy="6762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71" name="Line 19">
            <a:extLst>
              <a:ext uri="{FF2B5EF4-FFF2-40B4-BE49-F238E27FC236}">
                <a16:creationId xmlns:a16="http://schemas.microsoft.com/office/drawing/2014/main" id="{3CED2D76-D356-476A-A487-1DA5F4892E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850" y="2857500"/>
            <a:ext cx="1343025" cy="62865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72" name="Line 20">
            <a:extLst>
              <a:ext uri="{FF2B5EF4-FFF2-40B4-BE49-F238E27FC236}">
                <a16:creationId xmlns:a16="http://schemas.microsoft.com/office/drawing/2014/main" id="{6310AAAA-2FED-4327-B4DD-9EE474F0B0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1550" y="2876550"/>
            <a:ext cx="57150" cy="4476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73" name="Line 21">
            <a:extLst>
              <a:ext uri="{FF2B5EF4-FFF2-40B4-BE49-F238E27FC236}">
                <a16:creationId xmlns:a16="http://schemas.microsoft.com/office/drawing/2014/main" id="{04BD9559-DF7B-43AA-813F-273A761C04D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62500" y="4524375"/>
            <a:ext cx="219075" cy="476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74" name="Line 22">
            <a:extLst>
              <a:ext uri="{FF2B5EF4-FFF2-40B4-BE49-F238E27FC236}">
                <a16:creationId xmlns:a16="http://schemas.microsoft.com/office/drawing/2014/main" id="{020E65D9-D0A4-4A0A-8316-D16595A703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1125" y="4057650"/>
            <a:ext cx="1638300" cy="7334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78" name="Line 26">
            <a:extLst>
              <a:ext uri="{FF2B5EF4-FFF2-40B4-BE49-F238E27FC236}">
                <a16:creationId xmlns:a16="http://schemas.microsoft.com/office/drawing/2014/main" id="{8ECF36B9-72A8-4645-BAD1-20AD7AC29C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7275" y="3486150"/>
            <a:ext cx="114300" cy="104775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79" name="Line 27">
            <a:extLst>
              <a:ext uri="{FF2B5EF4-FFF2-40B4-BE49-F238E27FC236}">
                <a16:creationId xmlns:a16="http://schemas.microsoft.com/office/drawing/2014/main" id="{C8B96AB0-4610-420E-9658-AEF05024B7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19625" y="3505200"/>
            <a:ext cx="209550" cy="2571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80" name="Line 28">
            <a:extLst>
              <a:ext uri="{FF2B5EF4-FFF2-40B4-BE49-F238E27FC236}">
                <a16:creationId xmlns:a16="http://schemas.microsoft.com/office/drawing/2014/main" id="{3BD6FC6B-9115-4D85-8788-3980C712E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352800"/>
            <a:ext cx="152400" cy="1314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81" name="Line 29">
            <a:extLst>
              <a:ext uri="{FF2B5EF4-FFF2-40B4-BE49-F238E27FC236}">
                <a16:creationId xmlns:a16="http://schemas.microsoft.com/office/drawing/2014/main" id="{4411BFFF-598A-4437-8B01-3E67CDB3DF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3333750"/>
            <a:ext cx="371475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82" name="Line 30">
            <a:extLst>
              <a:ext uri="{FF2B5EF4-FFF2-40B4-BE49-F238E27FC236}">
                <a16:creationId xmlns:a16="http://schemas.microsoft.com/office/drawing/2014/main" id="{BE79664A-7344-4B95-88DB-DFD2317AE7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3733800"/>
            <a:ext cx="1524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83" name="Line 31">
            <a:extLst>
              <a:ext uri="{FF2B5EF4-FFF2-40B4-BE49-F238E27FC236}">
                <a16:creationId xmlns:a16="http://schemas.microsoft.com/office/drawing/2014/main" id="{8EEDD985-FE2C-4A40-A6C2-54195A264F2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8675" y="3829050"/>
            <a:ext cx="123825" cy="685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84" name="Line 32">
            <a:extLst>
              <a:ext uri="{FF2B5EF4-FFF2-40B4-BE49-F238E27FC236}">
                <a16:creationId xmlns:a16="http://schemas.microsoft.com/office/drawing/2014/main" id="{CC4496CD-E67A-4428-9A93-A0D643F5043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76575" y="4086225"/>
            <a:ext cx="1581150" cy="40005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85" name="Line 33">
            <a:extLst>
              <a:ext uri="{FF2B5EF4-FFF2-40B4-BE49-F238E27FC236}">
                <a16:creationId xmlns:a16="http://schemas.microsoft.com/office/drawing/2014/main" id="{151A3C01-F0DA-46FE-9D5E-424C5AE0BF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191000"/>
            <a:ext cx="163830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6786" name="Text Box 34">
            <a:extLst>
              <a:ext uri="{FF2B5EF4-FFF2-40B4-BE49-F238E27FC236}">
                <a16:creationId xmlns:a16="http://schemas.microsoft.com/office/drawing/2014/main" id="{7FBBB3AF-177A-4FE5-B77B-8E293CD71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8" y="1524000"/>
            <a:ext cx="3197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Circulações são costuradas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>
            <a:extLst>
              <a:ext uri="{FF2B5EF4-FFF2-40B4-BE49-F238E27FC236}">
                <a16:creationId xmlns:a16="http://schemas.microsoft.com/office/drawing/2014/main" id="{5A1C6773-ABCC-45ED-ADFF-740981A104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Weiler-Atherton</a:t>
            </a:r>
          </a:p>
        </p:txBody>
      </p:sp>
      <p:sp>
        <p:nvSpPr>
          <p:cNvPr id="587779" name="Line 3">
            <a:extLst>
              <a:ext uri="{FF2B5EF4-FFF2-40B4-BE49-F238E27FC236}">
                <a16:creationId xmlns:a16="http://schemas.microsoft.com/office/drawing/2014/main" id="{BE55E311-2086-4443-83C0-31F01FEF3E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2590800"/>
            <a:ext cx="1066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0" name="Line 4">
            <a:extLst>
              <a:ext uri="{FF2B5EF4-FFF2-40B4-BE49-F238E27FC236}">
                <a16:creationId xmlns:a16="http://schemas.microsoft.com/office/drawing/2014/main" id="{EFBAD0F0-DA67-499A-931C-7547C4B2E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590800"/>
            <a:ext cx="12192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1" name="Line 5">
            <a:extLst>
              <a:ext uri="{FF2B5EF4-FFF2-40B4-BE49-F238E27FC236}">
                <a16:creationId xmlns:a16="http://schemas.microsoft.com/office/drawing/2014/main" id="{ECDD886A-C49F-49BC-AF0B-9C120153F5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2667000"/>
            <a:ext cx="1447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2" name="Line 6">
            <a:extLst>
              <a:ext uri="{FF2B5EF4-FFF2-40B4-BE49-F238E27FC236}">
                <a16:creationId xmlns:a16="http://schemas.microsoft.com/office/drawing/2014/main" id="{DED8D07A-2C74-4469-8342-CA335A55C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667000"/>
            <a:ext cx="47625" cy="561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3" name="Line 7">
            <a:extLst>
              <a:ext uri="{FF2B5EF4-FFF2-40B4-BE49-F238E27FC236}">
                <a16:creationId xmlns:a16="http://schemas.microsoft.com/office/drawing/2014/main" id="{3DCD0A92-69C8-4E84-A7FB-7D61850BF9A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62500" y="4657725"/>
            <a:ext cx="342900" cy="66675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4" name="Line 8">
            <a:extLst>
              <a:ext uri="{FF2B5EF4-FFF2-40B4-BE49-F238E27FC236}">
                <a16:creationId xmlns:a16="http://schemas.microsoft.com/office/drawing/2014/main" id="{1134715D-AA14-4D4A-AA1A-62DB511EF2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191000"/>
            <a:ext cx="18288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5" name="Line 9">
            <a:extLst>
              <a:ext uri="{FF2B5EF4-FFF2-40B4-BE49-F238E27FC236}">
                <a16:creationId xmlns:a16="http://schemas.microsoft.com/office/drawing/2014/main" id="{F68E89D2-4BA4-4BB2-BA8E-1D92BF673A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3950" y="2438400"/>
            <a:ext cx="704850" cy="800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6" name="Line 10">
            <a:extLst>
              <a:ext uri="{FF2B5EF4-FFF2-40B4-BE49-F238E27FC236}">
                <a16:creationId xmlns:a16="http://schemas.microsoft.com/office/drawing/2014/main" id="{78AAF39D-7D5C-4A13-8353-5F11CAC3BF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438400"/>
            <a:ext cx="12192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7" name="Line 11">
            <a:extLst>
              <a:ext uri="{FF2B5EF4-FFF2-40B4-BE49-F238E27FC236}">
                <a16:creationId xmlns:a16="http://schemas.microsoft.com/office/drawing/2014/main" id="{295A48D0-36C6-4DF1-92EF-3778CEB7EF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267200"/>
            <a:ext cx="19812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8" name="Line 12">
            <a:extLst>
              <a:ext uri="{FF2B5EF4-FFF2-40B4-BE49-F238E27FC236}">
                <a16:creationId xmlns:a16="http://schemas.microsoft.com/office/drawing/2014/main" id="{13B729FE-40EA-4175-BB67-B3C237F9BC8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67250" y="4629150"/>
            <a:ext cx="209550" cy="1238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89" name="Line 13">
            <a:extLst>
              <a:ext uri="{FF2B5EF4-FFF2-40B4-BE49-F238E27FC236}">
                <a16:creationId xmlns:a16="http://schemas.microsoft.com/office/drawing/2014/main" id="{8AAC01A1-92E6-4576-A6CB-78F45FC24A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2590800"/>
            <a:ext cx="685800" cy="790575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0" name="Line 14">
            <a:extLst>
              <a:ext uri="{FF2B5EF4-FFF2-40B4-BE49-F238E27FC236}">
                <a16:creationId xmlns:a16="http://schemas.microsoft.com/office/drawing/2014/main" id="{AA17E4F4-B964-452A-8AC6-C3BAAD648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590800"/>
            <a:ext cx="1066800" cy="16764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1" name="Line 15">
            <a:extLst>
              <a:ext uri="{FF2B5EF4-FFF2-40B4-BE49-F238E27FC236}">
                <a16:creationId xmlns:a16="http://schemas.microsoft.com/office/drawing/2014/main" id="{F6E1BF5E-F2C1-43F1-A362-734F31991E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229100"/>
            <a:ext cx="1743075" cy="14351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2" name="Line 16">
            <a:extLst>
              <a:ext uri="{FF2B5EF4-FFF2-40B4-BE49-F238E27FC236}">
                <a16:creationId xmlns:a16="http://schemas.microsoft.com/office/drawing/2014/main" id="{28F71375-FDAF-43FE-8332-E2AC9F6749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62500" y="4638675"/>
            <a:ext cx="190500" cy="1000125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3" name="Line 17">
            <a:extLst>
              <a:ext uri="{FF2B5EF4-FFF2-40B4-BE49-F238E27FC236}">
                <a16:creationId xmlns:a16="http://schemas.microsoft.com/office/drawing/2014/main" id="{A0560643-616F-4732-A13E-77AD6A509E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790825"/>
            <a:ext cx="876300" cy="20097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4" name="Line 18">
            <a:extLst>
              <a:ext uri="{FF2B5EF4-FFF2-40B4-BE49-F238E27FC236}">
                <a16:creationId xmlns:a16="http://schemas.microsoft.com/office/drawing/2014/main" id="{0585D86B-553F-4777-A1C5-66069F305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2781300"/>
            <a:ext cx="1114425" cy="6762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5" name="Line 19">
            <a:extLst>
              <a:ext uri="{FF2B5EF4-FFF2-40B4-BE49-F238E27FC236}">
                <a16:creationId xmlns:a16="http://schemas.microsoft.com/office/drawing/2014/main" id="{E6E86A40-E3C6-4133-AB42-AD8133F79B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850" y="2857500"/>
            <a:ext cx="1343025" cy="628650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6" name="Line 20">
            <a:extLst>
              <a:ext uri="{FF2B5EF4-FFF2-40B4-BE49-F238E27FC236}">
                <a16:creationId xmlns:a16="http://schemas.microsoft.com/office/drawing/2014/main" id="{938F6351-78AA-4337-AB10-BDAB4132B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1550" y="2876550"/>
            <a:ext cx="57150" cy="4476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7" name="Line 21">
            <a:extLst>
              <a:ext uri="{FF2B5EF4-FFF2-40B4-BE49-F238E27FC236}">
                <a16:creationId xmlns:a16="http://schemas.microsoft.com/office/drawing/2014/main" id="{F6D474E6-5851-4CBE-A8E8-78017D8014F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62500" y="4524375"/>
            <a:ext cx="219075" cy="4762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8" name="Line 22">
            <a:extLst>
              <a:ext uri="{FF2B5EF4-FFF2-40B4-BE49-F238E27FC236}">
                <a16:creationId xmlns:a16="http://schemas.microsoft.com/office/drawing/2014/main" id="{F8659AFA-2EA6-4584-9F8A-088C5B3EC1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1125" y="4057650"/>
            <a:ext cx="1638300" cy="73342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799" name="Line 23">
            <a:extLst>
              <a:ext uri="{FF2B5EF4-FFF2-40B4-BE49-F238E27FC236}">
                <a16:creationId xmlns:a16="http://schemas.microsoft.com/office/drawing/2014/main" id="{834BD8F4-2CC9-418E-848F-F09BBC487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7275" y="3486150"/>
            <a:ext cx="114300" cy="104775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800" name="Line 24">
            <a:extLst>
              <a:ext uri="{FF2B5EF4-FFF2-40B4-BE49-F238E27FC236}">
                <a16:creationId xmlns:a16="http://schemas.microsoft.com/office/drawing/2014/main" id="{AC63E55F-71D7-469D-A2AD-9FB4E2EFF3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19625" y="3505200"/>
            <a:ext cx="209550" cy="257175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801" name="Line 25">
            <a:extLst>
              <a:ext uri="{FF2B5EF4-FFF2-40B4-BE49-F238E27FC236}">
                <a16:creationId xmlns:a16="http://schemas.microsoft.com/office/drawing/2014/main" id="{181D9F3E-6BAA-41AD-A66C-491EE0C24C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352800"/>
            <a:ext cx="152400" cy="131445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802" name="Line 26">
            <a:extLst>
              <a:ext uri="{FF2B5EF4-FFF2-40B4-BE49-F238E27FC236}">
                <a16:creationId xmlns:a16="http://schemas.microsoft.com/office/drawing/2014/main" id="{B94B5BE4-45E8-4FE3-BF90-89597441CB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3333750"/>
            <a:ext cx="371475" cy="400050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803" name="Line 27">
            <a:extLst>
              <a:ext uri="{FF2B5EF4-FFF2-40B4-BE49-F238E27FC236}">
                <a16:creationId xmlns:a16="http://schemas.microsoft.com/office/drawing/2014/main" id="{BB948B21-69B0-4BC6-BABC-C942908376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3733800"/>
            <a:ext cx="152400" cy="762000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804" name="Line 28">
            <a:extLst>
              <a:ext uri="{FF2B5EF4-FFF2-40B4-BE49-F238E27FC236}">
                <a16:creationId xmlns:a16="http://schemas.microsoft.com/office/drawing/2014/main" id="{AD923DDD-6C69-492B-852E-D443BC206E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8675" y="3829050"/>
            <a:ext cx="123825" cy="685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805" name="Line 29">
            <a:extLst>
              <a:ext uri="{FF2B5EF4-FFF2-40B4-BE49-F238E27FC236}">
                <a16:creationId xmlns:a16="http://schemas.microsoft.com/office/drawing/2014/main" id="{FD5BF7E5-403A-4F59-BB88-C3E566A16F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76575" y="4086225"/>
            <a:ext cx="1581150" cy="400050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 type="arrow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806" name="Line 30">
            <a:extLst>
              <a:ext uri="{FF2B5EF4-FFF2-40B4-BE49-F238E27FC236}">
                <a16:creationId xmlns:a16="http://schemas.microsoft.com/office/drawing/2014/main" id="{8591B5E4-4DE4-4A58-972E-44B790EF6F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191000"/>
            <a:ext cx="163830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7807" name="Text Box 31">
            <a:extLst>
              <a:ext uri="{FF2B5EF4-FFF2-40B4-BE49-F238E27FC236}">
                <a16:creationId xmlns:a16="http://schemas.microsoft.com/office/drawing/2014/main" id="{67CA77FD-4FA6-492C-B70A-795327C29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938" y="1524000"/>
            <a:ext cx="3379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Circulações são classificadas</a:t>
            </a:r>
          </a:p>
        </p:txBody>
      </p:sp>
      <p:sp>
        <p:nvSpPr>
          <p:cNvPr id="587808" name="AutoShape 32">
            <a:extLst>
              <a:ext uri="{FF2B5EF4-FFF2-40B4-BE49-F238E27FC236}">
                <a16:creationId xmlns:a16="http://schemas.microsoft.com/office/drawing/2014/main" id="{4B6EE1FF-B6B3-4EED-8AD9-510375C87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486400"/>
            <a:ext cx="1524000" cy="533400"/>
          </a:xfrm>
          <a:prstGeom prst="wedgeEllipseCallout">
            <a:avLst>
              <a:gd name="adj1" fmla="val -91148"/>
              <a:gd name="adj2" fmla="val -17887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pt-BR" altLang="en-US"/>
              <a:t>– (A</a:t>
            </a:r>
            <a:r>
              <a:rPr lang="pt-BR" altLang="en-US">
                <a:sym typeface="Symbol" panose="05050102010706020507" pitchFamily="18" charset="2"/>
              </a:rPr>
              <a:t></a:t>
            </a:r>
            <a:r>
              <a:rPr lang="pt-BR" altLang="en-US"/>
              <a:t>B)</a:t>
            </a:r>
          </a:p>
        </p:txBody>
      </p:sp>
      <p:sp>
        <p:nvSpPr>
          <p:cNvPr id="587809" name="AutoShape 33">
            <a:extLst>
              <a:ext uri="{FF2B5EF4-FFF2-40B4-BE49-F238E27FC236}">
                <a16:creationId xmlns:a16="http://schemas.microsoft.com/office/drawing/2014/main" id="{C233AC26-AC7F-4040-8B47-0BD07A9B7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895600"/>
            <a:ext cx="1066800" cy="609600"/>
          </a:xfrm>
          <a:prstGeom prst="wedgeEllipseCallout">
            <a:avLst>
              <a:gd name="adj1" fmla="val -105653"/>
              <a:gd name="adj2" fmla="val 6796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pt-BR" altLang="en-US"/>
              <a:t>B–A</a:t>
            </a:r>
          </a:p>
        </p:txBody>
      </p:sp>
      <p:sp>
        <p:nvSpPr>
          <p:cNvPr id="587810" name="AutoShape 34">
            <a:extLst>
              <a:ext uri="{FF2B5EF4-FFF2-40B4-BE49-F238E27FC236}">
                <a16:creationId xmlns:a16="http://schemas.microsoft.com/office/drawing/2014/main" id="{D10DBC84-05A4-45E6-AF2E-BD4FF8F80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28800"/>
            <a:ext cx="1143000" cy="609600"/>
          </a:xfrm>
          <a:prstGeom prst="wedgeEllipseCallout">
            <a:avLst>
              <a:gd name="adj1" fmla="val 96528"/>
              <a:gd name="adj2" fmla="val 14114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pt-BR" altLang="en-US"/>
              <a:t>A–B</a:t>
            </a:r>
          </a:p>
        </p:txBody>
      </p:sp>
      <p:sp>
        <p:nvSpPr>
          <p:cNvPr id="587811" name="AutoShape 35">
            <a:extLst>
              <a:ext uri="{FF2B5EF4-FFF2-40B4-BE49-F238E27FC236}">
                <a16:creationId xmlns:a16="http://schemas.microsoft.com/office/drawing/2014/main" id="{7048AAE5-9219-4FF7-9F9B-E4D4400F0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1143000" cy="609600"/>
          </a:xfrm>
          <a:prstGeom prst="wedgeEllipseCallout">
            <a:avLst>
              <a:gd name="adj1" fmla="val 94861"/>
              <a:gd name="adj2" fmla="val -174741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pt-BR" altLang="en-US"/>
              <a:t>A</a:t>
            </a:r>
            <a:r>
              <a:rPr lang="pt-BR" altLang="en-US">
                <a:sym typeface="Symbol" panose="05050102010706020507" pitchFamily="18" charset="2"/>
              </a:rPr>
              <a:t></a:t>
            </a:r>
            <a:r>
              <a:rPr lang="pt-BR" altLang="en-US"/>
              <a:t>B</a:t>
            </a:r>
          </a:p>
        </p:txBody>
      </p:sp>
      <p:sp>
        <p:nvSpPr>
          <p:cNvPr id="587812" name="Text Box 36">
            <a:extLst>
              <a:ext uri="{FF2B5EF4-FFF2-40B4-BE49-F238E27FC236}">
                <a16:creationId xmlns:a16="http://schemas.microsoft.com/office/drawing/2014/main" id="{3663A743-E6F9-4DCA-A646-42CE59169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35274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A</a:t>
            </a:r>
          </a:p>
        </p:txBody>
      </p:sp>
      <p:sp>
        <p:nvSpPr>
          <p:cNvPr id="587813" name="Text Box 37">
            <a:extLst>
              <a:ext uri="{FF2B5EF4-FFF2-40B4-BE49-F238E27FC236}">
                <a16:creationId xmlns:a16="http://schemas.microsoft.com/office/drawing/2014/main" id="{29251A12-CCAA-419B-BDCE-213EE11A1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138" y="4060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>
            <a:extLst>
              <a:ext uri="{FF2B5EF4-FFF2-40B4-BE49-F238E27FC236}">
                <a16:creationId xmlns:a16="http://schemas.microsoft.com/office/drawing/2014/main" id="{3AF0F12C-B133-4CEF-9A5B-57DB37BF2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Resultado</a:t>
            </a:r>
          </a:p>
        </p:txBody>
      </p:sp>
      <p:sp>
        <p:nvSpPr>
          <p:cNvPr id="647171" name="Rectangle 3">
            <a:extLst>
              <a:ext uri="{FF2B5EF4-FFF2-40B4-BE49-F238E27FC236}">
                <a16:creationId xmlns:a16="http://schemas.microsoft.com/office/drawing/2014/main" id="{62CFA5DF-6F14-4C89-B29B-5A8F4CA38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900"/>
              <a:t>Depende da geometria: </a:t>
            </a:r>
          </a:p>
          <a:p>
            <a:pPr lvl="1"/>
            <a:r>
              <a:rPr lang="pt-BR" altLang="en-US"/>
              <a:t>Pontos: valor booleano (visível / não visível)</a:t>
            </a:r>
          </a:p>
          <a:p>
            <a:pPr lvl="1"/>
            <a:r>
              <a:rPr lang="pt-BR" altLang="en-US"/>
              <a:t>Retas: segmento de reta ou coleção de segmentos de reta</a:t>
            </a:r>
          </a:p>
          <a:p>
            <a:pPr lvl="1"/>
            <a:r>
              <a:rPr lang="pt-BR" altLang="en-US"/>
              <a:t>Planos: polígono ou coleção de polígonos</a:t>
            </a:r>
          </a:p>
          <a:p>
            <a:endParaRPr lang="pt-B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>
            <a:extLst>
              <a:ext uri="{FF2B5EF4-FFF2-40B4-BE49-F238E27FC236}">
                <a16:creationId xmlns:a16="http://schemas.microsoft.com/office/drawing/2014/main" id="{51F5695E-3927-4A16-8998-E863BD694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pt-BR" altLang="en-US"/>
              <a:t>Recorte de Segmento de Reta x Retângulo</a:t>
            </a:r>
          </a:p>
        </p:txBody>
      </p:sp>
      <p:sp>
        <p:nvSpPr>
          <p:cNvPr id="544771" name="Rectangle 3">
            <a:extLst>
              <a:ext uri="{FF2B5EF4-FFF2-40B4-BE49-F238E27FC236}">
                <a16:creationId xmlns:a16="http://schemas.microsoft.com/office/drawing/2014/main" id="{17A5E269-E547-4C55-BD1F-DB1A0D2C9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Problema clássico 2D</a:t>
            </a:r>
          </a:p>
          <a:p>
            <a:r>
              <a:rPr lang="pt-BR" altLang="en-US" sz="2600"/>
              <a:t>Entrada: </a:t>
            </a:r>
          </a:p>
          <a:p>
            <a:pPr lvl="1"/>
            <a:r>
              <a:rPr lang="pt-BR" altLang="en-US" sz="2400"/>
              <a:t>Segmento de reta </a:t>
            </a:r>
            <a:r>
              <a:rPr lang="pt-BR" altLang="en-US" sz="2400" i="1"/>
              <a:t>P</a:t>
            </a:r>
            <a:r>
              <a:rPr lang="pt-BR" altLang="en-US" sz="2400" baseline="-25000"/>
              <a:t>1 </a:t>
            </a:r>
            <a:r>
              <a:rPr lang="pt-BR" altLang="en-US" sz="2400"/>
              <a:t>- </a:t>
            </a:r>
            <a:r>
              <a:rPr lang="pt-BR" altLang="en-US" sz="2400" i="1"/>
              <a:t>P</a:t>
            </a:r>
            <a:r>
              <a:rPr lang="pt-BR" altLang="en-US" sz="2400" baseline="-25000"/>
              <a:t>2</a:t>
            </a:r>
          </a:p>
          <a:p>
            <a:pPr lvl="1"/>
            <a:r>
              <a:rPr lang="pt-BR" altLang="en-US" sz="2400"/>
              <a:t>Janela alinhada com eixos (</a:t>
            </a:r>
            <a:r>
              <a:rPr lang="pt-BR" altLang="en-US" sz="2400" i="1"/>
              <a:t>xmin</a:t>
            </a:r>
            <a:r>
              <a:rPr lang="pt-BR" altLang="en-US" sz="2400"/>
              <a:t>, </a:t>
            </a:r>
            <a:r>
              <a:rPr lang="pt-BR" altLang="en-US" sz="2400" i="1"/>
              <a:t>ymin</a:t>
            </a:r>
            <a:r>
              <a:rPr lang="pt-BR" altLang="en-US" sz="2400"/>
              <a:t>) - (</a:t>
            </a:r>
            <a:r>
              <a:rPr lang="pt-BR" altLang="en-US" sz="2400" i="1"/>
              <a:t>xmax</a:t>
            </a:r>
            <a:r>
              <a:rPr lang="pt-BR" altLang="en-US" sz="2400"/>
              <a:t>, </a:t>
            </a:r>
            <a:r>
              <a:rPr lang="pt-BR" altLang="en-US" sz="2400" i="1"/>
              <a:t>ymax</a:t>
            </a:r>
            <a:r>
              <a:rPr lang="pt-BR" altLang="en-US" sz="2400"/>
              <a:t>)</a:t>
            </a:r>
          </a:p>
          <a:p>
            <a:r>
              <a:rPr lang="pt-BR" altLang="en-US" sz="2600"/>
              <a:t>Saída: Segmento recortado (possivelmente nulo)</a:t>
            </a:r>
          </a:p>
          <a:p>
            <a:r>
              <a:rPr lang="pt-BR" altLang="en-US" sz="2600"/>
              <a:t>Variantes</a:t>
            </a:r>
          </a:p>
          <a:p>
            <a:pPr lvl="1"/>
            <a:r>
              <a:rPr lang="pt-BR" altLang="en-US" sz="2400"/>
              <a:t>Cohen-Sutherland</a:t>
            </a:r>
          </a:p>
          <a:p>
            <a:pPr lvl="1"/>
            <a:r>
              <a:rPr lang="pt-BR" altLang="en-US" sz="2400"/>
              <a:t>Liang-Barksy / Cyrus-Beck</a:t>
            </a:r>
          </a:p>
          <a:p>
            <a:pPr lvl="1"/>
            <a:r>
              <a:rPr lang="pt-BR" altLang="en-US" sz="2400"/>
              <a:t>Nicholl-Lee-Nicholl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>
            <a:extLst>
              <a:ext uri="{FF2B5EF4-FFF2-40B4-BE49-F238E27FC236}">
                <a16:creationId xmlns:a16="http://schemas.microsoft.com/office/drawing/2014/main" id="{E7229E3E-A5E7-4B1F-BB3D-9163B54B8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Cohen-Sutherland</a:t>
            </a:r>
          </a:p>
        </p:txBody>
      </p:sp>
      <p:sp>
        <p:nvSpPr>
          <p:cNvPr id="545795" name="Rectangle 3">
            <a:extLst>
              <a:ext uri="{FF2B5EF4-FFF2-40B4-BE49-F238E27FC236}">
                <a16:creationId xmlns:a16="http://schemas.microsoft.com/office/drawing/2014/main" id="{BABBCF4D-D340-4B10-8E0A-BC0E00A63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100" dirty="0"/>
              <a:t>A janela é definida pela interseção de 4 </a:t>
            </a:r>
            <a:r>
              <a:rPr lang="pt-BR" altLang="en-US" sz="2100" dirty="0" err="1"/>
              <a:t>semi-planos</a:t>
            </a:r>
            <a:r>
              <a:rPr lang="pt-BR" altLang="en-US" sz="2100" dirty="0"/>
              <a:t>:</a:t>
            </a:r>
          </a:p>
          <a:p>
            <a:pPr lvl="1">
              <a:lnSpc>
                <a:spcPct val="80000"/>
              </a:lnSpc>
            </a:pPr>
            <a:r>
              <a:rPr lang="pt-BR" altLang="en-US" sz="2000" i="1" dirty="0" err="1"/>
              <a:t>ymin</a:t>
            </a:r>
            <a:r>
              <a:rPr lang="pt-BR" altLang="en-US" sz="2000" i="1" dirty="0"/>
              <a:t> ≤ y ≤ </a:t>
            </a:r>
            <a:r>
              <a:rPr lang="pt-BR" altLang="en-US" sz="2000" i="1" dirty="0" err="1"/>
              <a:t>ymax</a:t>
            </a:r>
            <a:r>
              <a:rPr lang="pt-BR" altLang="en-US" sz="2000" i="1" dirty="0"/>
              <a:t>  </a:t>
            </a:r>
            <a:r>
              <a:rPr lang="pt-BR" altLang="en-US" sz="2000" dirty="0"/>
              <a:t>e </a:t>
            </a:r>
            <a:r>
              <a:rPr lang="pt-BR" altLang="en-US" sz="2000" i="1" dirty="0"/>
              <a:t> </a:t>
            </a:r>
          </a:p>
          <a:p>
            <a:pPr lvl="1">
              <a:lnSpc>
                <a:spcPct val="80000"/>
              </a:lnSpc>
            </a:pPr>
            <a:r>
              <a:rPr lang="pt-BR" altLang="en-US" sz="2000" i="1" dirty="0" err="1"/>
              <a:t>xmin</a:t>
            </a:r>
            <a:r>
              <a:rPr lang="pt-BR" altLang="en-US" sz="2000" i="1" dirty="0"/>
              <a:t> ≤ x ≤ </a:t>
            </a:r>
            <a:r>
              <a:rPr lang="pt-BR" altLang="en-US" sz="2000" i="1" dirty="0" err="1"/>
              <a:t>xmax</a:t>
            </a:r>
            <a:endParaRPr lang="pt-BR" altLang="en-US" sz="2000" dirty="0" err="1"/>
          </a:p>
          <a:p>
            <a:pPr>
              <a:lnSpc>
                <a:spcPct val="80000"/>
              </a:lnSpc>
            </a:pPr>
            <a:r>
              <a:rPr lang="pt-BR" altLang="en-US" sz="2100" dirty="0"/>
              <a:t>Os vértices do segmento são classificados em relação a cada </a:t>
            </a:r>
            <a:r>
              <a:rPr lang="pt-BR" altLang="en-US" sz="2100" dirty="0" err="1"/>
              <a:t>semi-plano</a:t>
            </a:r>
            <a:r>
              <a:rPr lang="pt-BR" altLang="en-US" sz="2100" dirty="0"/>
              <a:t> que delimita a janela, gerando um código de 4 bits:</a:t>
            </a:r>
          </a:p>
          <a:p>
            <a:pPr lvl="1">
              <a:lnSpc>
                <a:spcPct val="80000"/>
              </a:lnSpc>
            </a:pPr>
            <a:r>
              <a:rPr lang="en-US" altLang="en-US" sz="2000" i="1" dirty="0"/>
              <a:t>Bit1</a:t>
            </a:r>
            <a:r>
              <a:rPr lang="pt-BR" altLang="en-US" sz="2000" i="1" dirty="0"/>
              <a:t> = (y &gt; </a:t>
            </a:r>
            <a:r>
              <a:rPr lang="pt-BR" altLang="en-US" sz="2000" i="1" dirty="0" err="1"/>
              <a:t>ymax</a:t>
            </a:r>
            <a:r>
              <a:rPr lang="pt-BR" altLang="en-US" sz="2000" i="1" dirty="0"/>
              <a:t>) </a:t>
            </a:r>
          </a:p>
          <a:p>
            <a:pPr lvl="1">
              <a:lnSpc>
                <a:spcPct val="80000"/>
              </a:lnSpc>
            </a:pPr>
            <a:r>
              <a:rPr lang="pt-BR" altLang="en-US" sz="2000" i="1" dirty="0"/>
              <a:t>Bit2 = (y &lt; </a:t>
            </a:r>
            <a:r>
              <a:rPr lang="pt-BR" altLang="en-US" sz="2000" i="1" dirty="0" err="1"/>
              <a:t>ymin</a:t>
            </a:r>
            <a:r>
              <a:rPr lang="pt-BR" altLang="en-US" sz="2000" i="1" dirty="0"/>
              <a:t>)</a:t>
            </a:r>
          </a:p>
          <a:p>
            <a:pPr lvl="1">
              <a:lnSpc>
                <a:spcPct val="80000"/>
              </a:lnSpc>
            </a:pPr>
            <a:r>
              <a:rPr lang="pt-BR" altLang="en-US" sz="2000" i="1" dirty="0"/>
              <a:t>Bit3 = (x &lt; </a:t>
            </a:r>
            <a:r>
              <a:rPr lang="pt-BR" altLang="en-US" sz="2000" i="1" dirty="0" err="1"/>
              <a:t>xmin</a:t>
            </a:r>
            <a:r>
              <a:rPr lang="pt-BR" altLang="en-US" sz="2000" i="1" dirty="0"/>
              <a:t>)</a:t>
            </a:r>
            <a:endParaRPr lang="pt-BR" altLang="en-US" sz="2000" dirty="0"/>
          </a:p>
          <a:p>
            <a:pPr lvl="1">
              <a:lnSpc>
                <a:spcPct val="80000"/>
              </a:lnSpc>
            </a:pPr>
            <a:r>
              <a:rPr lang="pt-BR" altLang="en-US" sz="2000" i="1" dirty="0"/>
              <a:t>Bit4 = (x &gt; </a:t>
            </a:r>
            <a:r>
              <a:rPr lang="pt-BR" altLang="en-US" sz="2000" i="1" dirty="0" err="1"/>
              <a:t>xmax</a:t>
            </a:r>
            <a:r>
              <a:rPr lang="pt-BR" altLang="en-US" sz="2000" i="1" dirty="0"/>
              <a:t>)</a:t>
            </a:r>
          </a:p>
          <a:p>
            <a:pPr>
              <a:lnSpc>
                <a:spcPct val="80000"/>
              </a:lnSpc>
            </a:pPr>
            <a:r>
              <a:rPr lang="pt-BR" altLang="en-US" sz="2100" dirty="0"/>
              <a:t>Se ambos os vértices forem classificados como fora, descartar o segmento (totalmente invisível)</a:t>
            </a:r>
          </a:p>
          <a:p>
            <a:pPr>
              <a:lnSpc>
                <a:spcPct val="80000"/>
              </a:lnSpc>
            </a:pPr>
            <a:r>
              <a:rPr lang="pt-BR" altLang="en-US" sz="2100" dirty="0"/>
              <a:t>Se ambos forem classificados como dentro, testar o próximo </a:t>
            </a:r>
            <a:r>
              <a:rPr lang="pt-BR" altLang="en-US" sz="2100" dirty="0" err="1"/>
              <a:t>semi-plano</a:t>
            </a:r>
            <a:endParaRPr lang="pt-BR" altLang="en-US" sz="2100" dirty="0"/>
          </a:p>
          <a:p>
            <a:pPr>
              <a:lnSpc>
                <a:spcPct val="80000"/>
              </a:lnSpc>
            </a:pPr>
            <a:r>
              <a:rPr lang="pt-BR" altLang="en-US" sz="2100" dirty="0"/>
              <a:t>Se um vértice estiver dentro e outro fora, computar o ponto de interseção </a:t>
            </a:r>
            <a:r>
              <a:rPr lang="pt-BR" altLang="en-US" sz="2100" i="1" dirty="0"/>
              <a:t>Q</a:t>
            </a:r>
            <a:r>
              <a:rPr lang="pt-BR" altLang="en-US" sz="2100" dirty="0"/>
              <a:t> e continuar o algoritmo com o segmento recortado (</a:t>
            </a:r>
            <a:r>
              <a:rPr lang="pt-BR" altLang="en-US" sz="2100" i="1" dirty="0"/>
              <a:t>P</a:t>
            </a:r>
            <a:r>
              <a:rPr lang="pt-BR" altLang="en-US" sz="2100" baseline="-25000" dirty="0"/>
              <a:t>1</a:t>
            </a:r>
            <a:r>
              <a:rPr lang="pt-BR" altLang="en-US" sz="2100" dirty="0"/>
              <a:t>-</a:t>
            </a:r>
            <a:r>
              <a:rPr lang="pt-BR" altLang="en-US" sz="2100" i="1" dirty="0"/>
              <a:t>Q</a:t>
            </a:r>
            <a:r>
              <a:rPr lang="pt-BR" altLang="en-US" sz="2100" dirty="0"/>
              <a:t> ou </a:t>
            </a:r>
            <a:r>
              <a:rPr lang="pt-BR" altLang="en-US" sz="2100" i="1" dirty="0"/>
              <a:t>P</a:t>
            </a:r>
            <a:r>
              <a:rPr lang="pt-BR" altLang="en-US" sz="2100" baseline="-25000" dirty="0"/>
              <a:t>2</a:t>
            </a:r>
            <a:r>
              <a:rPr lang="pt-BR" altLang="en-US" sz="2100" dirty="0"/>
              <a:t>-</a:t>
            </a:r>
            <a:r>
              <a:rPr lang="pt-BR" altLang="en-US" sz="2100" i="1" dirty="0"/>
              <a:t>Q</a:t>
            </a:r>
            <a:r>
              <a:rPr lang="pt-BR" altLang="en-US" sz="2100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7" name="Rectangle 5">
            <a:extLst>
              <a:ext uri="{FF2B5EF4-FFF2-40B4-BE49-F238E27FC236}">
                <a16:creationId xmlns:a16="http://schemas.microsoft.com/office/drawing/2014/main" id="{9A10A2B2-F75A-42F2-B3E5-08CAF4283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Códigos</a:t>
            </a:r>
          </a:p>
        </p:txBody>
      </p:sp>
      <p:pic>
        <p:nvPicPr>
          <p:cNvPr id="648196" name="Picture 4" descr="vis5">
            <a:extLst>
              <a:ext uri="{FF2B5EF4-FFF2-40B4-BE49-F238E27FC236}">
                <a16:creationId xmlns:a16="http://schemas.microsoft.com/office/drawing/2014/main" id="{F6B2CB65-03AD-4E52-AF82-454B0E3E0D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752600"/>
            <a:ext cx="5010150" cy="4062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>
            <a:extLst>
              <a:ext uri="{FF2B5EF4-FFF2-40B4-BE49-F238E27FC236}">
                <a16:creationId xmlns:a16="http://schemas.microsoft.com/office/drawing/2014/main" id="{8D7228EA-20EB-4974-B4BF-1338A48B7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Cohen-Sutherland</a:t>
            </a:r>
          </a:p>
        </p:txBody>
      </p:sp>
      <p:sp>
        <p:nvSpPr>
          <p:cNvPr id="546819" name="Line 3">
            <a:extLst>
              <a:ext uri="{FF2B5EF4-FFF2-40B4-BE49-F238E27FC236}">
                <a16:creationId xmlns:a16="http://schemas.microsoft.com/office/drawing/2014/main" id="{BA17F065-B605-4458-A1C6-949782CB82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1752600"/>
            <a:ext cx="457200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20" name="Line 4">
            <a:extLst>
              <a:ext uri="{FF2B5EF4-FFF2-40B4-BE49-F238E27FC236}">
                <a16:creationId xmlns:a16="http://schemas.microsoft.com/office/drawing/2014/main" id="{BA9F040B-DD20-439D-9BA1-AE12E5E2BD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286000"/>
            <a:ext cx="6172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21" name="Line 5">
            <a:extLst>
              <a:ext uri="{FF2B5EF4-FFF2-40B4-BE49-F238E27FC236}">
                <a16:creationId xmlns:a16="http://schemas.microsoft.com/office/drawing/2014/main" id="{0FF53D28-678A-48FA-8B6D-C18BAF566B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05000"/>
            <a:ext cx="0" cy="3352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22" name="Line 6">
            <a:extLst>
              <a:ext uri="{FF2B5EF4-FFF2-40B4-BE49-F238E27FC236}">
                <a16:creationId xmlns:a16="http://schemas.microsoft.com/office/drawing/2014/main" id="{BBC06387-0A4B-4D7A-835F-55DE42800F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876800"/>
            <a:ext cx="6172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23" name="Line 7">
            <a:extLst>
              <a:ext uri="{FF2B5EF4-FFF2-40B4-BE49-F238E27FC236}">
                <a16:creationId xmlns:a16="http://schemas.microsoft.com/office/drawing/2014/main" id="{A1817FA3-810C-4E7F-A932-BE83805D3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905000"/>
            <a:ext cx="0" cy="3505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24" name="Text Box 8">
            <a:extLst>
              <a:ext uri="{FF2B5EF4-FFF2-40B4-BE49-F238E27FC236}">
                <a16:creationId xmlns:a16="http://schemas.microsoft.com/office/drawing/2014/main" id="{32375C91-98A1-4067-B359-06F1B7F2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6388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xmin</a:t>
            </a:r>
          </a:p>
        </p:txBody>
      </p:sp>
      <p:sp>
        <p:nvSpPr>
          <p:cNvPr id="546825" name="Text Box 9">
            <a:extLst>
              <a:ext uri="{FF2B5EF4-FFF2-40B4-BE49-F238E27FC236}">
                <a16:creationId xmlns:a16="http://schemas.microsoft.com/office/drawing/2014/main" id="{3D0FD92B-2391-4403-83C3-89A08A12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5626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xmax</a:t>
            </a:r>
          </a:p>
        </p:txBody>
      </p:sp>
      <p:sp>
        <p:nvSpPr>
          <p:cNvPr id="546826" name="Text Box 10">
            <a:extLst>
              <a:ext uri="{FF2B5EF4-FFF2-40B4-BE49-F238E27FC236}">
                <a16:creationId xmlns:a16="http://schemas.microsoft.com/office/drawing/2014/main" id="{AFE501AA-3481-4A18-BF60-B3BBD62D7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574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ymax</a:t>
            </a:r>
          </a:p>
        </p:txBody>
      </p:sp>
      <p:sp>
        <p:nvSpPr>
          <p:cNvPr id="546859" name="Text Box 43">
            <a:extLst>
              <a:ext uri="{FF2B5EF4-FFF2-40B4-BE49-F238E27FC236}">
                <a16:creationId xmlns:a16="http://schemas.microsoft.com/office/drawing/2014/main" id="{5B1DC561-37AF-42F8-9F98-1BC15C989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ymin</a:t>
            </a:r>
          </a:p>
        </p:txBody>
      </p:sp>
      <p:sp>
        <p:nvSpPr>
          <p:cNvPr id="546860" name="Line 44">
            <a:extLst>
              <a:ext uri="{FF2B5EF4-FFF2-40B4-BE49-F238E27FC236}">
                <a16:creationId xmlns:a16="http://schemas.microsoft.com/office/drawing/2014/main" id="{3AFEF221-E15F-4E63-B651-DA3E7CCED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004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61" name="Line 45">
            <a:extLst>
              <a:ext uri="{FF2B5EF4-FFF2-40B4-BE49-F238E27FC236}">
                <a16:creationId xmlns:a16="http://schemas.microsoft.com/office/drawing/2014/main" id="{480B35B2-0EAA-4AF7-9FC9-6A1B1D08B3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1752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62" name="Line 46">
            <a:extLst>
              <a:ext uri="{FF2B5EF4-FFF2-40B4-BE49-F238E27FC236}">
                <a16:creationId xmlns:a16="http://schemas.microsoft.com/office/drawing/2014/main" id="{0DD8FF74-DF4A-4D17-BD25-BDF7C22486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429000"/>
            <a:ext cx="1295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>
            <a:extLst>
              <a:ext uri="{FF2B5EF4-FFF2-40B4-BE49-F238E27FC236}">
                <a16:creationId xmlns:a16="http://schemas.microsoft.com/office/drawing/2014/main" id="{7BF1D3A5-08CF-4009-8A31-7B45E288B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Cohen-Sutherland</a:t>
            </a:r>
          </a:p>
        </p:txBody>
      </p:sp>
      <p:sp>
        <p:nvSpPr>
          <p:cNvPr id="564227" name="Line 3">
            <a:extLst>
              <a:ext uri="{FF2B5EF4-FFF2-40B4-BE49-F238E27FC236}">
                <a16:creationId xmlns:a16="http://schemas.microsoft.com/office/drawing/2014/main" id="{E2AF3CBD-2E81-487C-8CBC-14C52E005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1447800"/>
            <a:ext cx="457200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28" name="Line 4">
            <a:extLst>
              <a:ext uri="{FF2B5EF4-FFF2-40B4-BE49-F238E27FC236}">
                <a16:creationId xmlns:a16="http://schemas.microsoft.com/office/drawing/2014/main" id="{5DE8EF86-E24D-4F12-B7DA-11EDA02787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286000"/>
            <a:ext cx="6172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29" name="Line 5">
            <a:extLst>
              <a:ext uri="{FF2B5EF4-FFF2-40B4-BE49-F238E27FC236}">
                <a16:creationId xmlns:a16="http://schemas.microsoft.com/office/drawing/2014/main" id="{F25B5BB9-85CE-45D3-AD58-68C12440F9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05000"/>
            <a:ext cx="0" cy="3352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30" name="Line 6">
            <a:extLst>
              <a:ext uri="{FF2B5EF4-FFF2-40B4-BE49-F238E27FC236}">
                <a16:creationId xmlns:a16="http://schemas.microsoft.com/office/drawing/2014/main" id="{4CBDE6ED-25DC-4100-AF9A-4314BDCEC4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876800"/>
            <a:ext cx="6172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31" name="Line 7">
            <a:extLst>
              <a:ext uri="{FF2B5EF4-FFF2-40B4-BE49-F238E27FC236}">
                <a16:creationId xmlns:a16="http://schemas.microsoft.com/office/drawing/2014/main" id="{AE32C72D-DB23-44DF-A792-FC29CF483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9050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32" name="Text Box 8">
            <a:extLst>
              <a:ext uri="{FF2B5EF4-FFF2-40B4-BE49-F238E27FC236}">
                <a16:creationId xmlns:a16="http://schemas.microsoft.com/office/drawing/2014/main" id="{D03B7697-C2CE-4391-BA03-694DDFF17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6388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xmin</a:t>
            </a:r>
          </a:p>
        </p:txBody>
      </p:sp>
      <p:sp>
        <p:nvSpPr>
          <p:cNvPr id="564233" name="Text Box 9">
            <a:extLst>
              <a:ext uri="{FF2B5EF4-FFF2-40B4-BE49-F238E27FC236}">
                <a16:creationId xmlns:a16="http://schemas.microsoft.com/office/drawing/2014/main" id="{5ACCED3C-070B-4E9E-A08A-3FA2E14DF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5626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xmax</a:t>
            </a:r>
          </a:p>
        </p:txBody>
      </p:sp>
      <p:sp>
        <p:nvSpPr>
          <p:cNvPr id="564234" name="Text Box 10">
            <a:extLst>
              <a:ext uri="{FF2B5EF4-FFF2-40B4-BE49-F238E27FC236}">
                <a16:creationId xmlns:a16="http://schemas.microsoft.com/office/drawing/2014/main" id="{EE8472F7-8D55-41D6-AA02-55B5D7BA1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5740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ymax</a:t>
            </a:r>
          </a:p>
        </p:txBody>
      </p:sp>
      <p:sp>
        <p:nvSpPr>
          <p:cNvPr id="564235" name="Text Box 11">
            <a:extLst>
              <a:ext uri="{FF2B5EF4-FFF2-40B4-BE49-F238E27FC236}">
                <a16:creationId xmlns:a16="http://schemas.microsoft.com/office/drawing/2014/main" id="{8FC6A244-4134-4CCF-9B63-7C8FE324B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ymin</a:t>
            </a:r>
          </a:p>
        </p:txBody>
      </p:sp>
      <p:sp>
        <p:nvSpPr>
          <p:cNvPr id="564236" name="Line 12">
            <a:extLst>
              <a:ext uri="{FF2B5EF4-FFF2-40B4-BE49-F238E27FC236}">
                <a16:creationId xmlns:a16="http://schemas.microsoft.com/office/drawing/2014/main" id="{6DFEB733-FA93-498E-8DE2-3D5A686C4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004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37" name="Line 13">
            <a:extLst>
              <a:ext uri="{FF2B5EF4-FFF2-40B4-BE49-F238E27FC236}">
                <a16:creationId xmlns:a16="http://schemas.microsoft.com/office/drawing/2014/main" id="{84C0BD67-B128-4D5C-996C-6151C5A1FF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1752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238" name="Line 14">
            <a:extLst>
              <a:ext uri="{FF2B5EF4-FFF2-40B4-BE49-F238E27FC236}">
                <a16:creationId xmlns:a16="http://schemas.microsoft.com/office/drawing/2014/main" id="{7A6B0782-FD98-4C37-93DB-620E2EAD14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429000"/>
            <a:ext cx="1295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6539</TotalTime>
  <Words>978</Words>
  <Application>Microsoft Office PowerPoint</Application>
  <PresentationFormat>On-screen Show (4:3)</PresentationFormat>
  <Paragraphs>228</Paragraphs>
  <Slides>37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Design padrão</vt:lpstr>
      <vt:lpstr>Introdução à Computação Gráfica Recorte</vt:lpstr>
      <vt:lpstr>O Problema de Recorte</vt:lpstr>
      <vt:lpstr>Recorte (Clipping)</vt:lpstr>
      <vt:lpstr>Resultado</vt:lpstr>
      <vt:lpstr>Recorte de Segmento de Reta x Retângulo</vt:lpstr>
      <vt:lpstr>Cohen-Sutherland</vt:lpstr>
      <vt:lpstr>Códigos</vt:lpstr>
      <vt:lpstr>Cohen-Sutherland</vt:lpstr>
      <vt:lpstr>Cohen-Sutherland</vt:lpstr>
      <vt:lpstr>Cohen-Sutherland</vt:lpstr>
      <vt:lpstr>Cohen-Sutherland</vt:lpstr>
      <vt:lpstr>Cohen-Sutherland</vt:lpstr>
      <vt:lpstr>Cohen-Sutherland - Detalhes</vt:lpstr>
      <vt:lpstr>Algoritmo de Liang-Barsky</vt:lpstr>
      <vt:lpstr>Algoritmo de Liang-Barsky</vt:lpstr>
      <vt:lpstr>Algoritmo de Liang-Barsky</vt:lpstr>
      <vt:lpstr>Algoritmo de Liang-Barsky</vt:lpstr>
      <vt:lpstr>Liang-Barsky – Pseudo-código</vt:lpstr>
      <vt:lpstr>Recorte de Polígono contra Retângulo</vt:lpstr>
      <vt:lpstr>Recorte de Polígono contra Retângulo</vt:lpstr>
      <vt:lpstr>Algoritmo de Sutherland-Hodgman</vt:lpstr>
      <vt:lpstr>Algoritmo de Sutherland-Hodgman</vt:lpstr>
      <vt:lpstr>Algoritmo de Sutherland-Hodgman</vt:lpstr>
      <vt:lpstr>Sutherland-Hodgman – Exemplo</vt:lpstr>
      <vt:lpstr>Sutherland-Hodgman – Exemplo</vt:lpstr>
      <vt:lpstr>Sutherland-Hodgman – Exemplo</vt:lpstr>
      <vt:lpstr>Sutherland Hodgman – Eliminando Arestas Fantasmas</vt:lpstr>
      <vt:lpstr>Sutherland Hodgman – Eliminando Arestas Fantasmas – Exemplo </vt:lpstr>
      <vt:lpstr>Sutherland Hodgman – Eliminando Arestas Fantasmas – Exemplo </vt:lpstr>
      <vt:lpstr>Sutherland Hodgman – Eliminando Arestas Fantasmas – Exemplo </vt:lpstr>
      <vt:lpstr>Sutherland-Hodgman - Resumo</vt:lpstr>
      <vt:lpstr>Algoritmo de Weiler-Atherton</vt:lpstr>
      <vt:lpstr>Algoritmo de Weiler-Atherton</vt:lpstr>
      <vt:lpstr>Algoritmo de Weiler-Atherton</vt:lpstr>
      <vt:lpstr>Algoritmo de Weiler-Atherton</vt:lpstr>
      <vt:lpstr>Algoritmo de Weiler-Atherton</vt:lpstr>
      <vt:lpstr>Algoritmo de Weiler-Atherton</vt:lpstr>
    </vt:vector>
  </TitlesOfParts>
  <Company>Coppe/Sistemas - 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subject>Rasterização</dc:subject>
  <dc:creator>Claudio Esperança</dc:creator>
  <cp:lastModifiedBy>LCG</cp:lastModifiedBy>
  <cp:revision>142</cp:revision>
  <dcterms:created xsi:type="dcterms:W3CDTF">2002-04-02T20:11:36Z</dcterms:created>
  <dcterms:modified xsi:type="dcterms:W3CDTF">2019-10-20T00:42:05Z</dcterms:modified>
</cp:coreProperties>
</file>