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341" r:id="rId3"/>
    <p:sldId id="340" r:id="rId4"/>
    <p:sldId id="258" r:id="rId5"/>
    <p:sldId id="259" r:id="rId6"/>
    <p:sldId id="297" r:id="rId7"/>
    <p:sldId id="298" r:id="rId8"/>
    <p:sldId id="299" r:id="rId9"/>
    <p:sldId id="303" r:id="rId10"/>
    <p:sldId id="306" r:id="rId11"/>
    <p:sldId id="304" r:id="rId12"/>
    <p:sldId id="305" r:id="rId13"/>
    <p:sldId id="307" r:id="rId14"/>
    <p:sldId id="308" r:id="rId15"/>
    <p:sldId id="309" r:id="rId16"/>
    <p:sldId id="311" r:id="rId17"/>
    <p:sldId id="314" r:id="rId18"/>
    <p:sldId id="312" r:id="rId19"/>
    <p:sldId id="313" r:id="rId20"/>
    <p:sldId id="315" r:id="rId21"/>
    <p:sldId id="316" r:id="rId22"/>
    <p:sldId id="317" r:id="rId23"/>
    <p:sldId id="318" r:id="rId24"/>
    <p:sldId id="300" r:id="rId25"/>
    <p:sldId id="301" r:id="rId26"/>
    <p:sldId id="302" r:id="rId27"/>
    <p:sldId id="310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30" r:id="rId39"/>
    <p:sldId id="337" r:id="rId40"/>
    <p:sldId id="338" r:id="rId41"/>
    <p:sldId id="329" r:id="rId42"/>
    <p:sldId id="331" r:id="rId43"/>
    <p:sldId id="333" r:id="rId44"/>
    <p:sldId id="332" r:id="rId45"/>
    <p:sldId id="334" r:id="rId46"/>
    <p:sldId id="335" r:id="rId47"/>
    <p:sldId id="336" r:id="rId48"/>
    <p:sldId id="339" r:id="rId49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6600"/>
    <a:srgbClr val="A9D7DB"/>
    <a:srgbClr val="88C9CE"/>
    <a:srgbClr val="377F85"/>
    <a:srgbClr val="53B0B7"/>
    <a:srgbClr val="3A888E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7EDCE-61BF-0FC0-455C-544A1A6F5F37}" v="50" dt="2019-10-20T13:43:35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1" autoAdjust="0"/>
  </p:normalViewPr>
  <p:slideViewPr>
    <p:cSldViewPr>
      <p:cViewPr varScale="1">
        <p:scale>
          <a:sx n="76" d="100"/>
          <a:sy n="76" d="100"/>
        </p:scale>
        <p:origin x="-4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9A07EDCE-61BF-0FC0-455C-544A1A6F5F37}"/>
    <pc:docChg chg="modSld">
      <pc:chgData name="Paulo Cavalcanti" userId="S::roma@dcc.ufrj.br::baa1c4b3-324b-4001-8316-4ab30440d878" providerId="AD" clId="Web-{9A07EDCE-61BF-0FC0-455C-544A1A6F5F37}" dt="2019-10-20T13:43:35.603" v="36" actId="20577"/>
      <pc:docMkLst>
        <pc:docMk/>
      </pc:docMkLst>
      <pc:sldChg chg="modSp">
        <pc:chgData name="Paulo Cavalcanti" userId="S::roma@dcc.ufrj.br::baa1c4b3-324b-4001-8316-4ab30440d878" providerId="AD" clId="Web-{9A07EDCE-61BF-0FC0-455C-544A1A6F5F37}" dt="2019-10-20T13:39:51.390" v="2" actId="20577"/>
        <pc:sldMkLst>
          <pc:docMk/>
          <pc:sldMk cId="0" sldId="299"/>
        </pc:sldMkLst>
        <pc:spChg chg="mod">
          <ac:chgData name="Paulo Cavalcanti" userId="S::roma@dcc.ufrj.br::baa1c4b3-324b-4001-8316-4ab30440d878" providerId="AD" clId="Web-{9A07EDCE-61BF-0FC0-455C-544A1A6F5F37}" dt="2019-10-20T13:39:51.390" v="2" actId="20577"/>
          <ac:spMkLst>
            <pc:docMk/>
            <pc:sldMk cId="0" sldId="299"/>
            <ac:spMk id="590851" creationId="{35BB053D-CA20-4A52-8E21-A5F329421AEF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1:14.081" v="18" actId="20577"/>
        <pc:sldMkLst>
          <pc:docMk/>
          <pc:sldMk cId="0" sldId="300"/>
        </pc:sldMkLst>
        <pc:spChg chg="mod">
          <ac:chgData name="Paulo Cavalcanti" userId="S::roma@dcc.ufrj.br::baa1c4b3-324b-4001-8316-4ab30440d878" providerId="AD" clId="Web-{9A07EDCE-61BF-0FC0-455C-544A1A6F5F37}" dt="2019-10-20T13:41:14.081" v="18" actId="20577"/>
          <ac:spMkLst>
            <pc:docMk/>
            <pc:sldMk cId="0" sldId="300"/>
            <ac:spMk id="591875" creationId="{4A47E410-5AEE-4BA1-B34D-003EF37C13BB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0:12.735" v="5" actId="20577"/>
        <pc:sldMkLst>
          <pc:docMk/>
          <pc:sldMk cId="0" sldId="307"/>
        </pc:sldMkLst>
        <pc:spChg chg="mod">
          <ac:chgData name="Paulo Cavalcanti" userId="S::roma@dcc.ufrj.br::baa1c4b3-324b-4001-8316-4ab30440d878" providerId="AD" clId="Web-{9A07EDCE-61BF-0FC0-455C-544A1A6F5F37}" dt="2019-10-20T13:40:12.735" v="5" actId="20577"/>
          <ac:spMkLst>
            <pc:docMk/>
            <pc:sldMk cId="0" sldId="307"/>
            <ac:spMk id="602115" creationId="{1A213B06-76FD-4A38-9A8D-E12E37B32B39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0:23.126" v="8" actId="20577"/>
        <pc:sldMkLst>
          <pc:docMk/>
          <pc:sldMk cId="0" sldId="309"/>
        </pc:sldMkLst>
        <pc:spChg chg="mod">
          <ac:chgData name="Paulo Cavalcanti" userId="S::roma@dcc.ufrj.br::baa1c4b3-324b-4001-8316-4ab30440d878" providerId="AD" clId="Web-{9A07EDCE-61BF-0FC0-455C-544A1A6F5F37}" dt="2019-10-20T13:40:23.126" v="8" actId="20577"/>
          <ac:spMkLst>
            <pc:docMk/>
            <pc:sldMk cId="0" sldId="309"/>
            <ac:spMk id="604163" creationId="{74B750CD-1152-4688-9757-BD7DFD3DD7A5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0:29.157" v="11" actId="20577"/>
        <pc:sldMkLst>
          <pc:docMk/>
          <pc:sldMk cId="0" sldId="311"/>
        </pc:sldMkLst>
        <pc:spChg chg="mod">
          <ac:chgData name="Paulo Cavalcanti" userId="S::roma@dcc.ufrj.br::baa1c4b3-324b-4001-8316-4ab30440d878" providerId="AD" clId="Web-{9A07EDCE-61BF-0FC0-455C-544A1A6F5F37}" dt="2019-10-20T13:40:29.157" v="11" actId="20577"/>
          <ac:spMkLst>
            <pc:docMk/>
            <pc:sldMk cId="0" sldId="311"/>
            <ac:spMk id="606211" creationId="{2C177CE8-33DE-4A89-A410-39D5CA5E9EF1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0:56.346" v="14" actId="20577"/>
        <pc:sldMkLst>
          <pc:docMk/>
          <pc:sldMk cId="0" sldId="312"/>
        </pc:sldMkLst>
        <pc:spChg chg="mod">
          <ac:chgData name="Paulo Cavalcanti" userId="S::roma@dcc.ufrj.br::baa1c4b3-324b-4001-8316-4ab30440d878" providerId="AD" clId="Web-{9A07EDCE-61BF-0FC0-455C-544A1A6F5F37}" dt="2019-10-20T13:40:56.346" v="14" actId="20577"/>
          <ac:spMkLst>
            <pc:docMk/>
            <pc:sldMk cId="0" sldId="312"/>
            <ac:spMk id="607307" creationId="{621CC3C4-47B1-4D8D-AE49-63CFC2EE2A33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2:05.162" v="23" actId="20577"/>
        <pc:sldMkLst>
          <pc:docMk/>
          <pc:sldMk cId="0" sldId="322"/>
        </pc:sldMkLst>
        <pc:spChg chg="mod">
          <ac:chgData name="Paulo Cavalcanti" userId="S::roma@dcc.ufrj.br::baa1c4b3-324b-4001-8316-4ab30440d878" providerId="AD" clId="Web-{9A07EDCE-61BF-0FC0-455C-544A1A6F5F37}" dt="2019-10-20T13:42:05.162" v="23" actId="20577"/>
          <ac:spMkLst>
            <pc:docMk/>
            <pc:sldMk cId="0" sldId="322"/>
            <ac:spMk id="620547" creationId="{257BA0B6-61D6-4C3C-991B-9FD4CE0BF24E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2:39.554" v="30" actId="20577"/>
        <pc:sldMkLst>
          <pc:docMk/>
          <pc:sldMk cId="0" sldId="328"/>
        </pc:sldMkLst>
        <pc:spChg chg="mod">
          <ac:chgData name="Paulo Cavalcanti" userId="S::roma@dcc.ufrj.br::baa1c4b3-324b-4001-8316-4ab30440d878" providerId="AD" clId="Web-{9A07EDCE-61BF-0FC0-455C-544A1A6F5F37}" dt="2019-10-20T13:42:39.554" v="30" actId="20577"/>
          <ac:spMkLst>
            <pc:docMk/>
            <pc:sldMk cId="0" sldId="328"/>
            <ac:spMk id="626691" creationId="{6184D6C9-8F52-4960-80B7-3733D07AE672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2:57.273" v="33" actId="20577"/>
        <pc:sldMkLst>
          <pc:docMk/>
          <pc:sldMk cId="0" sldId="329"/>
        </pc:sldMkLst>
        <pc:spChg chg="mod">
          <ac:chgData name="Paulo Cavalcanti" userId="S::roma@dcc.ufrj.br::baa1c4b3-324b-4001-8316-4ab30440d878" providerId="AD" clId="Web-{9A07EDCE-61BF-0FC0-455C-544A1A6F5F37}" dt="2019-10-20T13:42:57.273" v="33" actId="20577"/>
          <ac:spMkLst>
            <pc:docMk/>
            <pc:sldMk cId="0" sldId="329"/>
            <ac:spMk id="627715" creationId="{3DC1858E-FFF6-4D6D-9A14-11A4314F6868}"/>
          </ac:spMkLst>
        </pc:spChg>
      </pc:sldChg>
      <pc:sldChg chg="modSp">
        <pc:chgData name="Paulo Cavalcanti" userId="S::roma@dcc.ufrj.br::baa1c4b3-324b-4001-8316-4ab30440d878" providerId="AD" clId="Web-{9A07EDCE-61BF-0FC0-455C-544A1A6F5F37}" dt="2019-10-20T13:43:35.603" v="36" actId="20577"/>
        <pc:sldMkLst>
          <pc:docMk/>
          <pc:sldMk cId="0" sldId="336"/>
        </pc:sldMkLst>
        <pc:spChg chg="mod">
          <ac:chgData name="Paulo Cavalcanti" userId="S::roma@dcc.ufrj.br::baa1c4b3-324b-4001-8316-4ab30440d878" providerId="AD" clId="Web-{9A07EDCE-61BF-0FC0-455C-544A1A6F5F37}" dt="2019-10-20T13:43:35.603" v="36" actId="20577"/>
          <ac:spMkLst>
            <pc:docMk/>
            <pc:sldMk cId="0" sldId="336"/>
            <ac:spMk id="637955" creationId="{AB92BB75-194A-46DE-AB00-ECAD29A6BF6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4F2B5B0-38E6-49F0-B740-80F4505A39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0403A0D-0BEC-4D45-9D43-410E5C8BB9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580D8B2F-E393-451F-A9E4-CA93B9EBC5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F0AA7AC2-1749-42C9-8026-F69D88D0EB1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16F1D98-1BCC-4E1D-9BB0-06212830396E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81954A4-969D-4AF9-B046-3BD16AA667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BE285E9-9884-4808-B85F-6FFCF9B021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EC69AD8-58D5-4CC9-B1FF-6B73A0C2FB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ABF0ED7-5884-4A38-8F7B-DBE61B64B2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21D18F16-C475-46CE-99C1-D045371DCC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F4713222-092A-4669-B23A-B280F9540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0BF2EC2-9D7B-42A7-85B4-A918067794F6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F6C234-26BF-4C79-929A-DDE39DA7DB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329EA-A869-43B1-A4A6-A23E1A31AC6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A5EB828D-CB05-41EA-A7AD-21308C9F7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F03E0942-A6C5-4C9A-8A24-1A94BC1E34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AFC4E-2C66-4698-8D1F-2DDABF27B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88A5E-D79D-428D-9185-F50E522C5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B4739-540A-407F-9983-E58409D9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336AC-68AE-48FB-9E5C-F452B5E8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0A94B-B998-4577-9E21-A7EB4E03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A322F-BCA4-49BC-BFB2-F3CD5C8929B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4578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6F70-2253-4FF4-B00D-7E0514EA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A973FC-15EB-4E0C-8581-FBA958AFF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5D55-9CA2-4806-AF56-76B07313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6C3A8-7321-4F82-B400-22510E65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50B75-344A-425B-B18C-0B569819C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CAEC8-2BE6-4046-846E-26AA906EB30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9723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81A6BF-410E-42EF-8F23-A09B7426C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F1EDB-E574-46E6-88F6-F54B196C5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03B0A-BB06-46EC-AF15-80C52A9B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6FAC2-5420-4535-9AF5-9C5277D4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57D1B-537F-4760-81FF-D102D07C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4F9E3-A210-40C7-B685-3201FC99FC4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032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9217-B64A-4FFF-B2A6-F05B79E90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5BD66-2ADD-44B0-A909-360DB2DA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44477-D6BB-4B00-B2B6-FD702B7D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D247A-E5DE-43C3-8C91-473BD6EE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6E9C-EB33-4677-9C91-89A40D2F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09CF7-95C0-40C0-99DA-8CD803BA6D5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7532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09B1B-868F-425D-8FA2-A3863D0E3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4C20A-2577-4077-9FC5-DD69C8367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DAF60-D1C1-41E5-A57A-10D32E71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6B639-C4EF-4836-B5D2-6AE055AB3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B293-BC5C-4500-9B04-5AA548FB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774B3-4B35-4137-8FD0-CCDDDCEC397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2886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ED8F-959A-4E69-9799-520D675F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E88AA-F4F7-4A51-98EF-2CC6EE4DF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DC3DF0-0DC7-4760-9101-BE63661B0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F9647-714C-42FF-BEAD-94C2AFBCF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0E0DB-4A29-48FF-8C1B-24F79085A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30321-A5D1-4153-8B1E-B529D71A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B8090-12C4-4F9E-8F95-2F4AD1CFCCE8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9411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52FA1-88E0-41DD-A96B-158D8CCD4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C60CD-E795-40F2-B879-81B6DE33A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E07D97-9534-487C-A486-57CE37C85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1597D-C2F2-40BD-8679-B36DB615A9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F0DB8F-3C3F-4C83-84A1-0A7C63A35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1278F-56D8-4B52-A6D8-329DC96C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880EC-DF58-4C9A-B487-72361DC8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0823A4-12AA-4121-83C0-025E074D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6FE7B-7F8B-477E-BAD7-91DB1FB9397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3221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CEDF8-816A-4832-8307-8C69BF77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F9F4FE-0021-4F4C-93F7-FBC4EB0D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5B314-827E-48CC-AC12-3A8B28BF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28A65-30A4-422F-91FF-9B49D887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F88BB-9708-4A99-BA1F-95F34603A22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3326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03908-9AB6-43E1-9095-5E5C8809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E4A9DE-DBA5-4343-A936-DA3DE01B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D961B-D9C5-4DFD-9CCD-1F6ADABED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04C06-170F-4970-9742-37652DA44A9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902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B52EC-60A5-418F-A072-79F57E142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48718-A45D-4DBE-B4A3-250173743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D3A9B-F289-4D72-8092-8ABD56EFE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F6296-C613-4A0B-B7E3-D2FC58E4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16CA8-2D5B-423D-A2B2-B7E4452D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26161-5CCE-4C2B-98EF-F57C7FA9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362F4-8FA2-4D52-8498-89660DF3758A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9948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2EDB2-F995-463B-9BE8-F5C94231D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419F3-D262-4798-84CA-536A126CB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E7089-E978-4370-B981-A7A0F6AEF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B804F-21EE-453E-BAA8-50DE797B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B51D7-2BF3-4A99-B26E-E81E45776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E0FD2-C3EB-4FE4-B426-50D0E604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8E09-6C97-4156-8FB6-90AA7940584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974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18B1FF-5D52-4388-8E56-D4263AA0B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557DBC-E6DE-4CA9-BC78-FC8C64373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54FF28-0EB0-4FE6-A0CA-AA75DAA5B8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F297795-A1A7-4C54-8D50-636DD1B2E4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D8D31B7-2A52-477A-903A-43701121FF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A4D22A14-3F76-441F-B48F-338EB2E27E87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32643D6-B9BD-47E6-82FD-192A80FAC6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Visibilidade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9863C1A-1746-4514-B0B1-FBDEAA9E5E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>
            <a:extLst>
              <a:ext uri="{FF2B5EF4-FFF2-40B4-BE49-F238E27FC236}">
                <a16:creationId xmlns:a16="http://schemas.microsoft.com/office/drawing/2014/main" id="{64378B73-282E-4129-AE2B-9DF166E00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Z-Buffer</a:t>
            </a:r>
          </a:p>
        </p:txBody>
      </p:sp>
      <p:sp>
        <p:nvSpPr>
          <p:cNvPr id="601091" name="Rectangle 3">
            <a:extLst>
              <a:ext uri="{FF2B5EF4-FFF2-40B4-BE49-F238E27FC236}">
                <a16:creationId xmlns:a16="http://schemas.microsoft.com/office/drawing/2014/main" id="{892C8886-B665-4EB1-A2E2-A5FAB0D69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pt-BR" altLang="en-US" sz="2500"/>
              <a:t>OpenGL:</a:t>
            </a:r>
          </a:p>
          <a:p>
            <a:pPr lvl="1"/>
            <a:r>
              <a:rPr lang="pt-BR" altLang="en-US" sz="2400"/>
              <a:t>Habilitar o z-buffer:</a:t>
            </a:r>
          </a:p>
          <a:p>
            <a:pPr lvl="2">
              <a:buFontTx/>
              <a:buNone/>
            </a:pPr>
            <a:r>
              <a:rPr lang="pt-BR" altLang="en-US" sz="2000"/>
              <a:t>glEnable (GL_DEPTH_TEST);</a:t>
            </a:r>
          </a:p>
          <a:p>
            <a:pPr lvl="1"/>
            <a:r>
              <a:rPr lang="pt-BR" altLang="en-US" sz="2400"/>
              <a:t>Não esquecer de alocar o z-buffer</a:t>
            </a:r>
          </a:p>
          <a:p>
            <a:pPr lvl="2"/>
            <a:r>
              <a:rPr lang="pt-BR" altLang="en-US" sz="2000"/>
              <a:t>Ex: glutInitDisplayMode (GLUT_RGB|GLUT_DEPTH);</a:t>
            </a:r>
          </a:p>
          <a:p>
            <a:pPr lvl="2"/>
            <a:r>
              <a:rPr lang="pt-BR" altLang="en-US" sz="2000"/>
              <a:t>Número de bits por pixel depende de implementação / disponibilidade de memória</a:t>
            </a:r>
          </a:p>
          <a:p>
            <a:pPr lvl="1"/>
            <a:r>
              <a:rPr lang="pt-BR" altLang="en-US" sz="2400"/>
              <a:t>Ao gerar um novo quadro, limpar também o z-buffer:</a:t>
            </a:r>
          </a:p>
          <a:p>
            <a:pPr lvl="2">
              <a:buFontTx/>
              <a:buNone/>
            </a:pPr>
            <a:r>
              <a:rPr lang="pt-BR" altLang="en-US" sz="2000"/>
              <a:t>glClear(GL_COLOR_BUFFER_BIT|GL_DEPTH_BUFFER_BIT)</a:t>
            </a:r>
          </a:p>
          <a:p>
            <a:pPr lvl="1"/>
            <a:r>
              <a:rPr lang="pt-BR" altLang="en-US" sz="2400"/>
              <a:t>Ordem imposta pelo teste de profundidade pode ser alterada</a:t>
            </a:r>
          </a:p>
          <a:p>
            <a:pPr lvl="2"/>
            <a:r>
              <a:rPr lang="pt-BR" altLang="en-US" sz="2000"/>
              <a:t>Ex: glDepthFunc (GL_GREATER);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>
            <a:extLst>
              <a:ext uri="{FF2B5EF4-FFF2-40B4-BE49-F238E27FC236}">
                <a16:creationId xmlns:a16="http://schemas.microsoft.com/office/drawing/2014/main" id="{5D6A6407-BA90-4F1B-9C74-269D8264D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Z-Buffer</a:t>
            </a:r>
          </a:p>
        </p:txBody>
      </p:sp>
      <p:sp>
        <p:nvSpPr>
          <p:cNvPr id="599043" name="Rectangle 3">
            <a:extLst>
              <a:ext uri="{FF2B5EF4-FFF2-40B4-BE49-F238E27FC236}">
                <a16:creationId xmlns:a16="http://schemas.microsoft.com/office/drawing/2014/main" id="{A5795DFF-362D-492F-98F3-29EC10DFB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500"/>
              <a:t>Vantagens: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Simples e comumente implementado em Hardware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Objetos podem ser desenhados em qualquer ordem</a:t>
            </a:r>
          </a:p>
          <a:p>
            <a:pPr>
              <a:lnSpc>
                <a:spcPct val="90000"/>
              </a:lnSpc>
            </a:pPr>
            <a:r>
              <a:rPr lang="pt-BR" altLang="en-US" sz="2500"/>
              <a:t>Desvantagens: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Rasterização independe de visibilidade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Lento se o número de polígonos é grande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Erros na quantização de valores de profundidade podem resultar em imagens inaceitáveis 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Dificulta o uso de transparência ou técnicas de anti-serrilhado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É preciso ter informações sobre os vários polígonos que cobrem cada pixel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>
            <a:extLst>
              <a:ext uri="{FF2B5EF4-FFF2-40B4-BE49-F238E27FC236}">
                <a16:creationId xmlns:a16="http://schemas.microsoft.com/office/drawing/2014/main" id="{EC1243BD-2DAC-4DA0-A03E-3FDCEF7E7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Z-Buffer e Transparência</a:t>
            </a:r>
          </a:p>
        </p:txBody>
      </p:sp>
      <p:sp>
        <p:nvSpPr>
          <p:cNvPr id="600067" name="Rectangle 3">
            <a:extLst>
              <a:ext uri="{FF2B5EF4-FFF2-40B4-BE49-F238E27FC236}">
                <a16:creationId xmlns:a16="http://schemas.microsoft.com/office/drawing/2014/main" id="{B9EB21E4-D33B-41B7-9906-C3B26AFF8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86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Se há objetos semi-transparentes, a ordem de renderização é importante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Após a renderização de um objeto transparente, atualiza-se o z-buffer?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Sim → novo objeto por trás não pode mais ser renderizado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Não → z-buffer fica incorreto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Soluções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Estender o z-buffer → A-buffer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Pintar de trás para frente → Algoritmo do pintor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Necessário de qualquer maneira, para realizar transparência com </a:t>
            </a:r>
            <a:r>
              <a:rPr lang="pt-BR" altLang="en-US" sz="1800" i="1"/>
              <a:t>blending</a:t>
            </a:r>
            <a:r>
              <a:rPr lang="pt-BR" altLang="en-US" sz="1800"/>
              <a:t> (canal alfa)</a:t>
            </a:r>
          </a:p>
        </p:txBody>
      </p:sp>
      <p:sp>
        <p:nvSpPr>
          <p:cNvPr id="600068" name="Freeform 4">
            <a:extLst>
              <a:ext uri="{FF2B5EF4-FFF2-40B4-BE49-F238E27FC236}">
                <a16:creationId xmlns:a16="http://schemas.microsoft.com/office/drawing/2014/main" id="{2A1D6E64-52E9-4D71-A175-6086D2822512}"/>
              </a:ext>
            </a:extLst>
          </p:cNvPr>
          <p:cNvSpPr>
            <a:spLocks/>
          </p:cNvSpPr>
          <p:nvPr/>
        </p:nvSpPr>
        <p:spPr bwMode="auto">
          <a:xfrm>
            <a:off x="6056313" y="2097088"/>
            <a:ext cx="1989137" cy="1411287"/>
          </a:xfrm>
          <a:custGeom>
            <a:avLst/>
            <a:gdLst>
              <a:gd name="T0" fmla="*/ 0 w 1632"/>
              <a:gd name="T1" fmla="*/ 336 h 1536"/>
              <a:gd name="T2" fmla="*/ 384 w 1632"/>
              <a:gd name="T3" fmla="*/ 1536 h 1536"/>
              <a:gd name="T4" fmla="*/ 1632 w 1632"/>
              <a:gd name="T5" fmla="*/ 384 h 1536"/>
              <a:gd name="T6" fmla="*/ 1200 w 1632"/>
              <a:gd name="T7" fmla="*/ 0 h 1536"/>
              <a:gd name="T8" fmla="*/ 816 w 1632"/>
              <a:gd name="T9" fmla="*/ 720 h 1536"/>
              <a:gd name="T10" fmla="*/ 0 w 1632"/>
              <a:gd name="T11" fmla="*/ 3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2" h="1536">
                <a:moveTo>
                  <a:pt x="0" y="336"/>
                </a:moveTo>
                <a:lnTo>
                  <a:pt x="384" y="1536"/>
                </a:lnTo>
                <a:lnTo>
                  <a:pt x="1632" y="384"/>
                </a:lnTo>
                <a:lnTo>
                  <a:pt x="1200" y="0"/>
                </a:lnTo>
                <a:lnTo>
                  <a:pt x="816" y="720"/>
                </a:lnTo>
                <a:lnTo>
                  <a:pt x="0" y="336"/>
                </a:lnTo>
                <a:close/>
              </a:path>
            </a:pathLst>
          </a:custGeom>
          <a:gradFill rotWithShape="1">
            <a:gsLst>
              <a:gs pos="0">
                <a:srgbClr val="53B0B7">
                  <a:alpha val="35001"/>
                </a:srgbClr>
              </a:gs>
              <a:gs pos="100000">
                <a:srgbClr val="53B0B7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0069" name="Freeform 5">
            <a:extLst>
              <a:ext uri="{FF2B5EF4-FFF2-40B4-BE49-F238E27FC236}">
                <a16:creationId xmlns:a16="http://schemas.microsoft.com/office/drawing/2014/main" id="{A3F8D719-7FCA-4A84-9BE8-8DA9470457B7}"/>
              </a:ext>
            </a:extLst>
          </p:cNvPr>
          <p:cNvSpPr>
            <a:spLocks/>
          </p:cNvSpPr>
          <p:nvPr/>
        </p:nvSpPr>
        <p:spPr bwMode="auto">
          <a:xfrm>
            <a:off x="6934200" y="2362200"/>
            <a:ext cx="1930400" cy="1322388"/>
          </a:xfrm>
          <a:custGeom>
            <a:avLst/>
            <a:gdLst>
              <a:gd name="T0" fmla="*/ 0 w 1584"/>
              <a:gd name="T1" fmla="*/ 0 h 1440"/>
              <a:gd name="T2" fmla="*/ 576 w 1584"/>
              <a:gd name="T3" fmla="*/ 1440 h 1440"/>
              <a:gd name="T4" fmla="*/ 1584 w 1584"/>
              <a:gd name="T5" fmla="*/ 672 h 1440"/>
              <a:gd name="T6" fmla="*/ 0 w 1584"/>
              <a:gd name="T7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4" h="1440">
                <a:moveTo>
                  <a:pt x="0" y="0"/>
                </a:moveTo>
                <a:lnTo>
                  <a:pt x="576" y="1440"/>
                </a:lnTo>
                <a:lnTo>
                  <a:pt x="1584" y="6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0070" name="Freeform 6">
            <a:extLst>
              <a:ext uri="{FF2B5EF4-FFF2-40B4-BE49-F238E27FC236}">
                <a16:creationId xmlns:a16="http://schemas.microsoft.com/office/drawing/2014/main" id="{F0C40181-6148-427F-A41D-185E11660820}"/>
              </a:ext>
            </a:extLst>
          </p:cNvPr>
          <p:cNvSpPr>
            <a:spLocks/>
          </p:cNvSpPr>
          <p:nvPr/>
        </p:nvSpPr>
        <p:spPr bwMode="auto">
          <a:xfrm>
            <a:off x="6897688" y="4543425"/>
            <a:ext cx="1930400" cy="1323975"/>
          </a:xfrm>
          <a:custGeom>
            <a:avLst/>
            <a:gdLst>
              <a:gd name="T0" fmla="*/ 0 w 1584"/>
              <a:gd name="T1" fmla="*/ 0 h 1440"/>
              <a:gd name="T2" fmla="*/ 576 w 1584"/>
              <a:gd name="T3" fmla="*/ 1440 h 1440"/>
              <a:gd name="T4" fmla="*/ 1584 w 1584"/>
              <a:gd name="T5" fmla="*/ 672 h 1440"/>
              <a:gd name="T6" fmla="*/ 0 w 1584"/>
              <a:gd name="T7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4" h="1440">
                <a:moveTo>
                  <a:pt x="0" y="0"/>
                </a:moveTo>
                <a:lnTo>
                  <a:pt x="576" y="1440"/>
                </a:lnTo>
                <a:lnTo>
                  <a:pt x="1584" y="6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0071" name="Freeform 7">
            <a:extLst>
              <a:ext uri="{FF2B5EF4-FFF2-40B4-BE49-F238E27FC236}">
                <a16:creationId xmlns:a16="http://schemas.microsoft.com/office/drawing/2014/main" id="{B15D6569-483C-44E9-8812-F76505337726}"/>
              </a:ext>
            </a:extLst>
          </p:cNvPr>
          <p:cNvSpPr>
            <a:spLocks/>
          </p:cNvSpPr>
          <p:nvPr/>
        </p:nvSpPr>
        <p:spPr bwMode="auto">
          <a:xfrm>
            <a:off x="6019800" y="4279900"/>
            <a:ext cx="1989138" cy="1411288"/>
          </a:xfrm>
          <a:custGeom>
            <a:avLst/>
            <a:gdLst>
              <a:gd name="T0" fmla="*/ 0 w 1632"/>
              <a:gd name="T1" fmla="*/ 336 h 1536"/>
              <a:gd name="T2" fmla="*/ 384 w 1632"/>
              <a:gd name="T3" fmla="*/ 1536 h 1536"/>
              <a:gd name="T4" fmla="*/ 1632 w 1632"/>
              <a:gd name="T5" fmla="*/ 384 h 1536"/>
              <a:gd name="T6" fmla="*/ 1200 w 1632"/>
              <a:gd name="T7" fmla="*/ 0 h 1536"/>
              <a:gd name="T8" fmla="*/ 816 w 1632"/>
              <a:gd name="T9" fmla="*/ 720 h 1536"/>
              <a:gd name="T10" fmla="*/ 0 w 1632"/>
              <a:gd name="T11" fmla="*/ 3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2" h="1536">
                <a:moveTo>
                  <a:pt x="0" y="336"/>
                </a:moveTo>
                <a:lnTo>
                  <a:pt x="384" y="1536"/>
                </a:lnTo>
                <a:lnTo>
                  <a:pt x="1632" y="384"/>
                </a:lnTo>
                <a:lnTo>
                  <a:pt x="1200" y="0"/>
                </a:lnTo>
                <a:lnTo>
                  <a:pt x="816" y="720"/>
                </a:lnTo>
                <a:lnTo>
                  <a:pt x="0" y="336"/>
                </a:lnTo>
                <a:close/>
              </a:path>
            </a:pathLst>
          </a:custGeom>
          <a:gradFill rotWithShape="1">
            <a:gsLst>
              <a:gs pos="0">
                <a:srgbClr val="53B0B7">
                  <a:alpha val="35001"/>
                </a:srgbClr>
              </a:gs>
              <a:gs pos="100000">
                <a:srgbClr val="53B0B7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>
            <a:extLst>
              <a:ext uri="{FF2B5EF4-FFF2-40B4-BE49-F238E27FC236}">
                <a16:creationId xmlns:a16="http://schemas.microsoft.com/office/drawing/2014/main" id="{7A0BEA3F-B576-491E-80D2-33B59151D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A-Buffer</a:t>
            </a:r>
          </a:p>
        </p:txBody>
      </p:sp>
      <p:sp>
        <p:nvSpPr>
          <p:cNvPr id="602115" name="Rectangle 3">
            <a:extLst>
              <a:ext uri="{FF2B5EF4-FFF2-40B4-BE49-F238E27FC236}">
                <a16:creationId xmlns:a16="http://schemas.microsoft.com/office/drawing/2014/main" id="{1A213B06-76FD-4A38-9A8D-E12E37B32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 dirty="0"/>
              <a:t>Melhoramento da ideia do z-buffer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Permite implementação de transparência e de filtragem (</a:t>
            </a:r>
            <a:r>
              <a:rPr lang="pt-BR" altLang="en-US" sz="2600" i="1" dirty="0" err="1"/>
              <a:t>anti-aliasing</a:t>
            </a:r>
            <a:r>
              <a:rPr lang="pt-BR" altLang="en-US" sz="2600" dirty="0"/>
              <a:t>)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Para cada pixel manter lista ordenada por z onde cada nó contém </a:t>
            </a:r>
          </a:p>
          <a:p>
            <a:pPr lvl="2">
              <a:lnSpc>
                <a:spcPct val="80000"/>
              </a:lnSpc>
            </a:pPr>
            <a:r>
              <a:rPr lang="pt-BR" altLang="en-US" sz="2000" dirty="0"/>
              <a:t>Máscara de </a:t>
            </a:r>
            <a:r>
              <a:rPr lang="pt-BR" altLang="en-US" sz="2000" dirty="0" err="1"/>
              <a:t>subpixels</a:t>
            </a:r>
            <a:r>
              <a:rPr lang="pt-BR" altLang="en-US" sz="2000" dirty="0"/>
              <a:t> ocupados</a:t>
            </a:r>
          </a:p>
          <a:p>
            <a:pPr lvl="2">
              <a:lnSpc>
                <a:spcPct val="80000"/>
              </a:lnSpc>
            </a:pPr>
            <a:r>
              <a:rPr lang="pt-BR" altLang="en-US" sz="2000" dirty="0"/>
              <a:t>Cor ou ponteiro para o polígono</a:t>
            </a:r>
          </a:p>
          <a:p>
            <a:pPr lvl="2">
              <a:lnSpc>
                <a:spcPct val="80000"/>
              </a:lnSpc>
            </a:pPr>
            <a:r>
              <a:rPr lang="pt-BR" altLang="en-US" sz="2000" dirty="0"/>
              <a:t>Valor de z (profundidade)</a:t>
            </a:r>
          </a:p>
          <a:p>
            <a:pPr lvl="1">
              <a:lnSpc>
                <a:spcPct val="80000"/>
              </a:lnSpc>
            </a:pPr>
            <a:endParaRPr lang="pt-BR" altLang="en-US" sz="2400"/>
          </a:p>
          <a:p>
            <a:pPr>
              <a:lnSpc>
                <a:spcPct val="80000"/>
              </a:lnSpc>
            </a:pPr>
            <a:endParaRPr lang="pt-BR" altLang="en-US" sz="2600"/>
          </a:p>
        </p:txBody>
      </p:sp>
      <p:sp>
        <p:nvSpPr>
          <p:cNvPr id="602116" name="Freeform 4">
            <a:extLst>
              <a:ext uri="{FF2B5EF4-FFF2-40B4-BE49-F238E27FC236}">
                <a16:creationId xmlns:a16="http://schemas.microsoft.com/office/drawing/2014/main" id="{35C617D3-C926-46C0-A9D6-134D744D4947}"/>
              </a:ext>
            </a:extLst>
          </p:cNvPr>
          <p:cNvSpPr>
            <a:spLocks/>
          </p:cNvSpPr>
          <p:nvPr/>
        </p:nvSpPr>
        <p:spPr bwMode="auto">
          <a:xfrm>
            <a:off x="6056313" y="1295400"/>
            <a:ext cx="1989137" cy="1411288"/>
          </a:xfrm>
          <a:custGeom>
            <a:avLst/>
            <a:gdLst>
              <a:gd name="T0" fmla="*/ 0 w 1632"/>
              <a:gd name="T1" fmla="*/ 336 h 1536"/>
              <a:gd name="T2" fmla="*/ 384 w 1632"/>
              <a:gd name="T3" fmla="*/ 1536 h 1536"/>
              <a:gd name="T4" fmla="*/ 1632 w 1632"/>
              <a:gd name="T5" fmla="*/ 384 h 1536"/>
              <a:gd name="T6" fmla="*/ 1200 w 1632"/>
              <a:gd name="T7" fmla="*/ 0 h 1536"/>
              <a:gd name="T8" fmla="*/ 816 w 1632"/>
              <a:gd name="T9" fmla="*/ 720 h 1536"/>
              <a:gd name="T10" fmla="*/ 0 w 1632"/>
              <a:gd name="T11" fmla="*/ 3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2" h="1536">
                <a:moveTo>
                  <a:pt x="0" y="336"/>
                </a:moveTo>
                <a:lnTo>
                  <a:pt x="384" y="1536"/>
                </a:lnTo>
                <a:lnTo>
                  <a:pt x="1632" y="384"/>
                </a:lnTo>
                <a:lnTo>
                  <a:pt x="1200" y="0"/>
                </a:lnTo>
                <a:lnTo>
                  <a:pt x="816" y="720"/>
                </a:lnTo>
                <a:lnTo>
                  <a:pt x="0" y="336"/>
                </a:lnTo>
                <a:close/>
              </a:path>
            </a:pathLst>
          </a:custGeom>
          <a:gradFill rotWithShape="1">
            <a:gsLst>
              <a:gs pos="0">
                <a:srgbClr val="53B0B7">
                  <a:alpha val="35001"/>
                </a:srgbClr>
              </a:gs>
              <a:gs pos="100000">
                <a:srgbClr val="53B0B7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17" name="Freeform 5">
            <a:extLst>
              <a:ext uri="{FF2B5EF4-FFF2-40B4-BE49-F238E27FC236}">
                <a16:creationId xmlns:a16="http://schemas.microsoft.com/office/drawing/2014/main" id="{DFDE9B17-06A8-4AA2-82FA-6905E455A0BD}"/>
              </a:ext>
            </a:extLst>
          </p:cNvPr>
          <p:cNvSpPr>
            <a:spLocks/>
          </p:cNvSpPr>
          <p:nvPr/>
        </p:nvSpPr>
        <p:spPr bwMode="auto">
          <a:xfrm>
            <a:off x="6934200" y="1560513"/>
            <a:ext cx="1930400" cy="1322387"/>
          </a:xfrm>
          <a:custGeom>
            <a:avLst/>
            <a:gdLst>
              <a:gd name="T0" fmla="*/ 0 w 1584"/>
              <a:gd name="T1" fmla="*/ 0 h 1440"/>
              <a:gd name="T2" fmla="*/ 576 w 1584"/>
              <a:gd name="T3" fmla="*/ 1440 h 1440"/>
              <a:gd name="T4" fmla="*/ 1584 w 1584"/>
              <a:gd name="T5" fmla="*/ 672 h 1440"/>
              <a:gd name="T6" fmla="*/ 0 w 1584"/>
              <a:gd name="T7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4" h="1440">
                <a:moveTo>
                  <a:pt x="0" y="0"/>
                </a:moveTo>
                <a:lnTo>
                  <a:pt x="576" y="1440"/>
                </a:lnTo>
                <a:lnTo>
                  <a:pt x="1584" y="6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18" name="Rectangle 6">
            <a:extLst>
              <a:ext uri="{FF2B5EF4-FFF2-40B4-BE49-F238E27FC236}">
                <a16:creationId xmlns:a16="http://schemas.microsoft.com/office/drawing/2014/main" id="{A5FB031B-7FC5-494B-96D7-B562D7126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425" y="2119313"/>
            <a:ext cx="152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19" name="Rectangle 7">
            <a:extLst>
              <a:ext uri="{FF2B5EF4-FFF2-40B4-BE49-F238E27FC236}">
                <a16:creationId xmlns:a16="http://schemas.microsoft.com/office/drawing/2014/main" id="{46A39D0B-2222-4806-AD63-F5B72EDA7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733800"/>
            <a:ext cx="228600" cy="228600"/>
          </a:xfrm>
          <a:prstGeom prst="rect">
            <a:avLst/>
          </a:prstGeom>
          <a:solidFill>
            <a:srgbClr val="53B0B7">
              <a:alpha val="3500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0" name="Rectangle 8">
            <a:extLst>
              <a:ext uri="{FF2B5EF4-FFF2-40B4-BE49-F238E27FC236}">
                <a16:creationId xmlns:a16="http://schemas.microsoft.com/office/drawing/2014/main" id="{FAC4E9A0-A87D-499D-80DB-0C739FC79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733800"/>
            <a:ext cx="228600" cy="228600"/>
          </a:xfrm>
          <a:prstGeom prst="rect">
            <a:avLst/>
          </a:prstGeom>
          <a:solidFill>
            <a:srgbClr val="53B0B7">
              <a:alpha val="3500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2" name="Rectangle 10">
            <a:extLst>
              <a:ext uri="{FF2B5EF4-FFF2-40B4-BE49-F238E27FC236}">
                <a16:creationId xmlns:a16="http://schemas.microsoft.com/office/drawing/2014/main" id="{7EA46117-D028-42ED-A156-57600968B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7338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3" name="Rectangle 11">
            <a:extLst>
              <a:ext uri="{FF2B5EF4-FFF2-40B4-BE49-F238E27FC236}">
                <a16:creationId xmlns:a16="http://schemas.microsoft.com/office/drawing/2014/main" id="{CECA3919-60B6-4C4D-8B45-2F8A53E10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962400"/>
            <a:ext cx="228600" cy="228600"/>
          </a:xfrm>
          <a:prstGeom prst="rect">
            <a:avLst/>
          </a:prstGeom>
          <a:solidFill>
            <a:srgbClr val="53B0B7">
              <a:alpha val="3500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4" name="Rectangle 12">
            <a:extLst>
              <a:ext uri="{FF2B5EF4-FFF2-40B4-BE49-F238E27FC236}">
                <a16:creationId xmlns:a16="http://schemas.microsoft.com/office/drawing/2014/main" id="{14781B0B-A3BE-4CDE-93B6-649FBA2BD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962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5" name="Rectangle 13">
            <a:extLst>
              <a:ext uri="{FF2B5EF4-FFF2-40B4-BE49-F238E27FC236}">
                <a16:creationId xmlns:a16="http://schemas.microsoft.com/office/drawing/2014/main" id="{2D5B09B9-E920-4781-9E5D-3317FBADB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962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6" name="Rectangle 14">
            <a:extLst>
              <a:ext uri="{FF2B5EF4-FFF2-40B4-BE49-F238E27FC236}">
                <a16:creationId xmlns:a16="http://schemas.microsoft.com/office/drawing/2014/main" id="{0661207B-0475-4695-ADF1-071D5DDF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910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7" name="Rectangle 15">
            <a:extLst>
              <a:ext uri="{FF2B5EF4-FFF2-40B4-BE49-F238E27FC236}">
                <a16:creationId xmlns:a16="http://schemas.microsoft.com/office/drawing/2014/main" id="{9282EB21-28AD-4A06-ABD0-C99311450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1910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8" name="Rectangle 16">
            <a:extLst>
              <a:ext uri="{FF2B5EF4-FFF2-40B4-BE49-F238E27FC236}">
                <a16:creationId xmlns:a16="http://schemas.microsoft.com/office/drawing/2014/main" id="{B7AF4AE0-860F-4863-995F-5FC850719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910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29" name="Rectangle 17">
            <a:extLst>
              <a:ext uri="{FF2B5EF4-FFF2-40B4-BE49-F238E27FC236}">
                <a16:creationId xmlns:a16="http://schemas.microsoft.com/office/drawing/2014/main" id="{D378C71C-3598-4422-B47F-687B63FAB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267200"/>
            <a:ext cx="228600" cy="228600"/>
          </a:xfrm>
          <a:prstGeom prst="rect">
            <a:avLst/>
          </a:pr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30" name="Rectangle 18">
            <a:extLst>
              <a:ext uri="{FF2B5EF4-FFF2-40B4-BE49-F238E27FC236}">
                <a16:creationId xmlns:a16="http://schemas.microsoft.com/office/drawing/2014/main" id="{84EFBEAE-BEF7-4533-9075-D61F8EFF7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267200"/>
            <a:ext cx="228600" cy="228600"/>
          </a:xfrm>
          <a:prstGeom prst="rect">
            <a:avLst/>
          </a:pr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31" name="Rectangle 19">
            <a:extLst>
              <a:ext uri="{FF2B5EF4-FFF2-40B4-BE49-F238E27FC236}">
                <a16:creationId xmlns:a16="http://schemas.microsoft.com/office/drawing/2014/main" id="{4CD9708A-F6DB-4C3D-BDAD-E4A5357AE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67200"/>
            <a:ext cx="228600" cy="228600"/>
          </a:xfrm>
          <a:prstGeom prst="rect">
            <a:avLst/>
          </a:pr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32" name="Rectangle 20">
            <a:extLst>
              <a:ext uri="{FF2B5EF4-FFF2-40B4-BE49-F238E27FC236}">
                <a16:creationId xmlns:a16="http://schemas.microsoft.com/office/drawing/2014/main" id="{A66C1919-76A6-41FC-83B0-5768E33F2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4958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33" name="Rectangle 21">
            <a:extLst>
              <a:ext uri="{FF2B5EF4-FFF2-40B4-BE49-F238E27FC236}">
                <a16:creationId xmlns:a16="http://schemas.microsoft.com/office/drawing/2014/main" id="{F8EFA317-B349-4B15-9A83-1846B9B9D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495800"/>
            <a:ext cx="228600" cy="228600"/>
          </a:xfrm>
          <a:prstGeom prst="rect">
            <a:avLst/>
          </a:pr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34" name="Rectangle 22">
            <a:extLst>
              <a:ext uri="{FF2B5EF4-FFF2-40B4-BE49-F238E27FC236}">
                <a16:creationId xmlns:a16="http://schemas.microsoft.com/office/drawing/2014/main" id="{3BAF7CF0-0843-4477-BFF6-18CDA1BA0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495800"/>
            <a:ext cx="228600" cy="228600"/>
          </a:xfrm>
          <a:prstGeom prst="rect">
            <a:avLst/>
          </a:pr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35" name="Rectangle 23">
            <a:extLst>
              <a:ext uri="{FF2B5EF4-FFF2-40B4-BE49-F238E27FC236}">
                <a16:creationId xmlns:a16="http://schemas.microsoft.com/office/drawing/2014/main" id="{BF0E7AE1-4EC2-4185-B8B0-683876435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724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36" name="Rectangle 24">
            <a:extLst>
              <a:ext uri="{FF2B5EF4-FFF2-40B4-BE49-F238E27FC236}">
                <a16:creationId xmlns:a16="http://schemas.microsoft.com/office/drawing/2014/main" id="{430DF724-1CC2-4846-B7FF-A8AFA4922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2137" name="Rectangle 25">
            <a:extLst>
              <a:ext uri="{FF2B5EF4-FFF2-40B4-BE49-F238E27FC236}">
                <a16:creationId xmlns:a16="http://schemas.microsoft.com/office/drawing/2014/main" id="{06E4CF7E-4C8C-42E6-8B69-5617004CE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724400"/>
            <a:ext cx="228600" cy="228600"/>
          </a:xfrm>
          <a:prstGeom prst="rect">
            <a:avLst/>
          </a:prstGeom>
          <a:gradFill rotWithShape="1">
            <a:gsLst>
              <a:gs pos="0">
                <a:srgbClr val="FF6600">
                  <a:alpha val="35001"/>
                </a:srgbClr>
              </a:gs>
              <a:gs pos="100000">
                <a:srgbClr val="FF6600">
                  <a:alpha val="48000"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40" name="Line 28">
            <a:extLst>
              <a:ext uri="{FF2B5EF4-FFF2-40B4-BE49-F238E27FC236}">
                <a16:creationId xmlns:a16="http://schemas.microsoft.com/office/drawing/2014/main" id="{62DC872E-341C-4C51-BB9F-58673C0976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00800" y="4495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41" name="Text Box 29">
            <a:extLst>
              <a:ext uri="{FF2B5EF4-FFF2-40B4-BE49-F238E27FC236}">
                <a16:creationId xmlns:a16="http://schemas.microsoft.com/office/drawing/2014/main" id="{7465A28A-8745-4F75-A30D-90973EBE9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7244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Z</a:t>
            </a:r>
          </a:p>
        </p:txBody>
      </p:sp>
      <p:sp>
        <p:nvSpPr>
          <p:cNvPr id="602142" name="AutoShape 30">
            <a:extLst>
              <a:ext uri="{FF2B5EF4-FFF2-40B4-BE49-F238E27FC236}">
                <a16:creationId xmlns:a16="http://schemas.microsoft.com/office/drawing/2014/main" id="{4D2BB164-1478-4354-8215-8D2CA0BE75B7}"/>
              </a:ext>
            </a:extLst>
          </p:cNvPr>
          <p:cNvSpPr>
            <a:spLocks/>
          </p:cNvSpPr>
          <p:nvPr/>
        </p:nvSpPr>
        <p:spPr bwMode="auto">
          <a:xfrm rot="16200000">
            <a:off x="7010400" y="2667000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2143" name="Line 31">
            <a:extLst>
              <a:ext uri="{FF2B5EF4-FFF2-40B4-BE49-F238E27FC236}">
                <a16:creationId xmlns:a16="http://schemas.microsoft.com/office/drawing/2014/main" id="{1A7D546F-5579-4B32-818F-12ACFB3ADA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2286000"/>
            <a:ext cx="117475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>
            <a:extLst>
              <a:ext uri="{FF2B5EF4-FFF2-40B4-BE49-F238E27FC236}">
                <a16:creationId xmlns:a16="http://schemas.microsoft.com/office/drawing/2014/main" id="{732BB572-E391-4FFC-ADE0-1E47A76B2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A-Buffer</a:t>
            </a:r>
          </a:p>
        </p:txBody>
      </p:sp>
      <p:sp>
        <p:nvSpPr>
          <p:cNvPr id="603139" name="Rectangle 3">
            <a:extLst>
              <a:ext uri="{FF2B5EF4-FFF2-40B4-BE49-F238E27FC236}">
                <a16:creationId xmlns:a16="http://schemas.microsoft.com/office/drawing/2014/main" id="{9283C087-A931-456A-9083-427929317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pt-BR" altLang="en-US" sz="2600"/>
              <a:t>Fase 1: Polígonos são rasterizados</a:t>
            </a:r>
          </a:p>
          <a:p>
            <a:pPr lvl="1"/>
            <a:r>
              <a:rPr lang="pt-BR" altLang="en-US" sz="2400"/>
              <a:t>Se pixel completamente coberto por polígono e polígono é opaco</a:t>
            </a:r>
          </a:p>
          <a:p>
            <a:pPr lvl="2"/>
            <a:r>
              <a:rPr lang="pt-BR" altLang="en-US" sz="2000"/>
              <a:t>Inserir na lista removendo polígonos mais profundos </a:t>
            </a:r>
          </a:p>
          <a:p>
            <a:pPr lvl="1"/>
            <a:r>
              <a:rPr lang="pt-BR" altLang="en-US" sz="2400"/>
              <a:t>Se o polígono é transparente ou não cobre totalmente o pixel</a:t>
            </a:r>
          </a:p>
          <a:p>
            <a:pPr lvl="2"/>
            <a:r>
              <a:rPr lang="pt-BR" altLang="en-US" sz="2000"/>
              <a:t>Inserir na lista</a:t>
            </a:r>
          </a:p>
          <a:p>
            <a:r>
              <a:rPr lang="pt-BR" altLang="en-US" sz="2600"/>
              <a:t>Fase 2: Geração da imagem</a:t>
            </a:r>
          </a:p>
          <a:p>
            <a:pPr lvl="1"/>
            <a:r>
              <a:rPr lang="pt-BR" altLang="en-US" sz="2400"/>
              <a:t>Máscaras de subpixels são misturadas para obter cor final do pixel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>
            <a:extLst>
              <a:ext uri="{FF2B5EF4-FFF2-40B4-BE49-F238E27FC236}">
                <a16:creationId xmlns:a16="http://schemas.microsoft.com/office/drawing/2014/main" id="{0FD5F456-CA3F-455F-B2BC-A3A1851CB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A-Buffer</a:t>
            </a:r>
          </a:p>
        </p:txBody>
      </p:sp>
      <p:sp>
        <p:nvSpPr>
          <p:cNvPr id="604163" name="Rectangle 3">
            <a:extLst>
              <a:ext uri="{FF2B5EF4-FFF2-40B4-BE49-F238E27FC236}">
                <a16:creationId xmlns:a16="http://schemas.microsoft.com/office/drawing/2014/main" id="{74B750CD-1152-4688-9757-BD7DFD3DD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dirty="0"/>
              <a:t>Vantagens</a:t>
            </a:r>
          </a:p>
          <a:p>
            <a:pPr lvl="1"/>
            <a:r>
              <a:rPr lang="pt-BR" altLang="en-US" dirty="0"/>
              <a:t>Faz mais do que o z-buffer</a:t>
            </a:r>
          </a:p>
          <a:p>
            <a:pPr lvl="1"/>
            <a:r>
              <a:rPr lang="pt-BR" altLang="en-US" dirty="0"/>
              <a:t>Ideia da máscara de </a:t>
            </a:r>
            <a:r>
              <a:rPr lang="pt-BR" altLang="en-US" dirty="0" err="1"/>
              <a:t>subpixels</a:t>
            </a:r>
            <a:r>
              <a:rPr lang="pt-BR" altLang="en-US" dirty="0"/>
              <a:t> pode ser usada com outros algoritmos de visibilidade</a:t>
            </a:r>
          </a:p>
          <a:p>
            <a:r>
              <a:rPr lang="pt-BR" altLang="en-US" dirty="0"/>
              <a:t>Desvantagens</a:t>
            </a:r>
          </a:p>
          <a:p>
            <a:pPr lvl="1"/>
            <a:r>
              <a:rPr lang="pt-BR" altLang="en-US" dirty="0"/>
              <a:t>Implementação (lenta) por software</a:t>
            </a:r>
          </a:p>
          <a:p>
            <a:pPr lvl="1"/>
            <a:r>
              <a:rPr lang="pt-BR" altLang="en-US" dirty="0"/>
              <a:t>Problemas do z-buffer permanecem</a:t>
            </a:r>
          </a:p>
          <a:p>
            <a:pPr lvl="2"/>
            <a:r>
              <a:rPr lang="pt-BR" altLang="en-US" dirty="0"/>
              <a:t>Erros de quantização em </a:t>
            </a:r>
            <a:r>
              <a:rPr lang="pt-BR" altLang="en-US" i="1" dirty="0"/>
              <a:t>z</a:t>
            </a:r>
          </a:p>
          <a:p>
            <a:pPr lvl="2"/>
            <a:r>
              <a:rPr lang="pt-BR" altLang="en-US" dirty="0"/>
              <a:t>Todos os polígonos são </a:t>
            </a:r>
            <a:r>
              <a:rPr lang="pt-BR" altLang="en-US" dirty="0" err="1"/>
              <a:t>rasterizados</a:t>
            </a:r>
          </a:p>
          <a:p>
            <a:pPr lvl="1"/>
            <a:endParaRPr lang="pt-B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>
            <a:extLst>
              <a:ext uri="{FF2B5EF4-FFF2-40B4-BE49-F238E27FC236}">
                <a16:creationId xmlns:a16="http://schemas.microsoft.com/office/drawing/2014/main" id="{0DB4F9A6-F805-4758-B9EC-56C9D8030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“Scan-Line”</a:t>
            </a:r>
          </a:p>
        </p:txBody>
      </p:sp>
      <p:sp>
        <p:nvSpPr>
          <p:cNvPr id="606211" name="Rectangle 3">
            <a:extLst>
              <a:ext uri="{FF2B5EF4-FFF2-40B4-BE49-F238E27FC236}">
                <a16:creationId xmlns:a16="http://schemas.microsoft.com/office/drawing/2014/main" id="{2C177CE8-33DE-4A89-A410-39D5CA5E9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 dirty="0"/>
              <a:t>Ideia é aplicar o algoritmo de </a:t>
            </a:r>
            <a:r>
              <a:rPr lang="pt-BR" altLang="en-US" sz="2600" dirty="0" err="1"/>
              <a:t>rasterização</a:t>
            </a:r>
            <a:r>
              <a:rPr lang="pt-BR" altLang="en-US" sz="2600" dirty="0"/>
              <a:t> de polígonos a todos os polígonos da cena simultaneamente</a:t>
            </a:r>
          </a:p>
          <a:p>
            <a:r>
              <a:rPr lang="pt-BR" altLang="en-US" sz="2600" dirty="0"/>
              <a:t>Explora coerência de visibilidade</a:t>
            </a:r>
          </a:p>
          <a:p>
            <a:r>
              <a:rPr lang="pt-BR" altLang="en-US" sz="2600" dirty="0"/>
              <a:t>Em sua concepção original requer que polígonos se interceptem apenas em vértices ou arestas</a:t>
            </a:r>
          </a:p>
          <a:p>
            <a:pPr lvl="1"/>
            <a:r>
              <a:rPr lang="pt-BR" altLang="en-US" sz="2400" dirty="0"/>
              <a:t>Pode ser adaptado para lidar com faces que se interceptam</a:t>
            </a:r>
          </a:p>
          <a:p>
            <a:pPr lvl="1"/>
            <a:r>
              <a:rPr lang="pt-BR" altLang="en-US" sz="2400" dirty="0"/>
              <a:t>Pode mesmo ser estendido para </a:t>
            </a:r>
            <a:r>
              <a:rPr lang="pt-BR" altLang="en-US" sz="2400" dirty="0" err="1"/>
              <a:t>rasterizar</a:t>
            </a:r>
            <a:r>
              <a:rPr lang="pt-BR" altLang="en-US" sz="2400" dirty="0"/>
              <a:t> sólidos CSG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>
            <a:extLst>
              <a:ext uri="{FF2B5EF4-FFF2-40B4-BE49-F238E27FC236}">
                <a16:creationId xmlns:a16="http://schemas.microsoft.com/office/drawing/2014/main" id="{A9BAD8E2-B3AC-425E-A334-6AD908C846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“Scan-Line”</a:t>
            </a:r>
          </a:p>
        </p:txBody>
      </p:sp>
      <p:sp>
        <p:nvSpPr>
          <p:cNvPr id="609283" name="Rectangle 3">
            <a:extLst>
              <a:ext uri="{FF2B5EF4-FFF2-40B4-BE49-F238E27FC236}">
                <a16:creationId xmlns:a16="http://schemas.microsoft.com/office/drawing/2014/main" id="{D4FF1469-94DD-413C-A253-699B2A4C3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Ordena-se todas as arestas de todos os polígonos por </a:t>
            </a:r>
            <a:r>
              <a:rPr lang="pt-BR" altLang="en-US" sz="2600" i="1"/>
              <a:t>ymin </a:t>
            </a:r>
          </a:p>
          <a:p>
            <a:r>
              <a:rPr lang="pt-BR" altLang="en-US" sz="2600"/>
              <a:t>Para cada plano de varredura </a:t>
            </a:r>
            <a:r>
              <a:rPr lang="pt-BR" altLang="en-US" sz="2600" i="1"/>
              <a:t>y</a:t>
            </a:r>
            <a:endParaRPr lang="pt-BR" altLang="en-US" sz="2600"/>
          </a:p>
          <a:p>
            <a:pPr lvl="1"/>
            <a:r>
              <a:rPr lang="pt-BR" altLang="en-US" sz="2400"/>
              <a:t>Para cada polígono</a:t>
            </a:r>
          </a:p>
          <a:p>
            <a:pPr lvl="2"/>
            <a:r>
              <a:rPr lang="pt-BR" altLang="en-US" sz="2000"/>
              <a:t>Determinar intervalos </a:t>
            </a:r>
            <a:r>
              <a:rPr lang="pt-BR" altLang="en-US" sz="2000" i="1"/>
              <a:t>x</a:t>
            </a:r>
            <a:r>
              <a:rPr lang="pt-BR" altLang="en-US" sz="2000" baseline="-25000"/>
              <a:t>i</a:t>
            </a:r>
            <a:r>
              <a:rPr lang="pt-BR" altLang="en-US" sz="2000"/>
              <a:t> de interseção com plano de varredura </a:t>
            </a:r>
          </a:p>
          <a:p>
            <a:pPr lvl="1"/>
            <a:r>
              <a:rPr lang="pt-BR" altLang="en-US" sz="2400"/>
              <a:t>Ordenar intervalos de interseção por </a:t>
            </a:r>
            <a:r>
              <a:rPr lang="pt-BR" altLang="en-US" sz="2400" i="1"/>
              <a:t>zmin</a:t>
            </a:r>
          </a:p>
          <a:p>
            <a:pPr lvl="1"/>
            <a:r>
              <a:rPr lang="pt-BR" altLang="en-US" sz="2400"/>
              <a:t>Para cada linha de varredura </a:t>
            </a:r>
            <a:r>
              <a:rPr lang="pt-BR" altLang="en-US" sz="2400" i="1"/>
              <a:t>z </a:t>
            </a:r>
          </a:p>
          <a:p>
            <a:pPr lvl="2"/>
            <a:r>
              <a:rPr lang="pt-BR" altLang="en-US" sz="2000"/>
              <a:t>Inserir arestas na linha de varredura respeitando inclinação </a:t>
            </a:r>
            <a:r>
              <a:rPr lang="pt-BR" altLang="en-US" sz="2000" i="1"/>
              <a:t>z</a:t>
            </a:r>
            <a:r>
              <a:rPr lang="pt-BR" altLang="en-US" sz="2000"/>
              <a:t>/</a:t>
            </a:r>
            <a:r>
              <a:rPr lang="pt-BR" altLang="en-US" sz="2000" i="1"/>
              <a:t>x</a:t>
            </a:r>
          </a:p>
          <a:p>
            <a:pPr lvl="1"/>
            <a:r>
              <a:rPr lang="pt-BR" altLang="en-US" sz="2400"/>
              <a:t>Renderizar resultado da linha de varredura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>
            <a:extLst>
              <a:ext uri="{FF2B5EF4-FFF2-40B4-BE49-F238E27FC236}">
                <a16:creationId xmlns:a16="http://schemas.microsoft.com/office/drawing/2014/main" id="{35B03DE1-DB3D-45FB-85C3-BEDD415DC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“Scan-Line”</a:t>
            </a:r>
          </a:p>
        </p:txBody>
      </p:sp>
      <p:sp>
        <p:nvSpPr>
          <p:cNvPr id="607236" name="Line 4">
            <a:extLst>
              <a:ext uri="{FF2B5EF4-FFF2-40B4-BE49-F238E27FC236}">
                <a16:creationId xmlns:a16="http://schemas.microsoft.com/office/drawing/2014/main" id="{B0A6A3CD-6055-4ACC-BE17-7851C7932F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1524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37" name="Line 5">
            <a:extLst>
              <a:ext uri="{FF2B5EF4-FFF2-40B4-BE49-F238E27FC236}">
                <a16:creationId xmlns:a16="http://schemas.microsoft.com/office/drawing/2014/main" id="{5F3F1DC9-BF7E-47F7-A1CF-C6690895F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124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38" name="Text Box 6">
            <a:extLst>
              <a:ext uri="{FF2B5EF4-FFF2-40B4-BE49-F238E27FC236}">
                <a16:creationId xmlns:a16="http://schemas.microsoft.com/office/drawing/2014/main" id="{17742593-B66D-4326-92F7-2A0159C65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09688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z</a:t>
            </a:r>
            <a:endParaRPr lang="en-US" altLang="en-US" sz="2400" i="1" baseline="-25000"/>
          </a:p>
        </p:txBody>
      </p:sp>
      <p:sp>
        <p:nvSpPr>
          <p:cNvPr id="607239" name="Text Box 7">
            <a:extLst>
              <a:ext uri="{FF2B5EF4-FFF2-40B4-BE49-F238E27FC236}">
                <a16:creationId xmlns:a16="http://schemas.microsoft.com/office/drawing/2014/main" id="{B108D8F0-F2FD-4DA7-9648-D173AA264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3179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x</a:t>
            </a:r>
            <a:endParaRPr lang="en-US" altLang="en-US" sz="2400" i="1" baseline="-25000"/>
          </a:p>
        </p:txBody>
      </p:sp>
      <p:sp>
        <p:nvSpPr>
          <p:cNvPr id="607240" name="Line 8">
            <a:extLst>
              <a:ext uri="{FF2B5EF4-FFF2-40B4-BE49-F238E27FC236}">
                <a16:creationId xmlns:a16="http://schemas.microsoft.com/office/drawing/2014/main" id="{8F9F8D42-BE0B-498B-A922-50F5D52C6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828800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41" name="Line 9">
            <a:extLst>
              <a:ext uri="{FF2B5EF4-FFF2-40B4-BE49-F238E27FC236}">
                <a16:creationId xmlns:a16="http://schemas.microsoft.com/office/drawing/2014/main" id="{39C0FF79-896B-46BB-AA84-6A4CF6B68C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19812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42" name="Line 10">
            <a:extLst>
              <a:ext uri="{FF2B5EF4-FFF2-40B4-BE49-F238E27FC236}">
                <a16:creationId xmlns:a16="http://schemas.microsoft.com/office/drawing/2014/main" id="{F8554867-2203-4C1C-9F92-85E9BDD53B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22860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43" name="Oval 11">
            <a:extLst>
              <a:ext uri="{FF2B5EF4-FFF2-40B4-BE49-F238E27FC236}">
                <a16:creationId xmlns:a16="http://schemas.microsoft.com/office/drawing/2014/main" id="{9F9A8ABC-C249-4F01-AAEA-9AFB8494B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905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4" name="Oval 12">
            <a:extLst>
              <a:ext uri="{FF2B5EF4-FFF2-40B4-BE49-F238E27FC236}">
                <a16:creationId xmlns:a16="http://schemas.microsoft.com/office/drawing/2014/main" id="{728F480A-9650-48BA-81FA-33F2E0286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5" name="Oval 13">
            <a:extLst>
              <a:ext uri="{FF2B5EF4-FFF2-40B4-BE49-F238E27FC236}">
                <a16:creationId xmlns:a16="http://schemas.microsoft.com/office/drawing/2014/main" id="{80F757C7-23BD-4E4C-8D47-A1A8743C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13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6" name="Oval 14">
            <a:extLst>
              <a:ext uri="{FF2B5EF4-FFF2-40B4-BE49-F238E27FC236}">
                <a16:creationId xmlns:a16="http://schemas.microsoft.com/office/drawing/2014/main" id="{F0CC3CC8-9950-4FF0-85AA-BF424F452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75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7" name="Oval 15">
            <a:extLst>
              <a:ext uri="{FF2B5EF4-FFF2-40B4-BE49-F238E27FC236}">
                <a16:creationId xmlns:a16="http://schemas.microsoft.com/office/drawing/2014/main" id="{49B6A4E9-5820-4140-88C9-6237AA0F3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36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8" name="Oval 16">
            <a:extLst>
              <a:ext uri="{FF2B5EF4-FFF2-40B4-BE49-F238E27FC236}">
                <a16:creationId xmlns:a16="http://schemas.microsoft.com/office/drawing/2014/main" id="{E1903DE2-171D-4A13-8BE1-E155B1905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209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9" name="Line 17">
            <a:extLst>
              <a:ext uri="{FF2B5EF4-FFF2-40B4-BE49-F238E27FC236}">
                <a16:creationId xmlns:a16="http://schemas.microsoft.com/office/drawing/2014/main" id="{E4F526D0-9790-424A-993C-E7D9425557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524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50" name="Line 18">
            <a:extLst>
              <a:ext uri="{FF2B5EF4-FFF2-40B4-BE49-F238E27FC236}">
                <a16:creationId xmlns:a16="http://schemas.microsoft.com/office/drawing/2014/main" id="{BE59F408-CC17-4E30-BBF9-363125CC1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124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53" name="Oval 21">
            <a:extLst>
              <a:ext uri="{FF2B5EF4-FFF2-40B4-BE49-F238E27FC236}">
                <a16:creationId xmlns:a16="http://schemas.microsoft.com/office/drawing/2014/main" id="{74E6F5E5-F557-4546-938D-6A496351A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905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4" name="Oval 22">
            <a:extLst>
              <a:ext uri="{FF2B5EF4-FFF2-40B4-BE49-F238E27FC236}">
                <a16:creationId xmlns:a16="http://schemas.microsoft.com/office/drawing/2014/main" id="{D7341A5D-5341-4E59-8476-780DF1BD6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514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5" name="Oval 23">
            <a:extLst>
              <a:ext uri="{FF2B5EF4-FFF2-40B4-BE49-F238E27FC236}">
                <a16:creationId xmlns:a16="http://schemas.microsoft.com/office/drawing/2014/main" id="{9EF01987-AC12-42C0-913C-E967AEABE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13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6" name="Oval 24">
            <a:extLst>
              <a:ext uri="{FF2B5EF4-FFF2-40B4-BE49-F238E27FC236}">
                <a16:creationId xmlns:a16="http://schemas.microsoft.com/office/drawing/2014/main" id="{3993088D-4408-44CC-A21F-8779ABD06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75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7" name="Oval 25">
            <a:extLst>
              <a:ext uri="{FF2B5EF4-FFF2-40B4-BE49-F238E27FC236}">
                <a16:creationId xmlns:a16="http://schemas.microsoft.com/office/drawing/2014/main" id="{EE4AB9E1-788E-4EB0-BA85-455046279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8" name="Oval 26">
            <a:extLst>
              <a:ext uri="{FF2B5EF4-FFF2-40B4-BE49-F238E27FC236}">
                <a16:creationId xmlns:a16="http://schemas.microsoft.com/office/drawing/2014/main" id="{C49AFBD2-1E5F-489C-B7F9-400E95C35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209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9" name="Oval 27">
            <a:extLst>
              <a:ext uri="{FF2B5EF4-FFF2-40B4-BE49-F238E27FC236}">
                <a16:creationId xmlns:a16="http://schemas.microsoft.com/office/drawing/2014/main" id="{46FE585D-A7CD-41D3-92C0-569E3A20E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981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0" name="Oval 28">
            <a:extLst>
              <a:ext uri="{FF2B5EF4-FFF2-40B4-BE49-F238E27FC236}">
                <a16:creationId xmlns:a16="http://schemas.microsoft.com/office/drawing/2014/main" id="{73B22712-46BC-42CA-888D-6A3C3965F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362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1" name="Oval 29">
            <a:extLst>
              <a:ext uri="{FF2B5EF4-FFF2-40B4-BE49-F238E27FC236}">
                <a16:creationId xmlns:a16="http://schemas.microsoft.com/office/drawing/2014/main" id="{67F6F4AE-0966-4A93-9E1F-0F09A2786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2" name="Oval 30">
            <a:extLst>
              <a:ext uri="{FF2B5EF4-FFF2-40B4-BE49-F238E27FC236}">
                <a16:creationId xmlns:a16="http://schemas.microsoft.com/office/drawing/2014/main" id="{C1A5466F-EBDB-488D-8E20-E9341C213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133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3" name="Oval 31">
            <a:extLst>
              <a:ext uri="{FF2B5EF4-FFF2-40B4-BE49-F238E27FC236}">
                <a16:creationId xmlns:a16="http://schemas.microsoft.com/office/drawing/2014/main" id="{A04DFC6B-FAC0-44BD-9043-F5B9CBBB9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86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4" name="Line 32">
            <a:extLst>
              <a:ext uri="{FF2B5EF4-FFF2-40B4-BE49-F238E27FC236}">
                <a16:creationId xmlns:a16="http://schemas.microsoft.com/office/drawing/2014/main" id="{164C040D-C6F3-4A3B-8A18-825F23AAF7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1828800"/>
            <a:ext cx="330200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5" name="Line 33">
            <a:extLst>
              <a:ext uri="{FF2B5EF4-FFF2-40B4-BE49-F238E27FC236}">
                <a16:creationId xmlns:a16="http://schemas.microsoft.com/office/drawing/2014/main" id="{0DE9E5AC-5B1D-4973-B1F3-FFF33EA7C1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9175" y="2087563"/>
            <a:ext cx="225425" cy="122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6" name="Line 34">
            <a:extLst>
              <a:ext uri="{FF2B5EF4-FFF2-40B4-BE49-F238E27FC236}">
                <a16:creationId xmlns:a16="http://schemas.microsoft.com/office/drawing/2014/main" id="{58A07EF5-4AFA-4B07-9700-3845AB4464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2473325"/>
            <a:ext cx="238125" cy="11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7" name="Line 35">
            <a:extLst>
              <a:ext uri="{FF2B5EF4-FFF2-40B4-BE49-F238E27FC236}">
                <a16:creationId xmlns:a16="http://schemas.microsoft.com/office/drawing/2014/main" id="{0FAEB13B-B6FE-4C2C-86E1-847DEB2C5C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2600" y="1981200"/>
            <a:ext cx="330200" cy="184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8" name="Line 36">
            <a:extLst>
              <a:ext uri="{FF2B5EF4-FFF2-40B4-BE49-F238E27FC236}">
                <a16:creationId xmlns:a16="http://schemas.microsoft.com/office/drawing/2014/main" id="{30955761-66F8-4530-B357-260C09FB1E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2863" y="2225675"/>
            <a:ext cx="319087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9" name="Line 37">
            <a:extLst>
              <a:ext uri="{FF2B5EF4-FFF2-40B4-BE49-F238E27FC236}">
                <a16:creationId xmlns:a16="http://schemas.microsoft.com/office/drawing/2014/main" id="{86260B34-D21B-4635-88AE-44EF3FCA9A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2381250"/>
            <a:ext cx="309563" cy="57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0" name="Line 38">
            <a:extLst>
              <a:ext uri="{FF2B5EF4-FFF2-40B4-BE49-F238E27FC236}">
                <a16:creationId xmlns:a16="http://schemas.microsoft.com/office/drawing/2014/main" id="{D7277321-75BD-4BE9-B651-2465106B4A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7413" y="2286000"/>
            <a:ext cx="306387" cy="60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1" name="Line 39">
            <a:extLst>
              <a:ext uri="{FF2B5EF4-FFF2-40B4-BE49-F238E27FC236}">
                <a16:creationId xmlns:a16="http://schemas.microsoft.com/office/drawing/2014/main" id="{68079A34-2424-4BFD-9AAE-89B11C575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1828800"/>
            <a:ext cx="0" cy="1295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2" name="Line 40">
            <a:extLst>
              <a:ext uri="{FF2B5EF4-FFF2-40B4-BE49-F238E27FC236}">
                <a16:creationId xmlns:a16="http://schemas.microsoft.com/office/drawing/2014/main" id="{8243C36F-67EE-4457-950E-9D8A270C1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057400"/>
            <a:ext cx="0" cy="1066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3" name="Line 41">
            <a:extLst>
              <a:ext uri="{FF2B5EF4-FFF2-40B4-BE49-F238E27FC236}">
                <a16:creationId xmlns:a16="http://schemas.microsoft.com/office/drawing/2014/main" id="{91AAFD82-BAF3-4B7A-BAFC-C0606A5D2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2098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4" name="Line 42">
            <a:extLst>
              <a:ext uri="{FF2B5EF4-FFF2-40B4-BE49-F238E27FC236}">
                <a16:creationId xmlns:a16="http://schemas.microsoft.com/office/drawing/2014/main" id="{904D5B4C-03CC-4A43-BF6C-4CD6150E3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2098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5" name="Line 43">
            <a:extLst>
              <a:ext uri="{FF2B5EF4-FFF2-40B4-BE49-F238E27FC236}">
                <a16:creationId xmlns:a16="http://schemas.microsoft.com/office/drawing/2014/main" id="{D3899C36-8767-4B21-84AD-D43E963130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1981200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6" name="Line 44">
            <a:extLst>
              <a:ext uri="{FF2B5EF4-FFF2-40B4-BE49-F238E27FC236}">
                <a16:creationId xmlns:a16="http://schemas.microsoft.com/office/drawing/2014/main" id="{F214DC19-8D3C-476A-BF68-8A0673BE1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286000"/>
            <a:ext cx="0" cy="838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7" name="Line 45">
            <a:extLst>
              <a:ext uri="{FF2B5EF4-FFF2-40B4-BE49-F238E27FC236}">
                <a16:creationId xmlns:a16="http://schemas.microsoft.com/office/drawing/2014/main" id="{04EFC6A1-FF1F-4047-8C8D-C1EDF0F033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3886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78" name="Line 46">
            <a:extLst>
              <a:ext uri="{FF2B5EF4-FFF2-40B4-BE49-F238E27FC236}">
                <a16:creationId xmlns:a16="http://schemas.microsoft.com/office/drawing/2014/main" id="{7A459002-F76F-415D-A843-066233033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486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81" name="Oval 49">
            <a:extLst>
              <a:ext uri="{FF2B5EF4-FFF2-40B4-BE49-F238E27FC236}">
                <a16:creationId xmlns:a16="http://schemas.microsoft.com/office/drawing/2014/main" id="{D6EF814B-19A9-4DD2-A450-CF80391C9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2" name="Oval 50">
            <a:extLst>
              <a:ext uri="{FF2B5EF4-FFF2-40B4-BE49-F238E27FC236}">
                <a16:creationId xmlns:a16="http://schemas.microsoft.com/office/drawing/2014/main" id="{A91E2550-48CB-4F03-9554-F36CC4DA4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14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3" name="Oval 51">
            <a:extLst>
              <a:ext uri="{FF2B5EF4-FFF2-40B4-BE49-F238E27FC236}">
                <a16:creationId xmlns:a16="http://schemas.microsoft.com/office/drawing/2014/main" id="{A0EAB20D-7794-44D9-8EA0-CCE0DC53B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4" name="Oval 52">
            <a:extLst>
              <a:ext uri="{FF2B5EF4-FFF2-40B4-BE49-F238E27FC236}">
                <a16:creationId xmlns:a16="http://schemas.microsoft.com/office/drawing/2014/main" id="{536FBB4F-C4AA-4BA3-8B8C-195BCF7D6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572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5" name="Oval 53">
            <a:extLst>
              <a:ext uri="{FF2B5EF4-FFF2-40B4-BE49-F238E27FC236}">
                <a16:creationId xmlns:a16="http://schemas.microsoft.com/office/drawing/2014/main" id="{54A112B4-7E67-4B8F-89C9-49DA1CE01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343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6" name="Oval 54">
            <a:extLst>
              <a:ext uri="{FF2B5EF4-FFF2-40B4-BE49-F238E27FC236}">
                <a16:creationId xmlns:a16="http://schemas.microsoft.com/office/drawing/2014/main" id="{6F33552D-FFDA-44AD-A4F6-FE350CAAD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7" name="Oval 55">
            <a:extLst>
              <a:ext uri="{FF2B5EF4-FFF2-40B4-BE49-F238E27FC236}">
                <a16:creationId xmlns:a16="http://schemas.microsoft.com/office/drawing/2014/main" id="{50E2F8F3-24CF-43BF-B364-9199A78A4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8" name="Oval 56">
            <a:extLst>
              <a:ext uri="{FF2B5EF4-FFF2-40B4-BE49-F238E27FC236}">
                <a16:creationId xmlns:a16="http://schemas.microsoft.com/office/drawing/2014/main" id="{AB04CA8F-1A1C-44F1-AA21-0C927B893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95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89" name="Oval 57">
            <a:extLst>
              <a:ext uri="{FF2B5EF4-FFF2-40B4-BE49-F238E27FC236}">
                <a16:creationId xmlns:a16="http://schemas.microsoft.com/office/drawing/2014/main" id="{F4389DC9-E177-402A-9FD3-2E1067BD9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90" name="Line 58">
            <a:extLst>
              <a:ext uri="{FF2B5EF4-FFF2-40B4-BE49-F238E27FC236}">
                <a16:creationId xmlns:a16="http://schemas.microsoft.com/office/drawing/2014/main" id="{ABA362CA-CB71-4417-8665-C7A2EB7CDD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191000"/>
            <a:ext cx="330200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1" name="Line 59">
            <a:extLst>
              <a:ext uri="{FF2B5EF4-FFF2-40B4-BE49-F238E27FC236}">
                <a16:creationId xmlns:a16="http://schemas.microsoft.com/office/drawing/2014/main" id="{52D07403-B1A2-4FCE-9764-E4DD5C6A7B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835525"/>
            <a:ext cx="238125" cy="11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2" name="Line 60">
            <a:extLst>
              <a:ext uri="{FF2B5EF4-FFF2-40B4-BE49-F238E27FC236}">
                <a16:creationId xmlns:a16="http://schemas.microsoft.com/office/drawing/2014/main" id="{A3E66880-57F4-47FF-9E93-0E2A8DCB9D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5463" y="4587875"/>
            <a:ext cx="319087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3" name="Line 61">
            <a:extLst>
              <a:ext uri="{FF2B5EF4-FFF2-40B4-BE49-F238E27FC236}">
                <a16:creationId xmlns:a16="http://schemas.microsoft.com/office/drawing/2014/main" id="{0C6DAB34-45FA-407B-817B-AE2A7B91C5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743450"/>
            <a:ext cx="309563" cy="57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4" name="Line 62">
            <a:extLst>
              <a:ext uri="{FF2B5EF4-FFF2-40B4-BE49-F238E27FC236}">
                <a16:creationId xmlns:a16="http://schemas.microsoft.com/office/drawing/2014/main" id="{A126F425-DD9A-494F-AC3A-72D62C54DB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0013" y="4648200"/>
            <a:ext cx="306387" cy="60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5" name="Line 63">
            <a:extLst>
              <a:ext uri="{FF2B5EF4-FFF2-40B4-BE49-F238E27FC236}">
                <a16:creationId xmlns:a16="http://schemas.microsoft.com/office/drawing/2014/main" id="{F66E0074-AC06-46D0-92E6-9E93C7AC8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191000"/>
            <a:ext cx="0" cy="1295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6" name="Line 64">
            <a:extLst>
              <a:ext uri="{FF2B5EF4-FFF2-40B4-BE49-F238E27FC236}">
                <a16:creationId xmlns:a16="http://schemas.microsoft.com/office/drawing/2014/main" id="{DB15AE1E-F64C-456C-A02E-D8C9F10A3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0" cy="1066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7" name="Line 65">
            <a:extLst>
              <a:ext uri="{FF2B5EF4-FFF2-40B4-BE49-F238E27FC236}">
                <a16:creationId xmlns:a16="http://schemas.microsoft.com/office/drawing/2014/main" id="{36F85127-B694-484D-B33B-E2C77C0EF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5720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8" name="Line 66">
            <a:extLst>
              <a:ext uri="{FF2B5EF4-FFF2-40B4-BE49-F238E27FC236}">
                <a16:creationId xmlns:a16="http://schemas.microsoft.com/office/drawing/2014/main" id="{93DB445A-E475-4E14-916F-8F47F95B6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5720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99" name="Line 67">
            <a:extLst>
              <a:ext uri="{FF2B5EF4-FFF2-40B4-BE49-F238E27FC236}">
                <a16:creationId xmlns:a16="http://schemas.microsoft.com/office/drawing/2014/main" id="{6638B0C0-852C-4EEF-A3FE-525B35046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343400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300" name="Line 68">
            <a:extLst>
              <a:ext uri="{FF2B5EF4-FFF2-40B4-BE49-F238E27FC236}">
                <a16:creationId xmlns:a16="http://schemas.microsoft.com/office/drawing/2014/main" id="{BBB4E94F-C816-478E-B690-DD793AE950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648200"/>
            <a:ext cx="0" cy="838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301" name="AutoShape 69">
            <a:extLst>
              <a:ext uri="{FF2B5EF4-FFF2-40B4-BE49-F238E27FC236}">
                <a16:creationId xmlns:a16="http://schemas.microsoft.com/office/drawing/2014/main" id="{5E5605E2-3DE7-4F08-9878-CA5640B4787A}"/>
              </a:ext>
            </a:extLst>
          </p:cNvPr>
          <p:cNvSpPr>
            <a:spLocks/>
          </p:cNvSpPr>
          <p:nvPr/>
        </p:nvSpPr>
        <p:spPr bwMode="auto">
          <a:xfrm rot="-5400000">
            <a:off x="5753100" y="3009900"/>
            <a:ext cx="152400" cy="381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02" name="AutoShape 70">
            <a:extLst>
              <a:ext uri="{FF2B5EF4-FFF2-40B4-BE49-F238E27FC236}">
                <a16:creationId xmlns:a16="http://schemas.microsoft.com/office/drawing/2014/main" id="{E27D030A-BD00-4A31-98C5-A7A174ED2FA4}"/>
              </a:ext>
            </a:extLst>
          </p:cNvPr>
          <p:cNvSpPr>
            <a:spLocks/>
          </p:cNvSpPr>
          <p:nvPr/>
        </p:nvSpPr>
        <p:spPr bwMode="auto">
          <a:xfrm rot="-5400000">
            <a:off x="6096000" y="3048000"/>
            <a:ext cx="152400" cy="304800"/>
          </a:xfrm>
          <a:prstGeom prst="lef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03" name="AutoShape 71">
            <a:extLst>
              <a:ext uri="{FF2B5EF4-FFF2-40B4-BE49-F238E27FC236}">
                <a16:creationId xmlns:a16="http://schemas.microsoft.com/office/drawing/2014/main" id="{90472E98-60B4-46D9-B3B8-9F233FF67B6B}"/>
              </a:ext>
            </a:extLst>
          </p:cNvPr>
          <p:cNvSpPr>
            <a:spLocks/>
          </p:cNvSpPr>
          <p:nvPr/>
        </p:nvSpPr>
        <p:spPr bwMode="auto">
          <a:xfrm rot="-5400000">
            <a:off x="6477000" y="2971800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04" name="AutoShape 72">
            <a:extLst>
              <a:ext uri="{FF2B5EF4-FFF2-40B4-BE49-F238E27FC236}">
                <a16:creationId xmlns:a16="http://schemas.microsoft.com/office/drawing/2014/main" id="{53DD2C4C-BE8C-44AD-A6CA-92A7B841EA8B}"/>
              </a:ext>
            </a:extLst>
          </p:cNvPr>
          <p:cNvSpPr>
            <a:spLocks/>
          </p:cNvSpPr>
          <p:nvPr/>
        </p:nvSpPr>
        <p:spPr bwMode="auto">
          <a:xfrm rot="-5400000">
            <a:off x="6896100" y="3009900"/>
            <a:ext cx="152400" cy="381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05" name="AutoShape 73">
            <a:extLst>
              <a:ext uri="{FF2B5EF4-FFF2-40B4-BE49-F238E27FC236}">
                <a16:creationId xmlns:a16="http://schemas.microsoft.com/office/drawing/2014/main" id="{554B8315-761F-46D6-86E4-C6CEC11A4735}"/>
              </a:ext>
            </a:extLst>
          </p:cNvPr>
          <p:cNvSpPr>
            <a:spLocks/>
          </p:cNvSpPr>
          <p:nvPr/>
        </p:nvSpPr>
        <p:spPr bwMode="auto">
          <a:xfrm rot="-5400000">
            <a:off x="7277100" y="3009900"/>
            <a:ext cx="152400" cy="381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06" name="Text Box 74">
            <a:extLst>
              <a:ext uri="{FF2B5EF4-FFF2-40B4-BE49-F238E27FC236}">
                <a16:creationId xmlns:a16="http://schemas.microsoft.com/office/drawing/2014/main" id="{79E4AD2A-9F71-47A7-83A4-1D2B3CEF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87713"/>
            <a:ext cx="153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Intervalos</a:t>
            </a:r>
          </a:p>
        </p:txBody>
      </p:sp>
      <p:sp>
        <p:nvSpPr>
          <p:cNvPr id="607307" name="Text Box 75">
            <a:extLst>
              <a:ext uri="{FF2B5EF4-FFF2-40B4-BE49-F238E27FC236}">
                <a16:creationId xmlns:a16="http://schemas.microsoft.com/office/drawing/2014/main" id="{621CC3C4-47B1-4D8D-AE49-63CFC2EE2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2286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 algn="l"/>
            <a:r>
              <a:rPr lang="pt-BR" altLang="en-US" dirty="0">
                <a:latin typeface="Book Antiqua"/>
              </a:rPr>
              <a:t>Onde projeções dos polígonos se interceptam, desenhar o da frente</a:t>
            </a:r>
          </a:p>
        </p:txBody>
      </p:sp>
      <p:sp>
        <p:nvSpPr>
          <p:cNvPr id="607308" name="Line 76">
            <a:extLst>
              <a:ext uri="{FF2B5EF4-FFF2-40B4-BE49-F238E27FC236}">
                <a16:creationId xmlns:a16="http://schemas.microsoft.com/office/drawing/2014/main" id="{4449BB35-150D-4757-8F40-29BA0D5C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2860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309" name="Line 77">
            <a:extLst>
              <a:ext uri="{FF2B5EF4-FFF2-40B4-BE49-F238E27FC236}">
                <a16:creationId xmlns:a16="http://schemas.microsoft.com/office/drawing/2014/main" id="{AB8837EF-05E5-4F98-80A6-644190907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505200"/>
            <a:ext cx="5334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310" name="Text Box 78">
            <a:extLst>
              <a:ext uri="{FF2B5EF4-FFF2-40B4-BE49-F238E27FC236}">
                <a16:creationId xmlns:a16="http://schemas.microsoft.com/office/drawing/2014/main" id="{0222C5FC-D434-4F08-9FB8-87DECC603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385888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z</a:t>
            </a:r>
            <a:endParaRPr lang="en-US" altLang="en-US" sz="2400" i="1" baseline="-25000"/>
          </a:p>
        </p:txBody>
      </p:sp>
      <p:sp>
        <p:nvSpPr>
          <p:cNvPr id="607311" name="Text Box 79">
            <a:extLst>
              <a:ext uri="{FF2B5EF4-FFF2-40B4-BE49-F238E27FC236}">
                <a16:creationId xmlns:a16="http://schemas.microsoft.com/office/drawing/2014/main" id="{A0383083-F6BE-49BD-B7D5-95F5D624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2908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x</a:t>
            </a:r>
            <a:endParaRPr lang="en-US" altLang="en-US" sz="2400" i="1" baseline="-25000"/>
          </a:p>
        </p:txBody>
      </p:sp>
      <p:sp>
        <p:nvSpPr>
          <p:cNvPr id="607312" name="Text Box 80">
            <a:extLst>
              <a:ext uri="{FF2B5EF4-FFF2-40B4-BE49-F238E27FC236}">
                <a16:creationId xmlns:a16="http://schemas.microsoft.com/office/drawing/2014/main" id="{E42F0476-C363-49A4-82C9-254AC547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824288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z</a:t>
            </a:r>
            <a:endParaRPr lang="en-US" altLang="en-US" sz="2400" i="1" baseline="-25000"/>
          </a:p>
        </p:txBody>
      </p:sp>
      <p:sp>
        <p:nvSpPr>
          <p:cNvPr id="607313" name="Text Box 81">
            <a:extLst>
              <a:ext uri="{FF2B5EF4-FFF2-40B4-BE49-F238E27FC236}">
                <a16:creationId xmlns:a16="http://schemas.microsoft.com/office/drawing/2014/main" id="{DCAA8C8F-9FA0-40CF-9E17-69216012D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5768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x</a:t>
            </a:r>
            <a:endParaRPr lang="en-US" altLang="en-US" sz="2400" i="1" baseline="-25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>
            <a:extLst>
              <a:ext uri="{FF2B5EF4-FFF2-40B4-BE49-F238E27FC236}">
                <a16:creationId xmlns:a16="http://schemas.microsoft.com/office/drawing/2014/main" id="{5568AADB-EE75-4CEE-A82E-D180F984D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“Scan-Line”</a:t>
            </a:r>
          </a:p>
        </p:txBody>
      </p:sp>
      <p:sp>
        <p:nvSpPr>
          <p:cNvPr id="608259" name="Line 3">
            <a:extLst>
              <a:ext uri="{FF2B5EF4-FFF2-40B4-BE49-F238E27FC236}">
                <a16:creationId xmlns:a16="http://schemas.microsoft.com/office/drawing/2014/main" id="{86BCAE8B-D649-4487-BEB0-B5C4EFE149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2209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0" name="Line 4">
            <a:extLst>
              <a:ext uri="{FF2B5EF4-FFF2-40B4-BE49-F238E27FC236}">
                <a16:creationId xmlns:a16="http://schemas.microsoft.com/office/drawing/2014/main" id="{6E8BAFD6-9355-4E24-B18C-E283300D1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181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1" name="Text Box 5">
            <a:extLst>
              <a:ext uri="{FF2B5EF4-FFF2-40B4-BE49-F238E27FC236}">
                <a16:creationId xmlns:a16="http://schemas.microsoft.com/office/drawing/2014/main" id="{2E43369C-90E7-4335-9D09-B5AD9F9A5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2036763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z</a:t>
            </a:r>
            <a:endParaRPr lang="en-US" altLang="en-US" sz="2400" i="1" baseline="-25000"/>
          </a:p>
        </p:txBody>
      </p:sp>
      <p:sp>
        <p:nvSpPr>
          <p:cNvPr id="608333" name="Line 77">
            <a:extLst>
              <a:ext uri="{FF2B5EF4-FFF2-40B4-BE49-F238E27FC236}">
                <a16:creationId xmlns:a16="http://schemas.microsoft.com/office/drawing/2014/main" id="{234DF8E5-35FC-4158-B057-6789E6F87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048000"/>
            <a:ext cx="1676400" cy="11430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8334" name="Line 78">
            <a:extLst>
              <a:ext uri="{FF2B5EF4-FFF2-40B4-BE49-F238E27FC236}">
                <a16:creationId xmlns:a16="http://schemas.microsoft.com/office/drawing/2014/main" id="{E6CE782F-5F92-48D3-B7BF-4F9B8FED05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2895600"/>
            <a:ext cx="1828800" cy="1447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8335" name="Line 79">
            <a:extLst>
              <a:ext uri="{FF2B5EF4-FFF2-40B4-BE49-F238E27FC236}">
                <a16:creationId xmlns:a16="http://schemas.microsoft.com/office/drawing/2014/main" id="{555B9011-8922-4DDF-A4F4-FBEEF2C50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1905000" cy="12954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8336" name="Text Box 80">
            <a:extLst>
              <a:ext uri="{FF2B5EF4-FFF2-40B4-BE49-F238E27FC236}">
                <a16:creationId xmlns:a16="http://schemas.microsoft.com/office/drawing/2014/main" id="{BD40093A-3FB8-4FE1-9B00-4E351AAA4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410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/>
              <a:t>x</a:t>
            </a:r>
            <a:endParaRPr lang="en-US" altLang="en-US" sz="2400" i="1" baseline="-25000"/>
          </a:p>
        </p:txBody>
      </p:sp>
      <p:grpSp>
        <p:nvGrpSpPr>
          <p:cNvPr id="608376" name="Group 120">
            <a:extLst>
              <a:ext uri="{FF2B5EF4-FFF2-40B4-BE49-F238E27FC236}">
                <a16:creationId xmlns:a16="http://schemas.microsoft.com/office/drawing/2014/main" id="{1F713E1F-B3A5-44A2-A9A0-0E6F05CA5922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057400"/>
            <a:ext cx="3276600" cy="1628775"/>
            <a:chOff x="2256" y="1296"/>
            <a:chExt cx="2064" cy="1026"/>
          </a:xfrm>
        </p:grpSpPr>
        <p:sp>
          <p:nvSpPr>
            <p:cNvPr id="608341" name="Oval 85">
              <a:extLst>
                <a:ext uri="{FF2B5EF4-FFF2-40B4-BE49-F238E27FC236}">
                  <a16:creationId xmlns:a16="http://schemas.microsoft.com/office/drawing/2014/main" id="{5D1121E5-51F0-4923-BA48-E7D277ECE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226"/>
              <a:ext cx="96" cy="96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5001"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8342" name="AutoShape 86">
              <a:extLst>
                <a:ext uri="{FF2B5EF4-FFF2-40B4-BE49-F238E27FC236}">
                  <a16:creationId xmlns:a16="http://schemas.microsoft.com/office/drawing/2014/main" id="{F70ED217-09BD-44B6-8258-A5857BD0F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296"/>
              <a:ext cx="1104" cy="768"/>
            </a:xfrm>
            <a:prstGeom prst="wedgeEllipseCallout">
              <a:avLst>
                <a:gd name="adj1" fmla="val -127718"/>
                <a:gd name="adj2" fmla="val 76301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alpha val="35001"/>
                        </a:schemeClr>
                      </a:gs>
                      <a:gs pos="100000">
                        <a:schemeClr val="accent1">
                          <a:alpha val="48000"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pt-BR" altLang="en-US" sz="1600"/>
                <a:t>Ponto descoberto durante a varredura</a:t>
              </a:r>
            </a:p>
          </p:txBody>
        </p:sp>
      </p:grpSp>
      <p:grpSp>
        <p:nvGrpSpPr>
          <p:cNvPr id="608352" name="Group 96">
            <a:extLst>
              <a:ext uri="{FF2B5EF4-FFF2-40B4-BE49-F238E27FC236}">
                <a16:creationId xmlns:a16="http://schemas.microsoft.com/office/drawing/2014/main" id="{26FC459A-F644-4EE1-AE3A-586F1BDE347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343400"/>
            <a:ext cx="5791200" cy="533400"/>
            <a:chOff x="288" y="2304"/>
            <a:chExt cx="3648" cy="336"/>
          </a:xfrm>
        </p:grpSpPr>
        <p:grpSp>
          <p:nvGrpSpPr>
            <p:cNvPr id="608347" name="Group 91">
              <a:extLst>
                <a:ext uri="{FF2B5EF4-FFF2-40B4-BE49-F238E27FC236}">
                  <a16:creationId xmlns:a16="http://schemas.microsoft.com/office/drawing/2014/main" id="{2601B821-E790-41E7-AF98-4ACF7F61A1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304"/>
              <a:ext cx="3648" cy="336"/>
              <a:chOff x="288" y="1728"/>
              <a:chExt cx="3648" cy="480"/>
            </a:xfrm>
          </p:grpSpPr>
          <p:sp>
            <p:nvSpPr>
              <p:cNvPr id="608348" name="Line 92">
                <a:extLst>
                  <a:ext uri="{FF2B5EF4-FFF2-40B4-BE49-F238E27FC236}">
                    <a16:creationId xmlns:a16="http://schemas.microsoft.com/office/drawing/2014/main" id="{09265CD3-0FCC-4099-BF1A-3721D3646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" y="2208"/>
                <a:ext cx="3648" cy="0"/>
              </a:xfrm>
              <a:prstGeom prst="line">
                <a:avLst/>
              </a:prstGeom>
              <a:noFill/>
              <a:ln w="28575">
                <a:solidFill>
                  <a:srgbClr val="88C9C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8349" name="Line 93">
                <a:extLst>
                  <a:ext uri="{FF2B5EF4-FFF2-40B4-BE49-F238E27FC236}">
                    <a16:creationId xmlns:a16="http://schemas.microsoft.com/office/drawing/2014/main" id="{368DBDCE-F770-453C-817E-A480A8767C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0" y="1728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8350" name="Line 94">
                <a:extLst>
                  <a:ext uri="{FF2B5EF4-FFF2-40B4-BE49-F238E27FC236}">
                    <a16:creationId xmlns:a16="http://schemas.microsoft.com/office/drawing/2014/main" id="{C3784D85-CAA8-45AC-A4CB-542EC6905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1728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08351" name="Line 95">
              <a:extLst>
                <a:ext uri="{FF2B5EF4-FFF2-40B4-BE49-F238E27FC236}">
                  <a16:creationId xmlns:a16="http://schemas.microsoft.com/office/drawing/2014/main" id="{E0817AE7-893B-47F4-B798-EE218FBA3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640"/>
              <a:ext cx="1200" cy="0"/>
            </a:xfrm>
            <a:prstGeom prst="line">
              <a:avLst/>
            </a:prstGeom>
            <a:noFill/>
            <a:ln w="28575">
              <a:solidFill>
                <a:srgbClr val="339933"/>
              </a:solidFill>
              <a:round/>
              <a:headEnd type="oval" w="lg" len="lg"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08365" name="Group 109">
            <a:extLst>
              <a:ext uri="{FF2B5EF4-FFF2-40B4-BE49-F238E27FC236}">
                <a16:creationId xmlns:a16="http://schemas.microsoft.com/office/drawing/2014/main" id="{A194ACDB-7724-4EDD-987A-CB197E52A83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810000"/>
            <a:ext cx="5791200" cy="533400"/>
            <a:chOff x="288" y="1968"/>
            <a:chExt cx="3648" cy="336"/>
          </a:xfrm>
        </p:grpSpPr>
        <p:grpSp>
          <p:nvGrpSpPr>
            <p:cNvPr id="608358" name="Group 102">
              <a:extLst>
                <a:ext uri="{FF2B5EF4-FFF2-40B4-BE49-F238E27FC236}">
                  <a16:creationId xmlns:a16="http://schemas.microsoft.com/office/drawing/2014/main" id="{EA669F3C-2463-4612-A050-990111F2EC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968"/>
              <a:ext cx="3648" cy="336"/>
              <a:chOff x="288" y="2304"/>
              <a:chExt cx="3648" cy="336"/>
            </a:xfrm>
          </p:grpSpPr>
          <p:grpSp>
            <p:nvGrpSpPr>
              <p:cNvPr id="608359" name="Group 103">
                <a:extLst>
                  <a:ext uri="{FF2B5EF4-FFF2-40B4-BE49-F238E27FC236}">
                    <a16:creationId xmlns:a16="http://schemas.microsoft.com/office/drawing/2014/main" id="{24878C26-129D-4B47-ADA1-28ECF68F48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2304"/>
                <a:ext cx="3648" cy="336"/>
                <a:chOff x="288" y="1728"/>
                <a:chExt cx="3648" cy="480"/>
              </a:xfrm>
            </p:grpSpPr>
            <p:sp>
              <p:nvSpPr>
                <p:cNvPr id="608360" name="Line 104">
                  <a:extLst>
                    <a:ext uri="{FF2B5EF4-FFF2-40B4-BE49-F238E27FC236}">
                      <a16:creationId xmlns:a16="http://schemas.microsoft.com/office/drawing/2014/main" id="{D9512355-581A-459E-824D-E9C7F243E9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" y="2208"/>
                  <a:ext cx="3648" cy="0"/>
                </a:xfrm>
                <a:prstGeom prst="line">
                  <a:avLst/>
                </a:prstGeom>
                <a:noFill/>
                <a:ln w="28575">
                  <a:solidFill>
                    <a:srgbClr val="88C9C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08361" name="Line 105">
                  <a:extLst>
                    <a:ext uri="{FF2B5EF4-FFF2-40B4-BE49-F238E27FC236}">
                      <a16:creationId xmlns:a16="http://schemas.microsoft.com/office/drawing/2014/main" id="{43E4B4C4-E6B8-4F19-B8B0-7C92F991DB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80" y="1728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08362" name="Line 106">
                  <a:extLst>
                    <a:ext uri="{FF2B5EF4-FFF2-40B4-BE49-F238E27FC236}">
                      <a16:creationId xmlns:a16="http://schemas.microsoft.com/office/drawing/2014/main" id="{E7B955D4-BD56-4F0E-A74C-71C76CEAA2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4" y="1728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08363" name="Line 107">
                <a:extLst>
                  <a:ext uri="{FF2B5EF4-FFF2-40B4-BE49-F238E27FC236}">
                    <a16:creationId xmlns:a16="http://schemas.microsoft.com/office/drawing/2014/main" id="{6B38F250-4D3E-46B5-A268-A57FA0D12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640"/>
                <a:ext cx="1200" cy="0"/>
              </a:xfrm>
              <a:prstGeom prst="line">
                <a:avLst/>
              </a:prstGeom>
              <a:noFill/>
              <a:ln w="28575">
                <a:solidFill>
                  <a:srgbClr val="339933"/>
                </a:solidFill>
                <a:round/>
                <a:headEnd type="oval" w="lg" len="lg"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08364" name="Line 108">
              <a:extLst>
                <a:ext uri="{FF2B5EF4-FFF2-40B4-BE49-F238E27FC236}">
                  <a16:creationId xmlns:a16="http://schemas.microsoft.com/office/drawing/2014/main" id="{8F4FD47D-A204-4B98-9A8A-62C5471C3C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304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 type="oval" w="lg" len="lg"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08375" name="Group 119">
            <a:extLst>
              <a:ext uri="{FF2B5EF4-FFF2-40B4-BE49-F238E27FC236}">
                <a16:creationId xmlns:a16="http://schemas.microsoft.com/office/drawing/2014/main" id="{7436C7D2-F3F2-40B2-8EFD-36CA8C12CAB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657600"/>
            <a:ext cx="5791200" cy="533400"/>
            <a:chOff x="288" y="1872"/>
            <a:chExt cx="3648" cy="336"/>
          </a:xfrm>
        </p:grpSpPr>
        <p:grpSp>
          <p:nvGrpSpPr>
            <p:cNvPr id="608369" name="Group 113">
              <a:extLst>
                <a:ext uri="{FF2B5EF4-FFF2-40B4-BE49-F238E27FC236}">
                  <a16:creationId xmlns:a16="http://schemas.microsoft.com/office/drawing/2014/main" id="{E24942D6-25CD-4081-9FB8-642AAD14EB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872"/>
              <a:ext cx="3648" cy="336"/>
              <a:chOff x="288" y="1728"/>
              <a:chExt cx="3648" cy="480"/>
            </a:xfrm>
          </p:grpSpPr>
          <p:sp>
            <p:nvSpPr>
              <p:cNvPr id="608370" name="Line 114">
                <a:extLst>
                  <a:ext uri="{FF2B5EF4-FFF2-40B4-BE49-F238E27FC236}">
                    <a16:creationId xmlns:a16="http://schemas.microsoft.com/office/drawing/2014/main" id="{AFD4CB7C-32D5-4A1B-94D0-948AF7E07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" y="2208"/>
                <a:ext cx="3648" cy="0"/>
              </a:xfrm>
              <a:prstGeom prst="line">
                <a:avLst/>
              </a:prstGeom>
              <a:noFill/>
              <a:ln w="28575">
                <a:solidFill>
                  <a:srgbClr val="88C9C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8371" name="Line 115">
                <a:extLst>
                  <a:ext uri="{FF2B5EF4-FFF2-40B4-BE49-F238E27FC236}">
                    <a16:creationId xmlns:a16="http://schemas.microsoft.com/office/drawing/2014/main" id="{78C60527-3CDB-4230-820D-86ABEA0D5C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0" y="1728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8372" name="Line 116">
                <a:extLst>
                  <a:ext uri="{FF2B5EF4-FFF2-40B4-BE49-F238E27FC236}">
                    <a16:creationId xmlns:a16="http://schemas.microsoft.com/office/drawing/2014/main" id="{66F66B10-8749-4A38-8785-BBDFE708B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1728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08373" name="Line 117">
              <a:extLst>
                <a:ext uri="{FF2B5EF4-FFF2-40B4-BE49-F238E27FC236}">
                  <a16:creationId xmlns:a16="http://schemas.microsoft.com/office/drawing/2014/main" id="{BB7D087C-72A4-47DF-8FC3-F1A158AF88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208"/>
              <a:ext cx="1200" cy="0"/>
            </a:xfrm>
            <a:prstGeom prst="line">
              <a:avLst/>
            </a:prstGeom>
            <a:noFill/>
            <a:ln w="28575">
              <a:solidFill>
                <a:srgbClr val="339933"/>
              </a:solidFill>
              <a:round/>
              <a:headEnd type="none" w="lg" len="lg"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08374" name="Line 118">
              <a:extLst>
                <a:ext uri="{FF2B5EF4-FFF2-40B4-BE49-F238E27FC236}">
                  <a16:creationId xmlns:a16="http://schemas.microsoft.com/office/drawing/2014/main" id="{A985B0BA-F60E-4687-B2F0-DF3F413B2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208"/>
              <a:ext cx="1104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 type="oval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08366" name="Line 110">
              <a:extLst>
                <a:ext uri="{FF2B5EF4-FFF2-40B4-BE49-F238E27FC236}">
                  <a16:creationId xmlns:a16="http://schemas.microsoft.com/office/drawing/2014/main" id="{5A542FAD-DE32-424D-AD3E-41736F058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08"/>
              <a:ext cx="528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round/>
              <a:headEnd type="oval" w="lg" len="lg"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>
            <a:extLst>
              <a:ext uri="{FF2B5EF4-FFF2-40B4-BE49-F238E27FC236}">
                <a16:creationId xmlns:a16="http://schemas.microsoft.com/office/drawing/2014/main" id="{D2D52EA5-7DD2-4436-A6AB-F274D18D1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 Problema de Visibilidade</a:t>
            </a:r>
          </a:p>
        </p:txBody>
      </p:sp>
      <p:sp>
        <p:nvSpPr>
          <p:cNvPr id="650243" name="Rectangle 3">
            <a:extLst>
              <a:ext uri="{FF2B5EF4-FFF2-40B4-BE49-F238E27FC236}">
                <a16:creationId xmlns:a16="http://schemas.microsoft.com/office/drawing/2014/main" id="{AEEFFED3-E047-4020-9ACB-553081308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Numa cena tri-dimensional, normalmente, não é possível ver todas as superfícies de todos os objetos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Não queremos que objetos ou partes de objetos não visíveis apareçam na imagem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Problema importante que tem diversas ramificações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Descartar objetos que não podem ser vistos (</a:t>
            </a:r>
            <a:r>
              <a:rPr lang="en-US" altLang="en-US" sz="2400" i="1"/>
              <a:t>culling</a:t>
            </a:r>
            <a:r>
              <a:rPr lang="pt-BR" alt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Recortar objetos de forma a manter apenas as partes que podem ser vistas (</a:t>
            </a:r>
            <a:r>
              <a:rPr lang="en-US" altLang="en-US" sz="2400" i="1"/>
              <a:t>clipping</a:t>
            </a:r>
            <a:r>
              <a:rPr lang="pt-BR" alt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Desenhar apenas partes visíveis dos objetos </a:t>
            </a:r>
          </a:p>
          <a:p>
            <a:pPr lvl="2">
              <a:lnSpc>
                <a:spcPct val="80000"/>
              </a:lnSpc>
            </a:pPr>
            <a:r>
              <a:rPr lang="pt-BR" altLang="en-US" sz="2000"/>
              <a:t>Em aramado (</a:t>
            </a:r>
            <a:r>
              <a:rPr lang="en-US" altLang="en-US" sz="2000" i="1"/>
              <a:t>hidden-line algorithms</a:t>
            </a:r>
            <a:r>
              <a:rPr lang="pt-BR" altLang="en-US" sz="2000"/>
              <a:t>)</a:t>
            </a:r>
          </a:p>
          <a:p>
            <a:pPr lvl="2">
              <a:lnSpc>
                <a:spcPct val="80000"/>
              </a:lnSpc>
            </a:pPr>
            <a:r>
              <a:rPr lang="pt-BR" altLang="en-US" sz="2000"/>
              <a:t>Superfícies (</a:t>
            </a:r>
            <a:r>
              <a:rPr lang="en-US" altLang="en-US" sz="2000" i="1"/>
              <a:t>hidden surface algorithms</a:t>
            </a:r>
            <a:r>
              <a:rPr lang="pt-BR" altLang="en-US" sz="2000"/>
              <a:t>)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Sombras (visibilidade a partir de fontes luminosas)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>
            <a:extLst>
              <a:ext uri="{FF2B5EF4-FFF2-40B4-BE49-F238E27FC236}">
                <a16:creationId xmlns:a16="http://schemas.microsoft.com/office/drawing/2014/main" id="{94967436-7C9E-4980-ABF5-848F46B7D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“Scan-Line”</a:t>
            </a:r>
          </a:p>
        </p:txBody>
      </p:sp>
      <p:sp>
        <p:nvSpPr>
          <p:cNvPr id="610307" name="Rectangle 3">
            <a:extLst>
              <a:ext uri="{FF2B5EF4-FFF2-40B4-BE49-F238E27FC236}">
                <a16:creationId xmlns:a16="http://schemas.microsoft.com/office/drawing/2014/main" id="{245D9FAB-C415-449F-BBB3-1B0F3E865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Vantagens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Algoritmo flexível que explora a coerência entre pixels de uma mesma linha de varredura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Razoável independência da resolução da imagem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Filtragem e anti-aliasing podem ser incorporados com um pouco de trabalho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Pinta cada pixel apenas uma vez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Razoavelmente imune a erros de quantização em </a:t>
            </a:r>
            <a:r>
              <a:rPr lang="pt-BR" altLang="en-US" sz="2000" i="1"/>
              <a:t>z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Desvantagens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Coerência entre linhas de varredura não é explorada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Polígonos invisíveis são descartados múltiplas vezes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Relativa complexidade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Não muito próprio para implementação em HW</a:t>
            </a:r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>
            <a:extLst>
              <a:ext uri="{FF2B5EF4-FFF2-40B4-BE49-F238E27FC236}">
                <a16:creationId xmlns:a16="http://schemas.microsoft.com/office/drawing/2014/main" id="{95EA3519-556E-4D9B-9F6C-A0AAA1AE6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Warnock</a:t>
            </a:r>
          </a:p>
        </p:txBody>
      </p:sp>
      <p:sp>
        <p:nvSpPr>
          <p:cNvPr id="611331" name="Rectangle 3">
            <a:extLst>
              <a:ext uri="{FF2B5EF4-FFF2-40B4-BE49-F238E27FC236}">
                <a16:creationId xmlns:a16="http://schemas.microsoft.com/office/drawing/2014/main" id="{84F23CD5-ABCC-4C64-A22F-89CD2E968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lnSpc>
                <a:spcPct val="80000"/>
              </a:lnSpc>
            </a:pPr>
            <a:r>
              <a:rPr lang="pt-BR" altLang="en-US" sz="2600"/>
              <a:t>Usa subdivisão do espaço da imagem para explorar coerência de área</a:t>
            </a:r>
          </a:p>
          <a:p>
            <a:pPr marL="495300" indent="-495300">
              <a:lnSpc>
                <a:spcPct val="80000"/>
              </a:lnSpc>
            </a:pPr>
            <a:r>
              <a:rPr lang="pt-BR" altLang="en-US" sz="2600"/>
              <a:t>Sabemos como pintar uma determinada sub-região da imagem se: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400"/>
              <a:t>Um polígono cobre a região totalmente e em toda região é mais próximo que os demais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400"/>
              <a:t>Nenhum polígono a intercepta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400"/>
              <a:t>Apenas um polígono a intercepta</a:t>
            </a:r>
          </a:p>
          <a:p>
            <a:pPr marL="495300" indent="-495300">
              <a:lnSpc>
                <a:spcPct val="80000"/>
              </a:lnSpc>
            </a:pPr>
            <a:r>
              <a:rPr lang="pt-BR" altLang="en-US" sz="2600"/>
              <a:t>Se a sub-região não satisfaz nenhum desses critérios, é subdividida recursivamente à maneira de uma quadtree</a:t>
            </a:r>
          </a:p>
          <a:p>
            <a:pPr marL="914400" lvl="1" indent="-457200">
              <a:lnSpc>
                <a:spcPct val="80000"/>
              </a:lnSpc>
            </a:pPr>
            <a:r>
              <a:rPr lang="pt-BR" altLang="en-US" sz="2400"/>
              <a:t>Se sub-região se reduz a um pixel, pintar o polígono com menor profundidade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>
            <a:extLst>
              <a:ext uri="{FF2B5EF4-FFF2-40B4-BE49-F238E27FC236}">
                <a16:creationId xmlns:a16="http://schemas.microsoft.com/office/drawing/2014/main" id="{7D573D7B-C5CF-408E-889D-EAB2BB0BB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Warnock</a:t>
            </a:r>
          </a:p>
        </p:txBody>
      </p:sp>
      <p:sp>
        <p:nvSpPr>
          <p:cNvPr id="612356" name="Rectangle 4">
            <a:extLst>
              <a:ext uri="{FF2B5EF4-FFF2-40B4-BE49-F238E27FC236}">
                <a16:creationId xmlns:a16="http://schemas.microsoft.com/office/drawing/2014/main" id="{E093D650-379F-4DE3-B0A4-716574FC1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200400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57" name="AutoShape 5">
            <a:extLst>
              <a:ext uri="{FF2B5EF4-FFF2-40B4-BE49-F238E27FC236}">
                <a16:creationId xmlns:a16="http://schemas.microsoft.com/office/drawing/2014/main" id="{ABB05E91-6731-4D47-9B6C-54903402F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133600"/>
            <a:ext cx="2286000" cy="2133600"/>
          </a:xfrm>
          <a:prstGeom prst="triangle">
            <a:avLst>
              <a:gd name="adj" fmla="val 46250"/>
            </a:avLst>
          </a:prstGeom>
          <a:solidFill>
            <a:srgbClr val="F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58" name="Rectangle 6">
            <a:extLst>
              <a:ext uri="{FF2B5EF4-FFF2-40B4-BE49-F238E27FC236}">
                <a16:creationId xmlns:a16="http://schemas.microsoft.com/office/drawing/2014/main" id="{E86993EA-D500-4FD4-AB41-E6DF79B70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371600"/>
            <a:ext cx="4876800" cy="487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59" name="Line 7">
            <a:extLst>
              <a:ext uri="{FF2B5EF4-FFF2-40B4-BE49-F238E27FC236}">
                <a16:creationId xmlns:a16="http://schemas.microsoft.com/office/drawing/2014/main" id="{8A68F2F2-8974-4CE1-AD86-D689FAA2E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3716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0" name="Line 8">
            <a:extLst>
              <a:ext uri="{FF2B5EF4-FFF2-40B4-BE49-F238E27FC236}">
                <a16:creationId xmlns:a16="http://schemas.microsoft.com/office/drawing/2014/main" id="{7C9622D6-EBD5-486E-8605-67C45B13C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3716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1" name="Line 9">
            <a:extLst>
              <a:ext uri="{FF2B5EF4-FFF2-40B4-BE49-F238E27FC236}">
                <a16:creationId xmlns:a16="http://schemas.microsoft.com/office/drawing/2014/main" id="{407A031C-9AB8-4E99-9068-3829A1682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3716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2" name="Line 10">
            <a:extLst>
              <a:ext uri="{FF2B5EF4-FFF2-40B4-BE49-F238E27FC236}">
                <a16:creationId xmlns:a16="http://schemas.microsoft.com/office/drawing/2014/main" id="{6CCE014E-BAE9-4B62-94C5-A9DD48A7E9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590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3" name="Line 11">
            <a:extLst>
              <a:ext uri="{FF2B5EF4-FFF2-40B4-BE49-F238E27FC236}">
                <a16:creationId xmlns:a16="http://schemas.microsoft.com/office/drawing/2014/main" id="{73A75E6E-57CF-4BB1-BFDC-2E3BE92E0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10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4" name="Line 12">
            <a:extLst>
              <a:ext uri="{FF2B5EF4-FFF2-40B4-BE49-F238E27FC236}">
                <a16:creationId xmlns:a16="http://schemas.microsoft.com/office/drawing/2014/main" id="{4106D952-5A9E-4EA8-97E2-730FC94D0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029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5" name="Line 13">
            <a:extLst>
              <a:ext uri="{FF2B5EF4-FFF2-40B4-BE49-F238E27FC236}">
                <a16:creationId xmlns:a16="http://schemas.microsoft.com/office/drawing/2014/main" id="{068166DC-0148-4C69-9B11-85B90214F19A}"/>
              </a:ext>
            </a:extLst>
          </p:cNvPr>
          <p:cNvSpPr>
            <a:spLocks noChangeShapeType="1"/>
          </p:cNvSpPr>
          <p:nvPr/>
        </p:nvSpPr>
        <p:spPr bwMode="auto">
          <a:xfrm rot="-10800000">
            <a:off x="3886200" y="2590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6" name="Line 14">
            <a:extLst>
              <a:ext uri="{FF2B5EF4-FFF2-40B4-BE49-F238E27FC236}">
                <a16:creationId xmlns:a16="http://schemas.microsoft.com/office/drawing/2014/main" id="{0E50E02B-B6BD-4FC4-99A7-101873830F4D}"/>
              </a:ext>
            </a:extLst>
          </p:cNvPr>
          <p:cNvSpPr>
            <a:spLocks noChangeShapeType="1"/>
          </p:cNvSpPr>
          <p:nvPr/>
        </p:nvSpPr>
        <p:spPr bwMode="auto">
          <a:xfrm rot="-10800000">
            <a:off x="5105400" y="2590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7" name="Line 15">
            <a:extLst>
              <a:ext uri="{FF2B5EF4-FFF2-40B4-BE49-F238E27FC236}">
                <a16:creationId xmlns:a16="http://schemas.microsoft.com/office/drawing/2014/main" id="{30FC3AAB-AAA1-4351-9A78-C5B0D9B31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200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8" name="Line 16">
            <a:extLst>
              <a:ext uri="{FF2B5EF4-FFF2-40B4-BE49-F238E27FC236}">
                <a16:creationId xmlns:a16="http://schemas.microsoft.com/office/drawing/2014/main" id="{649AE10C-4E17-41DC-9B30-49D732001D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419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69" name="Line 17">
            <a:extLst>
              <a:ext uri="{FF2B5EF4-FFF2-40B4-BE49-F238E27FC236}">
                <a16:creationId xmlns:a16="http://schemas.microsoft.com/office/drawing/2014/main" id="{6F8EDE24-A9A8-413C-AA6A-44506AC8F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0" name="Line 18">
            <a:extLst>
              <a:ext uri="{FF2B5EF4-FFF2-40B4-BE49-F238E27FC236}">
                <a16:creationId xmlns:a16="http://schemas.microsoft.com/office/drawing/2014/main" id="{41901220-DFB1-46FA-8A7A-E4ED35A14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1" name="Line 19">
            <a:extLst>
              <a:ext uri="{FF2B5EF4-FFF2-40B4-BE49-F238E27FC236}">
                <a16:creationId xmlns:a16="http://schemas.microsoft.com/office/drawing/2014/main" id="{DA6D4AE8-29A0-4CCF-8F1A-C19897E265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962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2" name="Line 20">
            <a:extLst>
              <a:ext uri="{FF2B5EF4-FFF2-40B4-BE49-F238E27FC236}">
                <a16:creationId xmlns:a16="http://schemas.microsoft.com/office/drawing/2014/main" id="{5205EF9B-4C51-4403-A4CB-7F7A3079F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114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3" name="Line 21">
            <a:extLst>
              <a:ext uri="{FF2B5EF4-FFF2-40B4-BE49-F238E27FC236}">
                <a16:creationId xmlns:a16="http://schemas.microsoft.com/office/drawing/2014/main" id="{7172C6FA-033E-48D1-8E55-F69D7914E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267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4" name="Line 22">
            <a:extLst>
              <a:ext uri="{FF2B5EF4-FFF2-40B4-BE49-F238E27FC236}">
                <a16:creationId xmlns:a16="http://schemas.microsoft.com/office/drawing/2014/main" id="{482E925D-4FD3-4634-97A3-3E3F1BC81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5" name="Line 23">
            <a:extLst>
              <a:ext uri="{FF2B5EF4-FFF2-40B4-BE49-F238E27FC236}">
                <a16:creationId xmlns:a16="http://schemas.microsoft.com/office/drawing/2014/main" id="{0D8E93E5-38F5-4DC4-B93C-E83DFB2B8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6" name="Line 24">
            <a:extLst>
              <a:ext uri="{FF2B5EF4-FFF2-40B4-BE49-F238E27FC236}">
                <a16:creationId xmlns:a16="http://schemas.microsoft.com/office/drawing/2014/main" id="{993E59B4-86B7-4EF0-A4E1-2AEB38F5E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810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7" name="Line 25">
            <a:extLst>
              <a:ext uri="{FF2B5EF4-FFF2-40B4-BE49-F238E27FC236}">
                <a16:creationId xmlns:a16="http://schemas.microsoft.com/office/drawing/2014/main" id="{820BF0D9-A9A7-4539-90C5-2C05E3AE4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8" name="Line 26">
            <a:extLst>
              <a:ext uri="{FF2B5EF4-FFF2-40B4-BE49-F238E27FC236}">
                <a16:creationId xmlns:a16="http://schemas.microsoft.com/office/drawing/2014/main" id="{3576A660-0FBC-4DFC-9130-EF89FFAD69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9" name="Line 27">
            <a:extLst>
              <a:ext uri="{FF2B5EF4-FFF2-40B4-BE49-F238E27FC236}">
                <a16:creationId xmlns:a16="http://schemas.microsoft.com/office/drawing/2014/main" id="{4A8FDF76-B436-4210-A116-4FC9AD76C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0" name="Line 28">
            <a:extLst>
              <a:ext uri="{FF2B5EF4-FFF2-40B4-BE49-F238E27FC236}">
                <a16:creationId xmlns:a16="http://schemas.microsoft.com/office/drawing/2014/main" id="{9896EEB3-A9C3-4ECA-9890-9269EFA98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810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1" name="Line 29">
            <a:extLst>
              <a:ext uri="{FF2B5EF4-FFF2-40B4-BE49-F238E27FC236}">
                <a16:creationId xmlns:a16="http://schemas.microsoft.com/office/drawing/2014/main" id="{5C81D0C1-9ACF-4031-BE47-0CB41FCAB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2" name="Line 30">
            <a:extLst>
              <a:ext uri="{FF2B5EF4-FFF2-40B4-BE49-F238E27FC236}">
                <a16:creationId xmlns:a16="http://schemas.microsoft.com/office/drawing/2014/main" id="{39E1A43C-52F7-4357-8714-C9126E556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3" name="Line 31">
            <a:extLst>
              <a:ext uri="{FF2B5EF4-FFF2-40B4-BE49-F238E27FC236}">
                <a16:creationId xmlns:a16="http://schemas.microsoft.com/office/drawing/2014/main" id="{F1488627-350B-4620-9690-CCD9633E4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4" name="Line 32">
            <a:extLst>
              <a:ext uri="{FF2B5EF4-FFF2-40B4-BE49-F238E27FC236}">
                <a16:creationId xmlns:a16="http://schemas.microsoft.com/office/drawing/2014/main" id="{14AA0776-1838-4DCD-A2AB-A5D5D3806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5" name="Text Box 33">
            <a:extLst>
              <a:ext uri="{FF2B5EF4-FFF2-40B4-BE49-F238E27FC236}">
                <a16:creationId xmlns:a16="http://schemas.microsoft.com/office/drawing/2014/main" id="{DDA8CA29-71E3-47BF-B48A-206AE822A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86" name="Text Box 34">
            <a:extLst>
              <a:ext uri="{FF2B5EF4-FFF2-40B4-BE49-F238E27FC236}">
                <a16:creationId xmlns:a16="http://schemas.microsoft.com/office/drawing/2014/main" id="{13E0F759-E149-41C8-B830-C23887049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87" name="Text Box 35">
            <a:extLst>
              <a:ext uri="{FF2B5EF4-FFF2-40B4-BE49-F238E27FC236}">
                <a16:creationId xmlns:a16="http://schemas.microsoft.com/office/drawing/2014/main" id="{2E5A4C7F-8630-4B46-8DBD-7ADB6CD3A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88" name="Text Box 36">
            <a:extLst>
              <a:ext uri="{FF2B5EF4-FFF2-40B4-BE49-F238E27FC236}">
                <a16:creationId xmlns:a16="http://schemas.microsoft.com/office/drawing/2014/main" id="{E31C0813-AAAB-4FF4-9EFD-A9724BD7A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89" name="Text Box 37">
            <a:extLst>
              <a:ext uri="{FF2B5EF4-FFF2-40B4-BE49-F238E27FC236}">
                <a16:creationId xmlns:a16="http://schemas.microsoft.com/office/drawing/2014/main" id="{F83FC44B-AFA4-41CA-953C-19EE5DADB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90" name="Text Box 38">
            <a:extLst>
              <a:ext uri="{FF2B5EF4-FFF2-40B4-BE49-F238E27FC236}">
                <a16:creationId xmlns:a16="http://schemas.microsoft.com/office/drawing/2014/main" id="{9A62655F-AB7D-4CA5-9104-AF4CBD393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91" name="Text Box 39">
            <a:extLst>
              <a:ext uri="{FF2B5EF4-FFF2-40B4-BE49-F238E27FC236}">
                <a16:creationId xmlns:a16="http://schemas.microsoft.com/office/drawing/2014/main" id="{16ED5895-703D-4488-AEF8-261EEFDFC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92" name="Text Box 40">
            <a:extLst>
              <a:ext uri="{FF2B5EF4-FFF2-40B4-BE49-F238E27FC236}">
                <a16:creationId xmlns:a16="http://schemas.microsoft.com/office/drawing/2014/main" id="{532FC427-556C-4651-B0D4-01452070B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572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93" name="Text Box 41">
            <a:extLst>
              <a:ext uri="{FF2B5EF4-FFF2-40B4-BE49-F238E27FC236}">
                <a16:creationId xmlns:a16="http://schemas.microsoft.com/office/drawing/2014/main" id="{21362F88-4EA2-4553-B10F-BA2FF2DF4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667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2394" name="Text Box 42">
            <a:extLst>
              <a:ext uri="{FF2B5EF4-FFF2-40B4-BE49-F238E27FC236}">
                <a16:creationId xmlns:a16="http://schemas.microsoft.com/office/drawing/2014/main" id="{ECA169DC-362C-44EA-B93B-F659662F8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395" name="Text Box 43">
            <a:extLst>
              <a:ext uri="{FF2B5EF4-FFF2-40B4-BE49-F238E27FC236}">
                <a16:creationId xmlns:a16="http://schemas.microsoft.com/office/drawing/2014/main" id="{26D677E0-B2F1-401E-B602-DBA156BD9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971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396" name="Text Box 44">
            <a:extLst>
              <a:ext uri="{FF2B5EF4-FFF2-40B4-BE49-F238E27FC236}">
                <a16:creationId xmlns:a16="http://schemas.microsoft.com/office/drawing/2014/main" id="{3FD4AAD3-5F01-4C75-98BC-095840283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267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397" name="Text Box 45">
            <a:extLst>
              <a:ext uri="{FF2B5EF4-FFF2-40B4-BE49-F238E27FC236}">
                <a16:creationId xmlns:a16="http://schemas.microsoft.com/office/drawing/2014/main" id="{BF022FD9-6AA6-4073-8887-5EEB8F1EE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398" name="Text Box 46">
            <a:extLst>
              <a:ext uri="{FF2B5EF4-FFF2-40B4-BE49-F238E27FC236}">
                <a16:creationId xmlns:a16="http://schemas.microsoft.com/office/drawing/2014/main" id="{EB5946C6-725D-4E94-B5E9-31D890036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667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399" name="Text Box 47">
            <a:extLst>
              <a:ext uri="{FF2B5EF4-FFF2-40B4-BE49-F238E27FC236}">
                <a16:creationId xmlns:a16="http://schemas.microsoft.com/office/drawing/2014/main" id="{40A22ED2-CFFD-43A4-9DC2-E91E1B306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0" name="Text Box 48">
            <a:extLst>
              <a:ext uri="{FF2B5EF4-FFF2-40B4-BE49-F238E27FC236}">
                <a16:creationId xmlns:a16="http://schemas.microsoft.com/office/drawing/2014/main" id="{F91E856B-3C9E-40CD-B729-DDEBD3069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276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1" name="Text Box 49">
            <a:extLst>
              <a:ext uri="{FF2B5EF4-FFF2-40B4-BE49-F238E27FC236}">
                <a16:creationId xmlns:a16="http://schemas.microsoft.com/office/drawing/2014/main" id="{B2F2C463-AEC7-4FCA-A4ED-2988672AA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2" name="Text Box 50">
            <a:extLst>
              <a:ext uri="{FF2B5EF4-FFF2-40B4-BE49-F238E27FC236}">
                <a16:creationId xmlns:a16="http://schemas.microsoft.com/office/drawing/2014/main" id="{45EB4D3A-87B3-415A-8908-6AF84698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276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3" name="Text Box 51">
            <a:extLst>
              <a:ext uri="{FF2B5EF4-FFF2-40B4-BE49-F238E27FC236}">
                <a16:creationId xmlns:a16="http://schemas.microsoft.com/office/drawing/2014/main" id="{63E797AF-A1A3-4834-B720-A866958DE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819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4" name="Text Box 52">
            <a:extLst>
              <a:ext uri="{FF2B5EF4-FFF2-40B4-BE49-F238E27FC236}">
                <a16:creationId xmlns:a16="http://schemas.microsoft.com/office/drawing/2014/main" id="{35AA95BB-10A5-454C-BA25-723488B51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91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5" name="Text Box 53">
            <a:extLst>
              <a:ext uri="{FF2B5EF4-FFF2-40B4-BE49-F238E27FC236}">
                <a16:creationId xmlns:a16="http://schemas.microsoft.com/office/drawing/2014/main" id="{38EB1E64-4507-4F18-A232-689A86B0C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572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6" name="Text Box 54">
            <a:extLst>
              <a:ext uri="{FF2B5EF4-FFF2-40B4-BE49-F238E27FC236}">
                <a16:creationId xmlns:a16="http://schemas.microsoft.com/office/drawing/2014/main" id="{B281FEB4-F52B-4BB0-AB3B-79EB44FDD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572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7" name="Text Box 55">
            <a:extLst>
              <a:ext uri="{FF2B5EF4-FFF2-40B4-BE49-F238E27FC236}">
                <a16:creationId xmlns:a16="http://schemas.microsoft.com/office/drawing/2014/main" id="{C62D2E77-0076-4BED-A0E1-419441F22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572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8" name="Text Box 56">
            <a:extLst>
              <a:ext uri="{FF2B5EF4-FFF2-40B4-BE49-F238E27FC236}">
                <a16:creationId xmlns:a16="http://schemas.microsoft.com/office/drawing/2014/main" id="{E05EB6DC-8ADD-48E9-9366-4F7781802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7512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09" name="Text Box 57">
            <a:extLst>
              <a:ext uri="{FF2B5EF4-FFF2-40B4-BE49-F238E27FC236}">
                <a16:creationId xmlns:a16="http://schemas.microsoft.com/office/drawing/2014/main" id="{7B55FF0E-EFB0-490A-8823-AFE152E2F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138" y="40989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2410" name="Text Box 58">
            <a:extLst>
              <a:ext uri="{FF2B5EF4-FFF2-40B4-BE49-F238E27FC236}">
                <a16:creationId xmlns:a16="http://schemas.microsoft.com/office/drawing/2014/main" id="{05969E79-B789-4C04-8649-762C26730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76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2411" name="Text Box 59">
            <a:extLst>
              <a:ext uri="{FF2B5EF4-FFF2-40B4-BE49-F238E27FC236}">
                <a16:creationId xmlns:a16="http://schemas.microsoft.com/office/drawing/2014/main" id="{96D2FE1D-12C5-44E8-B4C4-4CCB8577C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5725" y="37766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2412" name="Text Box 60">
            <a:extLst>
              <a:ext uri="{FF2B5EF4-FFF2-40B4-BE49-F238E27FC236}">
                <a16:creationId xmlns:a16="http://schemas.microsoft.com/office/drawing/2014/main" id="{D16E7EF1-CB2E-4234-B593-E0430FB2D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37766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2413" name="Text Box 61">
            <a:extLst>
              <a:ext uri="{FF2B5EF4-FFF2-40B4-BE49-F238E27FC236}">
                <a16:creationId xmlns:a16="http://schemas.microsoft.com/office/drawing/2014/main" id="{787296CD-59BF-4EA2-AE6A-1E26E27C4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213" y="375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2414" name="Text Box 62">
            <a:extLst>
              <a:ext uri="{FF2B5EF4-FFF2-40B4-BE49-F238E27FC236}">
                <a16:creationId xmlns:a16="http://schemas.microsoft.com/office/drawing/2014/main" id="{B046D3CC-FBC7-4AAC-A78B-80F426B94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3" y="34639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>
                <a:latin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>
            <a:extLst>
              <a:ext uri="{FF2B5EF4-FFF2-40B4-BE49-F238E27FC236}">
                <a16:creationId xmlns:a16="http://schemas.microsoft.com/office/drawing/2014/main" id="{C4CCF5AB-8D8A-481E-B8A4-7D2B00CC6C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Warnock</a:t>
            </a:r>
          </a:p>
        </p:txBody>
      </p:sp>
      <p:sp>
        <p:nvSpPr>
          <p:cNvPr id="613379" name="Rectangle 3">
            <a:extLst>
              <a:ext uri="{FF2B5EF4-FFF2-40B4-BE49-F238E27FC236}">
                <a16:creationId xmlns:a16="http://schemas.microsoft.com/office/drawing/2014/main" id="{38739F2A-972D-4312-A7EA-6F585B5EC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Vantagens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Explora coerência de área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Apenas áreas que contêm arestas precisam ser subdivididas até o nível de pixel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Pode ser adaptado para suportar transparência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Levando a recursão até tamanho de subpixel, pode-se fazer filtragem de forma elegante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Pinta cada pixel apenas uma vez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Desvantagens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Testes são lentos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Aceleração por hardware improvável</a:t>
            </a:r>
          </a:p>
          <a:p>
            <a:pPr lvl="1">
              <a:lnSpc>
                <a:spcPct val="90000"/>
              </a:lnSpc>
            </a:pPr>
            <a:endParaRPr lang="pt-BR" alt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>
            <a:extLst>
              <a:ext uri="{FF2B5EF4-FFF2-40B4-BE49-F238E27FC236}">
                <a16:creationId xmlns:a16="http://schemas.microsoft.com/office/drawing/2014/main" id="{50796EB0-EAC7-44C3-97EB-73BEB893E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do Pintor</a:t>
            </a:r>
          </a:p>
        </p:txBody>
      </p:sp>
      <p:sp>
        <p:nvSpPr>
          <p:cNvPr id="591875" name="Rectangle 3">
            <a:extLst>
              <a:ext uri="{FF2B5EF4-FFF2-40B4-BE49-F238E27FC236}">
                <a16:creationId xmlns:a16="http://schemas.microsoft.com/office/drawing/2014/main" id="{4A47E410-5AEE-4BA1-B34D-003EF37C13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5486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Também conhecido como algoritmo de prioridade em </a:t>
            </a:r>
            <a:r>
              <a:rPr lang="pt-BR" altLang="en-US" sz="2100" i="1" dirty="0"/>
              <a:t>Z</a:t>
            </a:r>
            <a:r>
              <a:rPr lang="pt-BR" altLang="en-US" sz="2100" dirty="0"/>
              <a:t> (</a:t>
            </a:r>
            <a:r>
              <a:rPr lang="pt-BR" altLang="en-US" sz="2100" i="1" dirty="0" err="1"/>
              <a:t>depth</a:t>
            </a:r>
            <a:r>
              <a:rPr lang="pt-BR" altLang="en-US" sz="2100" i="1" dirty="0"/>
              <a:t> </a:t>
            </a:r>
            <a:r>
              <a:rPr lang="pt-BR" altLang="en-US" sz="2100" i="1" dirty="0" err="1"/>
              <a:t>priority</a:t>
            </a:r>
            <a:r>
              <a:rPr lang="pt-BR" altLang="en-US" sz="2100" dirty="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Ideia é pintar objetos mais distantes (</a:t>
            </a:r>
            <a:r>
              <a:rPr lang="pt-BR" altLang="en-US" sz="2100" i="1" dirty="0"/>
              <a:t>background</a:t>
            </a:r>
            <a:r>
              <a:rPr lang="pt-BR" altLang="en-US" sz="2100" dirty="0"/>
              <a:t>) antes de pintar objetos próximos (</a:t>
            </a:r>
            <a:r>
              <a:rPr lang="pt-BR" altLang="en-US" sz="2100" i="1" dirty="0" err="1"/>
              <a:t>foreground</a:t>
            </a:r>
            <a:r>
              <a:rPr lang="pt-BR" altLang="en-US" sz="2100" dirty="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Requer que objetos sejam ordenados em </a:t>
            </a:r>
            <a:r>
              <a:rPr lang="pt-BR" altLang="en-US" sz="2100" i="1" dirty="0"/>
              <a:t>Z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Complexidade O (</a:t>
            </a:r>
            <a:r>
              <a:rPr lang="pt-BR" altLang="en-US" sz="2000" i="1" dirty="0"/>
              <a:t>N</a:t>
            </a:r>
            <a:r>
              <a:rPr lang="pt-BR" altLang="en-US" sz="2000" dirty="0"/>
              <a:t> log </a:t>
            </a:r>
            <a:r>
              <a:rPr lang="pt-BR" altLang="en-US" sz="2000" i="1" dirty="0"/>
              <a:t>N</a:t>
            </a:r>
            <a:r>
              <a:rPr lang="pt-BR" alt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Pode ser complicado em alguns casos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Na verdade, a ordem não precisa ser total se projeções dos objetos não se interceptam</a:t>
            </a:r>
          </a:p>
        </p:txBody>
      </p:sp>
      <p:sp>
        <p:nvSpPr>
          <p:cNvPr id="591895" name="Rectangle 23">
            <a:extLst>
              <a:ext uri="{FF2B5EF4-FFF2-40B4-BE49-F238E27FC236}">
                <a16:creationId xmlns:a16="http://schemas.microsoft.com/office/drawing/2014/main" id="{64CD4AA2-04B6-428C-B136-C0BF73CC3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1179513"/>
            <a:ext cx="3571875" cy="2478087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96" name="Line 24">
            <a:extLst>
              <a:ext uri="{FF2B5EF4-FFF2-40B4-BE49-F238E27FC236}">
                <a16:creationId xmlns:a16="http://schemas.microsoft.com/office/drawing/2014/main" id="{2CC4982D-4338-4BF0-A319-B988840DD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5675" y="3997325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97" name="Line 25">
            <a:extLst>
              <a:ext uri="{FF2B5EF4-FFF2-40B4-BE49-F238E27FC236}">
                <a16:creationId xmlns:a16="http://schemas.microsoft.com/office/drawing/2014/main" id="{24E214DE-44B9-4FA9-BE9E-15F8DB6F6B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5675" y="5597525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98" name="Text Box 26">
            <a:extLst>
              <a:ext uri="{FF2B5EF4-FFF2-40B4-BE49-F238E27FC236}">
                <a16:creationId xmlns:a16="http://schemas.microsoft.com/office/drawing/2014/main" id="{1646B695-3988-4FB2-B988-AA5328BCC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8862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Z</a:t>
            </a:r>
            <a:endParaRPr lang="en-US" altLang="en-US" sz="2400" i="1" baseline="-25000">
              <a:latin typeface="Times New Roman" panose="02020603050405020304" pitchFamily="18" charset="0"/>
            </a:endParaRPr>
          </a:p>
        </p:txBody>
      </p:sp>
      <p:sp>
        <p:nvSpPr>
          <p:cNvPr id="591899" name="Line 27">
            <a:extLst>
              <a:ext uri="{FF2B5EF4-FFF2-40B4-BE49-F238E27FC236}">
                <a16:creationId xmlns:a16="http://schemas.microsoft.com/office/drawing/2014/main" id="{D02E2DF1-3DCB-42BA-AE3E-81432135E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4275" y="4454525"/>
            <a:ext cx="685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00" name="Line 28">
            <a:extLst>
              <a:ext uri="{FF2B5EF4-FFF2-40B4-BE49-F238E27FC236}">
                <a16:creationId xmlns:a16="http://schemas.microsoft.com/office/drawing/2014/main" id="{C192E096-05B9-4180-9E9E-A50733F737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5275" y="4302125"/>
            <a:ext cx="1066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01" name="Line 29">
            <a:extLst>
              <a:ext uri="{FF2B5EF4-FFF2-40B4-BE49-F238E27FC236}">
                <a16:creationId xmlns:a16="http://schemas.microsoft.com/office/drawing/2014/main" id="{8FD675CC-B00C-45CA-A6B9-7C81306849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07275" y="4759325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02" name="Oval 30">
            <a:extLst>
              <a:ext uri="{FF2B5EF4-FFF2-40B4-BE49-F238E27FC236}">
                <a16:creationId xmlns:a16="http://schemas.microsoft.com/office/drawing/2014/main" id="{2F8C0CBE-A77F-4C14-AEB3-FF4B7D7E4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75" y="42259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03" name="Oval 31">
            <a:extLst>
              <a:ext uri="{FF2B5EF4-FFF2-40B4-BE49-F238E27FC236}">
                <a16:creationId xmlns:a16="http://schemas.microsoft.com/office/drawing/2014/main" id="{1C1D96B8-6117-4255-9545-21F4B345E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9075" y="49879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04" name="Oval 32">
            <a:extLst>
              <a:ext uri="{FF2B5EF4-FFF2-40B4-BE49-F238E27FC236}">
                <a16:creationId xmlns:a16="http://schemas.microsoft.com/office/drawing/2014/main" id="{167D0A6F-533E-479C-839C-CA0752E91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75" y="46069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05" name="Oval 33">
            <a:extLst>
              <a:ext uri="{FF2B5EF4-FFF2-40B4-BE49-F238E27FC236}">
                <a16:creationId xmlns:a16="http://schemas.microsoft.com/office/drawing/2014/main" id="{CC079BE2-26E2-4B59-9722-CD7472A5E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075" y="43783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06" name="Oval 34">
            <a:extLst>
              <a:ext uri="{FF2B5EF4-FFF2-40B4-BE49-F238E27FC236}">
                <a16:creationId xmlns:a16="http://schemas.microsoft.com/office/drawing/2014/main" id="{80D274D9-F5BA-4FCB-89ED-C01F61776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075" y="48355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07" name="Oval 35">
            <a:extLst>
              <a:ext uri="{FF2B5EF4-FFF2-40B4-BE49-F238E27FC236}">
                <a16:creationId xmlns:a16="http://schemas.microsoft.com/office/drawing/2014/main" id="{8344ECB0-8128-42EA-BE28-3CDA0BF89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3075" y="46831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10" name="Line 38">
            <a:extLst>
              <a:ext uri="{FF2B5EF4-FFF2-40B4-BE49-F238E27FC236}">
                <a16:creationId xmlns:a16="http://schemas.microsoft.com/office/drawing/2014/main" id="{FCBCE690-D2A4-4DD6-B7CB-99C31DB3E0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4388" y="1908175"/>
            <a:ext cx="985837" cy="835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1" name="Line 39">
            <a:extLst>
              <a:ext uri="{FF2B5EF4-FFF2-40B4-BE49-F238E27FC236}">
                <a16:creationId xmlns:a16="http://schemas.microsoft.com/office/drawing/2014/main" id="{E63611CE-DB49-4E67-BD36-425C4DA2B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4388" y="2743200"/>
            <a:ext cx="523875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2" name="Line 40">
            <a:extLst>
              <a:ext uri="{FF2B5EF4-FFF2-40B4-BE49-F238E27FC236}">
                <a16:creationId xmlns:a16="http://schemas.microsoft.com/office/drawing/2014/main" id="{86AE7D24-EC89-4138-94E2-D5FF4294AF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27788" y="2139950"/>
            <a:ext cx="612775" cy="103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3" name="Line 41">
            <a:extLst>
              <a:ext uri="{FF2B5EF4-FFF2-40B4-BE49-F238E27FC236}">
                <a16:creationId xmlns:a16="http://schemas.microsoft.com/office/drawing/2014/main" id="{B9CB9F95-F97F-4C46-8CDC-1E7D53ED1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3050" y="1527175"/>
            <a:ext cx="487363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4" name="Line 42">
            <a:extLst>
              <a:ext uri="{FF2B5EF4-FFF2-40B4-BE49-F238E27FC236}">
                <a16:creationId xmlns:a16="http://schemas.microsoft.com/office/drawing/2014/main" id="{5CA7E64F-9EFA-4D91-9A1F-7CBB905D16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3050" y="1260475"/>
            <a:ext cx="593725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5" name="Line 43">
            <a:extLst>
              <a:ext uri="{FF2B5EF4-FFF2-40B4-BE49-F238E27FC236}">
                <a16:creationId xmlns:a16="http://schemas.microsoft.com/office/drawing/2014/main" id="{801AD1F8-078E-40D3-88E4-C20E9A0CB3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6775" y="1260475"/>
            <a:ext cx="266700" cy="931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6" name="Line 44">
            <a:extLst>
              <a:ext uri="{FF2B5EF4-FFF2-40B4-BE49-F238E27FC236}">
                <a16:creationId xmlns:a16="http://schemas.microsoft.com/office/drawing/2014/main" id="{42627AF8-2A8A-4013-B787-000869B401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1663" y="2095500"/>
            <a:ext cx="1020762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7" name="Line 45">
            <a:extLst>
              <a:ext uri="{FF2B5EF4-FFF2-40B4-BE49-F238E27FC236}">
                <a16:creationId xmlns:a16="http://schemas.microsoft.com/office/drawing/2014/main" id="{F0CE9FA4-AAAB-4B16-B472-5441C5DAE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2425" y="2103438"/>
            <a:ext cx="3492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8" name="Line 46">
            <a:extLst>
              <a:ext uri="{FF2B5EF4-FFF2-40B4-BE49-F238E27FC236}">
                <a16:creationId xmlns:a16="http://schemas.microsoft.com/office/drawing/2014/main" id="{EE64D307-09AA-4AC2-9BFB-801B6932EA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56400" y="2609850"/>
            <a:ext cx="1260475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19" name="Line 47">
            <a:extLst>
              <a:ext uri="{FF2B5EF4-FFF2-40B4-BE49-F238E27FC236}">
                <a16:creationId xmlns:a16="http://schemas.microsoft.com/office/drawing/2014/main" id="{AE9FFF8B-6206-4FDF-B56F-E192B210EF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5350" y="2459038"/>
            <a:ext cx="257175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20" name="Line 48">
            <a:extLst>
              <a:ext uri="{FF2B5EF4-FFF2-40B4-BE49-F238E27FC236}">
                <a16:creationId xmlns:a16="http://schemas.microsoft.com/office/drawing/2014/main" id="{DB465181-AA3B-4A90-9217-91705F1CA6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5350" y="2513013"/>
            <a:ext cx="176213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21" name="Line 49">
            <a:extLst>
              <a:ext uri="{FF2B5EF4-FFF2-40B4-BE49-F238E27FC236}">
                <a16:creationId xmlns:a16="http://schemas.microsoft.com/office/drawing/2014/main" id="{B4A45D2B-9B69-4962-9004-29C140759B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8213" y="1401763"/>
            <a:ext cx="160337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22" name="Line 50">
            <a:extLst>
              <a:ext uri="{FF2B5EF4-FFF2-40B4-BE49-F238E27FC236}">
                <a16:creationId xmlns:a16="http://schemas.microsoft.com/office/drawing/2014/main" id="{3CE85E67-A1A4-4FB6-8D10-738CCE03B8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2663" y="1403350"/>
            <a:ext cx="11588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23" name="Line 51">
            <a:extLst>
              <a:ext uri="{FF2B5EF4-FFF2-40B4-BE49-F238E27FC236}">
                <a16:creationId xmlns:a16="http://schemas.microsoft.com/office/drawing/2014/main" id="{F0E8895D-42A7-43E8-B12D-8EB7C295B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4575" y="2689225"/>
            <a:ext cx="365125" cy="550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24" name="Line 52">
            <a:extLst>
              <a:ext uri="{FF2B5EF4-FFF2-40B4-BE49-F238E27FC236}">
                <a16:creationId xmlns:a16="http://schemas.microsoft.com/office/drawing/2014/main" id="{4213EE0F-6D7B-49F0-BB51-8F8D444C6D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16825" y="2716213"/>
            <a:ext cx="13335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25" name="Text Box 53">
            <a:extLst>
              <a:ext uri="{FF2B5EF4-FFF2-40B4-BE49-F238E27FC236}">
                <a16:creationId xmlns:a16="http://schemas.microsoft.com/office/drawing/2014/main" id="{D51FE87D-1528-4F83-9860-E66219F7B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200400"/>
            <a:ext cx="252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/>
              <a:t>Não há ordem possível</a:t>
            </a:r>
          </a:p>
        </p:txBody>
      </p:sp>
      <p:sp>
        <p:nvSpPr>
          <p:cNvPr id="591926" name="Text Box 54">
            <a:extLst>
              <a:ext uri="{FF2B5EF4-FFF2-40B4-BE49-F238E27FC236}">
                <a16:creationId xmlns:a16="http://schemas.microsoft.com/office/drawing/2014/main" id="{772D9A9E-F96D-4322-BD12-CCE540432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950" y="5867400"/>
            <a:ext cx="2276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/>
              <a:t>Que ponto usar para</a:t>
            </a:r>
          </a:p>
          <a:p>
            <a:r>
              <a:rPr lang="pt-BR" altLang="en-US" sz="1800"/>
              <a:t>determinar ordem?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>
            <a:extLst>
              <a:ext uri="{FF2B5EF4-FFF2-40B4-BE49-F238E27FC236}">
                <a16:creationId xmlns:a16="http://schemas.microsoft.com/office/drawing/2014/main" id="{B8EE1ED5-DF81-4AAB-8F0E-3EDF68229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do Pintor</a:t>
            </a:r>
          </a:p>
        </p:txBody>
      </p:sp>
      <p:sp>
        <p:nvSpPr>
          <p:cNvPr id="592899" name="Rectangle 3">
            <a:extLst>
              <a:ext uri="{FF2B5EF4-FFF2-40B4-BE49-F238E27FC236}">
                <a16:creationId xmlns:a16="http://schemas.microsoft.com/office/drawing/2014/main" id="{E0F388DE-5EED-45E9-9A60-78CE8BF3F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Ordenação requer que se determine, para cada par de polígonos </a:t>
            </a:r>
            <a:r>
              <a:rPr lang="pt-BR" altLang="en-US" sz="2600" i="1"/>
              <a:t>A</a:t>
            </a:r>
            <a:r>
              <a:rPr lang="pt-BR" altLang="en-US" sz="2600"/>
              <a:t> e </a:t>
            </a:r>
            <a:r>
              <a:rPr lang="pt-BR" altLang="en-US" sz="2600" i="1"/>
              <a:t>B:</a:t>
            </a:r>
            <a:endParaRPr lang="pt-BR" altLang="en-US" sz="2600"/>
          </a:p>
          <a:p>
            <a:pPr lvl="1"/>
            <a:r>
              <a:rPr lang="pt-BR" altLang="en-US" sz="2400" i="1"/>
              <a:t>A </a:t>
            </a:r>
            <a:r>
              <a:rPr lang="pt-BR" altLang="en-US" sz="2400"/>
              <a:t>precisa ser pintado antes de </a:t>
            </a:r>
            <a:r>
              <a:rPr lang="pt-BR" altLang="en-US" sz="2400" i="1"/>
              <a:t>B</a:t>
            </a:r>
          </a:p>
          <a:p>
            <a:pPr lvl="1"/>
            <a:r>
              <a:rPr lang="pt-BR" altLang="en-US" sz="2400" i="1"/>
              <a:t>B </a:t>
            </a:r>
            <a:r>
              <a:rPr lang="pt-BR" altLang="en-US" sz="2400"/>
              <a:t>precisa ser pintado antes de </a:t>
            </a:r>
            <a:r>
              <a:rPr lang="pt-BR" altLang="en-US" sz="2400" i="1"/>
              <a:t>A</a:t>
            </a:r>
          </a:p>
          <a:p>
            <a:pPr lvl="1"/>
            <a:r>
              <a:rPr lang="pt-BR" altLang="en-US" sz="2400"/>
              <a:t>A ordem de pintura é irrelevante</a:t>
            </a:r>
          </a:p>
          <a:p>
            <a:r>
              <a:rPr lang="pt-BR" altLang="en-US" sz="2600"/>
              <a:t>Pode-se usar um algoritmo simples baseado em troca. Ex.: </a:t>
            </a:r>
            <a:r>
              <a:rPr lang="pt-BR" altLang="en-US" sz="2600" i="1"/>
              <a:t>Bubble</a:t>
            </a:r>
            <a:r>
              <a:rPr lang="pt-BR" altLang="en-US" sz="2600"/>
              <a:t> </a:t>
            </a:r>
            <a:r>
              <a:rPr lang="pt-BR" altLang="en-US" sz="2600" i="1"/>
              <a:t>Sort</a:t>
            </a:r>
          </a:p>
          <a:p>
            <a:r>
              <a:rPr lang="pt-BR" altLang="en-US" sz="2600"/>
              <a:t>Como a ordem a ser determinada não é total, pode-se usar um algoritmo de ordenação parcial. Ex.: </a:t>
            </a:r>
            <a:r>
              <a:rPr lang="pt-BR" altLang="en-US" sz="2600" i="1"/>
              <a:t>Union-Find</a:t>
            </a:r>
            <a:r>
              <a:rPr lang="pt-BR" altLang="en-US" sz="2600"/>
              <a:t> (Tarjan)</a:t>
            </a:r>
            <a:endParaRPr lang="pt-BR" altLang="en-US" sz="2600" i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>
            <a:extLst>
              <a:ext uri="{FF2B5EF4-FFF2-40B4-BE49-F238E27FC236}">
                <a16:creationId xmlns:a16="http://schemas.microsoft.com/office/drawing/2014/main" id="{BBDDECE7-8EB9-447C-82ED-D35041A85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do Pintor</a:t>
            </a:r>
          </a:p>
        </p:txBody>
      </p:sp>
      <p:sp>
        <p:nvSpPr>
          <p:cNvPr id="593923" name="Rectangle 3">
            <a:extLst>
              <a:ext uri="{FF2B5EF4-FFF2-40B4-BE49-F238E27FC236}">
                <a16:creationId xmlns:a16="http://schemas.microsoft.com/office/drawing/2014/main" id="{3F904AC6-E110-48DB-92C2-6AEA9BC5A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17638"/>
            <a:ext cx="5334000" cy="4525962"/>
          </a:xfrm>
        </p:spPr>
        <p:txBody>
          <a:bodyPr/>
          <a:lstStyle/>
          <a:p>
            <a:pPr marL="400050" indent="-400050">
              <a:lnSpc>
                <a:spcPct val="90000"/>
              </a:lnSpc>
            </a:pPr>
            <a:r>
              <a:rPr lang="pt-BR" altLang="en-US" sz="2100"/>
              <a:t>Ordem de pintura entre </a:t>
            </a:r>
            <a:r>
              <a:rPr lang="pt-BR" altLang="en-US" sz="2100" i="1"/>
              <a:t>A</a:t>
            </a:r>
            <a:r>
              <a:rPr lang="pt-BR" altLang="en-US" sz="2100"/>
              <a:t> e </a:t>
            </a:r>
            <a:r>
              <a:rPr lang="pt-BR" altLang="en-US" sz="2100" i="1"/>
              <a:t>B</a:t>
            </a:r>
            <a:r>
              <a:rPr lang="pt-BR" altLang="en-US" sz="2100"/>
              <a:t> determinada por testes com níveis crescentes de complexidade</a:t>
            </a:r>
          </a:p>
          <a:p>
            <a:pPr marL="838200" lvl="1" indent="-3810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000"/>
              <a:t>Caixas limitantes de </a:t>
            </a:r>
            <a:r>
              <a:rPr lang="pt-BR" altLang="en-US" sz="2000" i="1"/>
              <a:t>A</a:t>
            </a:r>
            <a:r>
              <a:rPr lang="pt-BR" altLang="en-US" sz="2000"/>
              <a:t> e </a:t>
            </a:r>
            <a:r>
              <a:rPr lang="pt-BR" altLang="en-US" sz="2000" i="1"/>
              <a:t>B</a:t>
            </a:r>
            <a:r>
              <a:rPr lang="pt-BR" altLang="en-US" sz="2000"/>
              <a:t> não se interceptam</a:t>
            </a:r>
          </a:p>
          <a:p>
            <a:pPr marL="838200" lvl="1" indent="-3810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000" i="1"/>
              <a:t>A</a:t>
            </a:r>
            <a:r>
              <a:rPr lang="pt-BR" altLang="en-US" sz="2000"/>
              <a:t> atrás ou na frente do plano de </a:t>
            </a:r>
            <a:r>
              <a:rPr lang="pt-BR" altLang="en-US" sz="2000" i="1"/>
              <a:t>B</a:t>
            </a:r>
          </a:p>
          <a:p>
            <a:pPr marL="838200" lvl="1" indent="-3810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000" i="1"/>
              <a:t>B</a:t>
            </a:r>
            <a:r>
              <a:rPr lang="pt-BR" altLang="en-US" sz="2000"/>
              <a:t> atrás ou na frente do plano de </a:t>
            </a:r>
            <a:r>
              <a:rPr lang="pt-BR" altLang="en-US" sz="2000" i="1"/>
              <a:t>A</a:t>
            </a:r>
          </a:p>
          <a:p>
            <a:pPr marL="838200" lvl="1" indent="-3810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t-BR" altLang="en-US" sz="2000"/>
              <a:t>Projeções de </a:t>
            </a:r>
            <a:r>
              <a:rPr lang="pt-BR" altLang="en-US" sz="2000" i="1"/>
              <a:t>A</a:t>
            </a:r>
            <a:r>
              <a:rPr lang="pt-BR" altLang="en-US" sz="2000"/>
              <a:t> e </a:t>
            </a:r>
            <a:r>
              <a:rPr lang="pt-BR" altLang="en-US" sz="2000" i="1"/>
              <a:t>B</a:t>
            </a:r>
            <a:r>
              <a:rPr lang="pt-BR" altLang="en-US" sz="2000"/>
              <a:t> não se interceptam</a:t>
            </a:r>
          </a:p>
          <a:p>
            <a:pPr marL="400050" indent="-400050">
              <a:lnSpc>
                <a:spcPct val="90000"/>
              </a:lnSpc>
            </a:pPr>
            <a:r>
              <a:rPr lang="pt-BR" altLang="en-US" sz="2100"/>
              <a:t>Se nenhum teste for conclusivo, A é substituído pelas partes obtidas recortando A pelo plano de B (ou vice-versa)</a:t>
            </a:r>
          </a:p>
        </p:txBody>
      </p:sp>
      <p:sp>
        <p:nvSpPr>
          <p:cNvPr id="593948" name="Freeform 28">
            <a:extLst>
              <a:ext uri="{FF2B5EF4-FFF2-40B4-BE49-F238E27FC236}">
                <a16:creationId xmlns:a16="http://schemas.microsoft.com/office/drawing/2014/main" id="{B974A1A6-350E-4CB5-861A-76FB14548DA2}"/>
              </a:ext>
            </a:extLst>
          </p:cNvPr>
          <p:cNvSpPr>
            <a:spLocks/>
          </p:cNvSpPr>
          <p:nvPr/>
        </p:nvSpPr>
        <p:spPr bwMode="auto">
          <a:xfrm>
            <a:off x="6477000" y="1752600"/>
            <a:ext cx="762000" cy="838200"/>
          </a:xfrm>
          <a:custGeom>
            <a:avLst/>
            <a:gdLst>
              <a:gd name="T0" fmla="*/ 144 w 480"/>
              <a:gd name="T1" fmla="*/ 0 h 528"/>
              <a:gd name="T2" fmla="*/ 0 w 480"/>
              <a:gd name="T3" fmla="*/ 528 h 528"/>
              <a:gd name="T4" fmla="*/ 480 w 480"/>
              <a:gd name="T5" fmla="*/ 336 h 528"/>
              <a:gd name="T6" fmla="*/ 144 w 480"/>
              <a:gd name="T7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528">
                <a:moveTo>
                  <a:pt x="144" y="0"/>
                </a:moveTo>
                <a:lnTo>
                  <a:pt x="0" y="528"/>
                </a:lnTo>
                <a:lnTo>
                  <a:pt x="480" y="336"/>
                </a:lnTo>
                <a:lnTo>
                  <a:pt x="144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49" name="Freeform 29">
            <a:extLst>
              <a:ext uri="{FF2B5EF4-FFF2-40B4-BE49-F238E27FC236}">
                <a16:creationId xmlns:a16="http://schemas.microsoft.com/office/drawing/2014/main" id="{C0D3F2BC-347B-458D-AEA1-EEC5910A2E90}"/>
              </a:ext>
            </a:extLst>
          </p:cNvPr>
          <p:cNvSpPr>
            <a:spLocks/>
          </p:cNvSpPr>
          <p:nvPr/>
        </p:nvSpPr>
        <p:spPr bwMode="auto">
          <a:xfrm>
            <a:off x="7467600" y="1600200"/>
            <a:ext cx="914400" cy="914400"/>
          </a:xfrm>
          <a:custGeom>
            <a:avLst/>
            <a:gdLst>
              <a:gd name="T0" fmla="*/ 0 w 576"/>
              <a:gd name="T1" fmla="*/ 48 h 576"/>
              <a:gd name="T2" fmla="*/ 96 w 576"/>
              <a:gd name="T3" fmla="*/ 576 h 576"/>
              <a:gd name="T4" fmla="*/ 288 w 576"/>
              <a:gd name="T5" fmla="*/ 288 h 576"/>
              <a:gd name="T6" fmla="*/ 576 w 576"/>
              <a:gd name="T7" fmla="*/ 528 h 576"/>
              <a:gd name="T8" fmla="*/ 528 w 576"/>
              <a:gd name="T9" fmla="*/ 0 h 576"/>
              <a:gd name="T10" fmla="*/ 0 w 576"/>
              <a:gd name="T11" fmla="*/ 48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" h="576">
                <a:moveTo>
                  <a:pt x="0" y="48"/>
                </a:moveTo>
                <a:lnTo>
                  <a:pt x="96" y="576"/>
                </a:lnTo>
                <a:lnTo>
                  <a:pt x="288" y="288"/>
                </a:lnTo>
                <a:lnTo>
                  <a:pt x="576" y="528"/>
                </a:lnTo>
                <a:lnTo>
                  <a:pt x="528" y="0"/>
                </a:lnTo>
                <a:lnTo>
                  <a:pt x="0" y="48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0" name="Rectangle 30">
            <a:extLst>
              <a:ext uri="{FF2B5EF4-FFF2-40B4-BE49-F238E27FC236}">
                <a16:creationId xmlns:a16="http://schemas.microsoft.com/office/drawing/2014/main" id="{8832631A-F2E5-4AB9-A299-F884B3C4F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752600"/>
            <a:ext cx="762000" cy="838200"/>
          </a:xfrm>
          <a:prstGeom prst="rect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3951" name="Rectangle 31">
            <a:extLst>
              <a:ext uri="{FF2B5EF4-FFF2-40B4-BE49-F238E27FC236}">
                <a16:creationId xmlns:a16="http://schemas.microsoft.com/office/drawing/2014/main" id="{21CD1663-B5D7-446D-B556-8E6AE4F10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600200"/>
            <a:ext cx="914400" cy="990600"/>
          </a:xfrm>
          <a:prstGeom prst="rect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3952" name="Line 32">
            <a:extLst>
              <a:ext uri="{FF2B5EF4-FFF2-40B4-BE49-F238E27FC236}">
                <a16:creationId xmlns:a16="http://schemas.microsoft.com/office/drawing/2014/main" id="{B1110326-1C3D-49BA-B48A-949550B9F9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971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3" name="Line 33">
            <a:extLst>
              <a:ext uri="{FF2B5EF4-FFF2-40B4-BE49-F238E27FC236}">
                <a16:creationId xmlns:a16="http://schemas.microsoft.com/office/drawing/2014/main" id="{29101A25-38B6-48C7-8E19-D01D3B4739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114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4" name="Line 34">
            <a:extLst>
              <a:ext uri="{FF2B5EF4-FFF2-40B4-BE49-F238E27FC236}">
                <a16:creationId xmlns:a16="http://schemas.microsoft.com/office/drawing/2014/main" id="{459960B8-8D6C-495D-A0EA-D61E0DB3E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5052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5" name="Line 35">
            <a:extLst>
              <a:ext uri="{FF2B5EF4-FFF2-40B4-BE49-F238E27FC236}">
                <a16:creationId xmlns:a16="http://schemas.microsoft.com/office/drawing/2014/main" id="{F995A337-5ED7-4648-8326-873395F3E0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3124200"/>
            <a:ext cx="1447800" cy="5334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6" name="Line 36">
            <a:extLst>
              <a:ext uri="{FF2B5EF4-FFF2-40B4-BE49-F238E27FC236}">
                <a16:creationId xmlns:a16="http://schemas.microsoft.com/office/drawing/2014/main" id="{8D495021-88F2-457D-9BE3-28764B699C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3263900"/>
            <a:ext cx="8382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7" name="Freeform 37">
            <a:extLst>
              <a:ext uri="{FF2B5EF4-FFF2-40B4-BE49-F238E27FC236}">
                <a16:creationId xmlns:a16="http://schemas.microsoft.com/office/drawing/2014/main" id="{4B70F9ED-F70D-4FE0-BC89-0A414E1836A6}"/>
              </a:ext>
            </a:extLst>
          </p:cNvPr>
          <p:cNvSpPr>
            <a:spLocks/>
          </p:cNvSpPr>
          <p:nvPr/>
        </p:nvSpPr>
        <p:spPr bwMode="auto">
          <a:xfrm>
            <a:off x="6705600" y="5105400"/>
            <a:ext cx="1295400" cy="990600"/>
          </a:xfrm>
          <a:custGeom>
            <a:avLst/>
            <a:gdLst>
              <a:gd name="T0" fmla="*/ 48 w 816"/>
              <a:gd name="T1" fmla="*/ 0 h 624"/>
              <a:gd name="T2" fmla="*/ 0 w 816"/>
              <a:gd name="T3" fmla="*/ 624 h 624"/>
              <a:gd name="T4" fmla="*/ 816 w 816"/>
              <a:gd name="T5" fmla="*/ 624 h 624"/>
              <a:gd name="T6" fmla="*/ 816 w 816"/>
              <a:gd name="T7" fmla="*/ 192 h 624"/>
              <a:gd name="T8" fmla="*/ 384 w 816"/>
              <a:gd name="T9" fmla="*/ 480 h 624"/>
              <a:gd name="T10" fmla="*/ 48 w 816"/>
              <a:gd name="T11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16" h="624">
                <a:moveTo>
                  <a:pt x="48" y="0"/>
                </a:moveTo>
                <a:lnTo>
                  <a:pt x="0" y="624"/>
                </a:lnTo>
                <a:lnTo>
                  <a:pt x="816" y="624"/>
                </a:lnTo>
                <a:lnTo>
                  <a:pt x="816" y="192"/>
                </a:lnTo>
                <a:lnTo>
                  <a:pt x="384" y="480"/>
                </a:lnTo>
                <a:lnTo>
                  <a:pt x="4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8" name="Freeform 38">
            <a:extLst>
              <a:ext uri="{FF2B5EF4-FFF2-40B4-BE49-F238E27FC236}">
                <a16:creationId xmlns:a16="http://schemas.microsoft.com/office/drawing/2014/main" id="{32E3573B-11DD-4B7E-91C3-60F96520CC14}"/>
              </a:ext>
            </a:extLst>
          </p:cNvPr>
          <p:cNvSpPr>
            <a:spLocks/>
          </p:cNvSpPr>
          <p:nvPr/>
        </p:nvSpPr>
        <p:spPr bwMode="auto">
          <a:xfrm>
            <a:off x="7124700" y="4597400"/>
            <a:ext cx="685800" cy="838200"/>
          </a:xfrm>
          <a:custGeom>
            <a:avLst/>
            <a:gdLst>
              <a:gd name="T0" fmla="*/ 0 w 432"/>
              <a:gd name="T1" fmla="*/ 192 h 528"/>
              <a:gd name="T2" fmla="*/ 0 w 432"/>
              <a:gd name="T3" fmla="*/ 528 h 528"/>
              <a:gd name="T4" fmla="*/ 432 w 432"/>
              <a:gd name="T5" fmla="*/ 528 h 528"/>
              <a:gd name="T6" fmla="*/ 432 w 432"/>
              <a:gd name="T7" fmla="*/ 0 h 528"/>
              <a:gd name="T8" fmla="*/ 0 w 432"/>
              <a:gd name="T9" fmla="*/ 192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2" h="528">
                <a:moveTo>
                  <a:pt x="0" y="192"/>
                </a:moveTo>
                <a:lnTo>
                  <a:pt x="0" y="528"/>
                </a:lnTo>
                <a:lnTo>
                  <a:pt x="432" y="528"/>
                </a:lnTo>
                <a:lnTo>
                  <a:pt x="432" y="0"/>
                </a:lnTo>
                <a:lnTo>
                  <a:pt x="0" y="19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59" name="Line 39">
            <a:extLst>
              <a:ext uri="{FF2B5EF4-FFF2-40B4-BE49-F238E27FC236}">
                <a16:creationId xmlns:a16="http://schemas.microsoft.com/office/drawing/2014/main" id="{D798917A-BAF1-4310-B945-602719907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334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60" name="Line 40">
            <a:extLst>
              <a:ext uri="{FF2B5EF4-FFF2-40B4-BE49-F238E27FC236}">
                <a16:creationId xmlns:a16="http://schemas.microsoft.com/office/drawing/2014/main" id="{8C0F3934-E7D1-4FA1-9AB0-2EFEF25829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647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61" name="Line 41">
            <a:extLst>
              <a:ext uri="{FF2B5EF4-FFF2-40B4-BE49-F238E27FC236}">
                <a16:creationId xmlns:a16="http://schemas.microsoft.com/office/drawing/2014/main" id="{074E8740-2647-4AF0-8FF2-A00AA9E92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8039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63" name="Line 43">
            <a:extLst>
              <a:ext uri="{FF2B5EF4-FFF2-40B4-BE49-F238E27FC236}">
                <a16:creationId xmlns:a16="http://schemas.microsoft.com/office/drawing/2014/main" id="{74C5DF95-1587-4A15-81B4-CBA23F34E6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5626100"/>
            <a:ext cx="8382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3964" name="Line 44">
            <a:extLst>
              <a:ext uri="{FF2B5EF4-FFF2-40B4-BE49-F238E27FC236}">
                <a16:creationId xmlns:a16="http://schemas.microsoft.com/office/drawing/2014/main" id="{8478F7FB-9DF2-4797-AC24-7045114EA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9300" y="53721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>
            <a:extLst>
              <a:ext uri="{FF2B5EF4-FFF2-40B4-BE49-F238E27FC236}">
                <a16:creationId xmlns:a16="http://schemas.microsoft.com/office/drawing/2014/main" id="{DD0B3A00-DEAB-4198-8597-9F8D6D698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Recorte Sucessivo</a:t>
            </a:r>
          </a:p>
        </p:txBody>
      </p:sp>
      <p:sp>
        <p:nvSpPr>
          <p:cNvPr id="605187" name="Rectangle 3">
            <a:extLst>
              <a:ext uri="{FF2B5EF4-FFF2-40B4-BE49-F238E27FC236}">
                <a16:creationId xmlns:a16="http://schemas.microsoft.com/office/drawing/2014/main" id="{8680558D-0D01-430C-A705-A213CA0BA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Pode ser pensado como um algoritmo do pintor ao contrário</a:t>
            </a:r>
          </a:p>
          <a:p>
            <a:r>
              <a:rPr lang="pt-BR" altLang="en-US" sz="2600"/>
              <a:t>Polígonos são pintados de frente para trás</a:t>
            </a:r>
          </a:p>
          <a:p>
            <a:r>
              <a:rPr lang="pt-BR" altLang="en-US" sz="2600"/>
              <a:t>É mantida uma máscara que delimita quais porções do plano já foram pintadas</a:t>
            </a:r>
          </a:p>
          <a:p>
            <a:pPr lvl="1"/>
            <a:r>
              <a:rPr lang="pt-BR" altLang="en-US" sz="2400"/>
              <a:t>Máscara é um polígono genérico (pode ter diversas componentes conexas e vários “buracos”)</a:t>
            </a:r>
          </a:p>
          <a:p>
            <a:r>
              <a:rPr lang="pt-BR" altLang="en-US" sz="2600"/>
              <a:t>Ao considerar cada um novo polígono </a:t>
            </a:r>
            <a:r>
              <a:rPr lang="pt-BR" altLang="en-US" sz="2600" i="1"/>
              <a:t>P</a:t>
            </a:r>
            <a:endParaRPr lang="pt-BR" altLang="en-US" sz="2600"/>
          </a:p>
          <a:p>
            <a:pPr lvl="1"/>
            <a:r>
              <a:rPr lang="pt-BR" altLang="en-US" sz="2400"/>
              <a:t>Recortar contra a máscara </a:t>
            </a:r>
            <a:r>
              <a:rPr lang="pt-BR" altLang="en-US" sz="2400" i="1"/>
              <a:t>M</a:t>
            </a:r>
            <a:r>
              <a:rPr lang="pt-BR" altLang="en-US" sz="2400"/>
              <a:t> e pintar apenas </a:t>
            </a:r>
            <a:r>
              <a:rPr lang="pt-BR" altLang="en-US" sz="2400" i="1"/>
              <a:t>P </a:t>
            </a:r>
            <a:r>
              <a:rPr lang="pt-BR" altLang="en-US" sz="2400"/>
              <a:t>– </a:t>
            </a:r>
            <a:r>
              <a:rPr lang="pt-BR" altLang="en-US" sz="2400" i="1"/>
              <a:t>M</a:t>
            </a:r>
          </a:p>
          <a:p>
            <a:pPr lvl="1"/>
            <a:r>
              <a:rPr lang="pt-BR" altLang="en-US" sz="2400"/>
              <a:t>Máscara agora é </a:t>
            </a:r>
            <a:r>
              <a:rPr lang="pt-BR" altLang="en-US" sz="2400" i="1"/>
              <a:t>M + P</a:t>
            </a:r>
            <a:r>
              <a:rPr lang="pt-BR" altLang="en-US" sz="240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>
            <a:extLst>
              <a:ext uri="{FF2B5EF4-FFF2-40B4-BE49-F238E27FC236}">
                <a16:creationId xmlns:a16="http://schemas.microsoft.com/office/drawing/2014/main" id="{0469EB23-1895-436D-9741-86E9B3367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Recorte Sucessivo</a:t>
            </a:r>
          </a:p>
        </p:txBody>
      </p:sp>
      <p:sp>
        <p:nvSpPr>
          <p:cNvPr id="617475" name="Rectangle 3">
            <a:extLst>
              <a:ext uri="{FF2B5EF4-FFF2-40B4-BE49-F238E27FC236}">
                <a16:creationId xmlns:a16="http://schemas.microsoft.com/office/drawing/2014/main" id="{83DF443A-1FFE-40A9-A156-76D02DC44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Vantagens</a:t>
            </a:r>
          </a:p>
          <a:p>
            <a:pPr lvl="1"/>
            <a:r>
              <a:rPr lang="pt-BR" altLang="en-US"/>
              <a:t>Trabalha no espaço do objeto</a:t>
            </a:r>
          </a:p>
          <a:p>
            <a:pPr lvl="2"/>
            <a:r>
              <a:rPr lang="pt-BR" altLang="en-US"/>
              <a:t>Independe da resolução da imagem </a:t>
            </a:r>
          </a:p>
          <a:p>
            <a:pPr lvl="2"/>
            <a:r>
              <a:rPr lang="pt-BR" altLang="en-US"/>
              <a:t>Não tem problemas de quantização em </a:t>
            </a:r>
            <a:r>
              <a:rPr lang="pt-BR" altLang="en-US" i="1"/>
              <a:t>z</a:t>
            </a:r>
          </a:p>
          <a:p>
            <a:pPr lvl="1"/>
            <a:r>
              <a:rPr lang="pt-BR" altLang="en-US"/>
              <a:t>Pinta cada pixel uma vez apenas</a:t>
            </a:r>
          </a:p>
          <a:p>
            <a:r>
              <a:rPr lang="pt-BR" altLang="en-US"/>
              <a:t>Desvantagem</a:t>
            </a:r>
          </a:p>
          <a:p>
            <a:pPr lvl="1"/>
            <a:r>
              <a:rPr lang="pt-BR" altLang="en-US"/>
              <a:t>Máscara pode se tornar arbitrariamente complexa</a:t>
            </a:r>
          </a:p>
          <a:p>
            <a:pPr lvl="1"/>
            <a:r>
              <a:rPr lang="pt-BR" altLang="en-US"/>
              <a:t>Excessivamente lento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>
            <a:extLst>
              <a:ext uri="{FF2B5EF4-FFF2-40B4-BE49-F238E27FC236}">
                <a16:creationId xmlns:a16="http://schemas.microsoft.com/office/drawing/2014/main" id="{828AD4FB-95C7-4C62-8740-4787D26BE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BSP-Trees </a:t>
            </a:r>
          </a:p>
        </p:txBody>
      </p:sp>
      <p:sp>
        <p:nvSpPr>
          <p:cNvPr id="618499" name="Rectangle 3">
            <a:extLst>
              <a:ext uri="{FF2B5EF4-FFF2-40B4-BE49-F238E27FC236}">
                <a16:creationId xmlns:a16="http://schemas.microsoft.com/office/drawing/2014/main" id="{C6A92B9F-9432-4D79-B6A9-6D811E542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pt-BR" altLang="en-US"/>
              <a:t>São estruturas de dados que representam uma partição recursiva do espaço</a:t>
            </a:r>
          </a:p>
          <a:p>
            <a:r>
              <a:rPr lang="pt-BR" altLang="en-US"/>
              <a:t>Muitas aplicações em computação gráfica</a:t>
            </a:r>
          </a:p>
          <a:p>
            <a:r>
              <a:rPr lang="pt-BR" altLang="en-US"/>
              <a:t>Estrutura multi-dimensional</a:t>
            </a:r>
          </a:p>
          <a:p>
            <a:r>
              <a:rPr lang="pt-BR" altLang="en-US"/>
              <a:t>Cada célula (começando com o espaço inteiro) é dividida em duas por um plano </a:t>
            </a:r>
          </a:p>
          <a:p>
            <a:pPr lvl="1"/>
            <a:r>
              <a:rPr lang="pt-BR" altLang="en-US" i="1"/>
              <a:t>Binary Space Partition Tree</a:t>
            </a:r>
          </a:p>
          <a:p>
            <a:r>
              <a:rPr lang="pt-BR" altLang="en-US"/>
              <a:t>Partição resultante é composta de células convexas (politopos)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>
            <a:extLst>
              <a:ext uri="{FF2B5EF4-FFF2-40B4-BE49-F238E27FC236}">
                <a16:creationId xmlns:a16="http://schemas.microsoft.com/office/drawing/2014/main" id="{72E624F7-FC7E-4EE1-8CAA-DB7916AF2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Motivação</a:t>
            </a:r>
          </a:p>
        </p:txBody>
      </p:sp>
      <p:sp>
        <p:nvSpPr>
          <p:cNvPr id="649219" name="Rectangle 3">
            <a:extLst>
              <a:ext uri="{FF2B5EF4-FFF2-40B4-BE49-F238E27FC236}">
                <a16:creationId xmlns:a16="http://schemas.microsoft.com/office/drawing/2014/main" id="{EBB35319-D852-49E2-B904-F28C21F5A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Dispositivos matriciais sobre-escrevem os objetos (aparecem os desenhados por último, quando há sobreposição).</a:t>
            </a:r>
          </a:p>
          <a:p>
            <a:pPr lvl="1"/>
            <a:r>
              <a:rPr lang="pt-BR" altLang="en-US"/>
              <a:t>Em 3D, gera uma imagem incorreta, se nada for feito para corrigir a ordem de desenho.</a:t>
            </a:r>
          </a:p>
          <a:p>
            <a:r>
              <a:rPr lang="pt-BR" altLang="en-US"/>
              <a:t>Os algoritmos de visibilidade estruturam os objetos da cena, de modo a que sejam exibidos corretamente.</a:t>
            </a:r>
          </a:p>
          <a:p>
            <a:endParaRPr lang="pt-BR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40" name="Freeform 20">
            <a:extLst>
              <a:ext uri="{FF2B5EF4-FFF2-40B4-BE49-F238E27FC236}">
                <a16:creationId xmlns:a16="http://schemas.microsoft.com/office/drawing/2014/main" id="{C8B72347-C583-49F1-B4B4-F967B50BB12D}"/>
              </a:ext>
            </a:extLst>
          </p:cNvPr>
          <p:cNvSpPr>
            <a:spLocks/>
          </p:cNvSpPr>
          <p:nvPr/>
        </p:nvSpPr>
        <p:spPr bwMode="auto">
          <a:xfrm>
            <a:off x="1524000" y="3048000"/>
            <a:ext cx="1676400" cy="2133600"/>
          </a:xfrm>
          <a:custGeom>
            <a:avLst/>
            <a:gdLst>
              <a:gd name="T0" fmla="*/ 0 w 1056"/>
              <a:gd name="T1" fmla="*/ 1344 h 1344"/>
              <a:gd name="T2" fmla="*/ 480 w 1056"/>
              <a:gd name="T3" fmla="*/ 0 h 1344"/>
              <a:gd name="T4" fmla="*/ 1056 w 1056"/>
              <a:gd name="T5" fmla="*/ 48 h 1344"/>
              <a:gd name="T6" fmla="*/ 1056 w 1056"/>
              <a:gd name="T7" fmla="*/ 1008 h 1344"/>
              <a:gd name="T8" fmla="*/ 816 w 1056"/>
              <a:gd name="T9" fmla="*/ 1200 h 1344"/>
              <a:gd name="T10" fmla="*/ 576 w 1056"/>
              <a:gd name="T11" fmla="*/ 1152 h 1344"/>
              <a:gd name="T12" fmla="*/ 480 w 1056"/>
              <a:gd name="T13" fmla="*/ 1344 h 1344"/>
              <a:gd name="T14" fmla="*/ 0 w 1056"/>
              <a:gd name="T15" fmla="*/ 1344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6" h="1344">
                <a:moveTo>
                  <a:pt x="0" y="1344"/>
                </a:moveTo>
                <a:lnTo>
                  <a:pt x="480" y="0"/>
                </a:lnTo>
                <a:lnTo>
                  <a:pt x="1056" y="48"/>
                </a:lnTo>
                <a:lnTo>
                  <a:pt x="1056" y="1008"/>
                </a:lnTo>
                <a:lnTo>
                  <a:pt x="816" y="1200"/>
                </a:lnTo>
                <a:lnTo>
                  <a:pt x="576" y="1152"/>
                </a:lnTo>
                <a:lnTo>
                  <a:pt x="480" y="1344"/>
                </a:lnTo>
                <a:lnTo>
                  <a:pt x="0" y="134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41" name="Freeform 21">
            <a:extLst>
              <a:ext uri="{FF2B5EF4-FFF2-40B4-BE49-F238E27FC236}">
                <a16:creationId xmlns:a16="http://schemas.microsoft.com/office/drawing/2014/main" id="{736F4E15-A924-41CD-845F-059E774C4163}"/>
              </a:ext>
            </a:extLst>
          </p:cNvPr>
          <p:cNvSpPr>
            <a:spLocks/>
          </p:cNvSpPr>
          <p:nvPr/>
        </p:nvSpPr>
        <p:spPr bwMode="auto">
          <a:xfrm>
            <a:off x="3200400" y="3109913"/>
            <a:ext cx="1600200" cy="1676400"/>
          </a:xfrm>
          <a:custGeom>
            <a:avLst/>
            <a:gdLst>
              <a:gd name="T0" fmla="*/ 0 w 1008"/>
              <a:gd name="T1" fmla="*/ 960 h 1056"/>
              <a:gd name="T2" fmla="*/ 0 w 1008"/>
              <a:gd name="T3" fmla="*/ 0 h 1056"/>
              <a:gd name="T4" fmla="*/ 1008 w 1008"/>
              <a:gd name="T5" fmla="*/ 48 h 1056"/>
              <a:gd name="T6" fmla="*/ 912 w 1008"/>
              <a:gd name="T7" fmla="*/ 576 h 1056"/>
              <a:gd name="T8" fmla="*/ 624 w 1008"/>
              <a:gd name="T9" fmla="*/ 624 h 1056"/>
              <a:gd name="T10" fmla="*/ 624 w 1008"/>
              <a:gd name="T11" fmla="*/ 864 h 1056"/>
              <a:gd name="T12" fmla="*/ 384 w 1008"/>
              <a:gd name="T13" fmla="*/ 816 h 1056"/>
              <a:gd name="T14" fmla="*/ 384 w 1008"/>
              <a:gd name="T15" fmla="*/ 1056 h 1056"/>
              <a:gd name="T16" fmla="*/ 0 w 1008"/>
              <a:gd name="T17" fmla="*/ 96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8" h="1056">
                <a:moveTo>
                  <a:pt x="0" y="960"/>
                </a:moveTo>
                <a:lnTo>
                  <a:pt x="0" y="0"/>
                </a:lnTo>
                <a:lnTo>
                  <a:pt x="1008" y="48"/>
                </a:lnTo>
                <a:lnTo>
                  <a:pt x="912" y="576"/>
                </a:lnTo>
                <a:lnTo>
                  <a:pt x="624" y="624"/>
                </a:lnTo>
                <a:lnTo>
                  <a:pt x="624" y="864"/>
                </a:lnTo>
                <a:lnTo>
                  <a:pt x="384" y="816"/>
                </a:lnTo>
                <a:lnTo>
                  <a:pt x="384" y="1056"/>
                </a:lnTo>
                <a:lnTo>
                  <a:pt x="0" y="960"/>
                </a:lnTo>
                <a:close/>
              </a:path>
            </a:pathLst>
          </a:custGeom>
          <a:gradFill rotWithShape="1">
            <a:gsLst>
              <a:gs pos="0">
                <a:srgbClr val="3A888E">
                  <a:alpha val="27000"/>
                </a:srgbClr>
              </a:gs>
              <a:gs pos="100000">
                <a:srgbClr val="3A888E">
                  <a:alpha val="41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42" name="Freeform 22">
            <a:extLst>
              <a:ext uri="{FF2B5EF4-FFF2-40B4-BE49-F238E27FC236}">
                <a16:creationId xmlns:a16="http://schemas.microsoft.com/office/drawing/2014/main" id="{8AF4CB2A-AB22-4E21-9065-F698B067807D}"/>
              </a:ext>
            </a:extLst>
          </p:cNvPr>
          <p:cNvSpPr>
            <a:spLocks/>
          </p:cNvSpPr>
          <p:nvPr/>
        </p:nvSpPr>
        <p:spPr bwMode="auto">
          <a:xfrm>
            <a:off x="2286000" y="1981200"/>
            <a:ext cx="2667000" cy="1219200"/>
          </a:xfrm>
          <a:custGeom>
            <a:avLst/>
            <a:gdLst>
              <a:gd name="T0" fmla="*/ 1536 w 1680"/>
              <a:gd name="T1" fmla="*/ 768 h 768"/>
              <a:gd name="T2" fmla="*/ 0 w 1680"/>
              <a:gd name="T3" fmla="*/ 672 h 768"/>
              <a:gd name="T4" fmla="*/ 240 w 1680"/>
              <a:gd name="T5" fmla="*/ 0 h 768"/>
              <a:gd name="T6" fmla="*/ 624 w 1680"/>
              <a:gd name="T7" fmla="*/ 144 h 768"/>
              <a:gd name="T8" fmla="*/ 816 w 1680"/>
              <a:gd name="T9" fmla="*/ 96 h 768"/>
              <a:gd name="T10" fmla="*/ 1056 w 1680"/>
              <a:gd name="T11" fmla="*/ 240 h 768"/>
              <a:gd name="T12" fmla="*/ 1344 w 1680"/>
              <a:gd name="T13" fmla="*/ 48 h 768"/>
              <a:gd name="T14" fmla="*/ 1440 w 1680"/>
              <a:gd name="T15" fmla="*/ 240 h 768"/>
              <a:gd name="T16" fmla="*/ 1680 w 1680"/>
              <a:gd name="T17" fmla="*/ 480 h 768"/>
              <a:gd name="T18" fmla="*/ 1536 w 1680"/>
              <a:gd name="T1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0" h="768">
                <a:moveTo>
                  <a:pt x="1536" y="768"/>
                </a:moveTo>
                <a:lnTo>
                  <a:pt x="0" y="672"/>
                </a:lnTo>
                <a:lnTo>
                  <a:pt x="240" y="0"/>
                </a:lnTo>
                <a:lnTo>
                  <a:pt x="624" y="144"/>
                </a:lnTo>
                <a:lnTo>
                  <a:pt x="816" y="96"/>
                </a:lnTo>
                <a:lnTo>
                  <a:pt x="1056" y="240"/>
                </a:lnTo>
                <a:lnTo>
                  <a:pt x="1344" y="48"/>
                </a:lnTo>
                <a:lnTo>
                  <a:pt x="1440" y="240"/>
                </a:lnTo>
                <a:lnTo>
                  <a:pt x="1680" y="480"/>
                </a:lnTo>
                <a:lnTo>
                  <a:pt x="1536" y="768"/>
                </a:lnTo>
                <a:close/>
              </a:path>
            </a:pathLst>
          </a:custGeom>
          <a:solidFill>
            <a:srgbClr val="FF6600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43" name="Freeform 23">
            <a:extLst>
              <a:ext uri="{FF2B5EF4-FFF2-40B4-BE49-F238E27FC236}">
                <a16:creationId xmlns:a16="http://schemas.microsoft.com/office/drawing/2014/main" id="{BEA64E69-3787-4490-8620-E93D4CD96A8E}"/>
              </a:ext>
            </a:extLst>
          </p:cNvPr>
          <p:cNvSpPr>
            <a:spLocks/>
          </p:cNvSpPr>
          <p:nvPr/>
        </p:nvSpPr>
        <p:spPr bwMode="auto">
          <a:xfrm>
            <a:off x="1295400" y="2362200"/>
            <a:ext cx="1219200" cy="1524000"/>
          </a:xfrm>
          <a:custGeom>
            <a:avLst/>
            <a:gdLst>
              <a:gd name="T0" fmla="*/ 432 w 768"/>
              <a:gd name="T1" fmla="*/ 960 h 960"/>
              <a:gd name="T2" fmla="*/ 768 w 768"/>
              <a:gd name="T3" fmla="*/ 0 h 960"/>
              <a:gd name="T4" fmla="*/ 0 w 768"/>
              <a:gd name="T5" fmla="*/ 528 h 960"/>
              <a:gd name="T6" fmla="*/ 432 w 768"/>
              <a:gd name="T7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0">
                <a:moveTo>
                  <a:pt x="432" y="960"/>
                </a:moveTo>
                <a:lnTo>
                  <a:pt x="768" y="0"/>
                </a:lnTo>
                <a:lnTo>
                  <a:pt x="0" y="528"/>
                </a:lnTo>
                <a:lnTo>
                  <a:pt x="432" y="960"/>
                </a:lnTo>
                <a:close/>
              </a:path>
            </a:pathLst>
          </a:custGeom>
          <a:solidFill>
            <a:srgbClr val="3366FF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44" name="Freeform 24">
            <a:extLst>
              <a:ext uri="{FF2B5EF4-FFF2-40B4-BE49-F238E27FC236}">
                <a16:creationId xmlns:a16="http://schemas.microsoft.com/office/drawing/2014/main" id="{65A468CC-FAB1-4224-9F13-913532C1F099}"/>
              </a:ext>
            </a:extLst>
          </p:cNvPr>
          <p:cNvSpPr>
            <a:spLocks/>
          </p:cNvSpPr>
          <p:nvPr/>
        </p:nvSpPr>
        <p:spPr bwMode="auto">
          <a:xfrm>
            <a:off x="533400" y="1752600"/>
            <a:ext cx="2133600" cy="1447800"/>
          </a:xfrm>
          <a:custGeom>
            <a:avLst/>
            <a:gdLst>
              <a:gd name="T0" fmla="*/ 0 w 1344"/>
              <a:gd name="T1" fmla="*/ 432 h 912"/>
              <a:gd name="T2" fmla="*/ 480 w 1344"/>
              <a:gd name="T3" fmla="*/ 912 h 912"/>
              <a:gd name="T4" fmla="*/ 1248 w 1344"/>
              <a:gd name="T5" fmla="*/ 384 h 912"/>
              <a:gd name="T6" fmla="*/ 1344 w 1344"/>
              <a:gd name="T7" fmla="*/ 144 h 912"/>
              <a:gd name="T8" fmla="*/ 1056 w 1344"/>
              <a:gd name="T9" fmla="*/ 144 h 912"/>
              <a:gd name="T10" fmla="*/ 768 w 1344"/>
              <a:gd name="T11" fmla="*/ 96 h 912"/>
              <a:gd name="T12" fmla="*/ 624 w 1344"/>
              <a:gd name="T13" fmla="*/ 192 h 912"/>
              <a:gd name="T14" fmla="*/ 480 w 1344"/>
              <a:gd name="T15" fmla="*/ 0 h 912"/>
              <a:gd name="T16" fmla="*/ 240 w 1344"/>
              <a:gd name="T17" fmla="*/ 336 h 912"/>
              <a:gd name="T18" fmla="*/ 0 w 1344"/>
              <a:gd name="T19" fmla="*/ 43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44" h="912">
                <a:moveTo>
                  <a:pt x="0" y="432"/>
                </a:moveTo>
                <a:lnTo>
                  <a:pt x="480" y="912"/>
                </a:lnTo>
                <a:lnTo>
                  <a:pt x="1248" y="384"/>
                </a:lnTo>
                <a:lnTo>
                  <a:pt x="1344" y="144"/>
                </a:lnTo>
                <a:lnTo>
                  <a:pt x="1056" y="144"/>
                </a:lnTo>
                <a:lnTo>
                  <a:pt x="768" y="96"/>
                </a:lnTo>
                <a:lnTo>
                  <a:pt x="624" y="192"/>
                </a:lnTo>
                <a:lnTo>
                  <a:pt x="480" y="0"/>
                </a:lnTo>
                <a:lnTo>
                  <a:pt x="240" y="336"/>
                </a:lnTo>
                <a:lnTo>
                  <a:pt x="0" y="432"/>
                </a:lnTo>
                <a:close/>
              </a:path>
            </a:pathLst>
          </a:custGeom>
          <a:solidFill>
            <a:srgbClr val="339933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45" name="Freeform 25">
            <a:extLst>
              <a:ext uri="{FF2B5EF4-FFF2-40B4-BE49-F238E27FC236}">
                <a16:creationId xmlns:a16="http://schemas.microsoft.com/office/drawing/2014/main" id="{036BCC6B-047C-4781-A393-005CBBC4EFB2}"/>
              </a:ext>
            </a:extLst>
          </p:cNvPr>
          <p:cNvSpPr>
            <a:spLocks/>
          </p:cNvSpPr>
          <p:nvPr/>
        </p:nvSpPr>
        <p:spPr bwMode="auto">
          <a:xfrm>
            <a:off x="381000" y="2514600"/>
            <a:ext cx="1600200" cy="2667000"/>
          </a:xfrm>
          <a:custGeom>
            <a:avLst/>
            <a:gdLst>
              <a:gd name="T0" fmla="*/ 144 w 1008"/>
              <a:gd name="T1" fmla="*/ 0 h 1680"/>
              <a:gd name="T2" fmla="*/ 1008 w 1008"/>
              <a:gd name="T3" fmla="*/ 864 h 1680"/>
              <a:gd name="T4" fmla="*/ 720 w 1008"/>
              <a:gd name="T5" fmla="*/ 1680 h 1680"/>
              <a:gd name="T6" fmla="*/ 336 w 1008"/>
              <a:gd name="T7" fmla="*/ 1488 h 1680"/>
              <a:gd name="T8" fmla="*/ 336 w 1008"/>
              <a:gd name="T9" fmla="*/ 1200 h 1680"/>
              <a:gd name="T10" fmla="*/ 48 w 1008"/>
              <a:gd name="T11" fmla="*/ 1008 h 1680"/>
              <a:gd name="T12" fmla="*/ 192 w 1008"/>
              <a:gd name="T13" fmla="*/ 864 h 1680"/>
              <a:gd name="T14" fmla="*/ 0 w 1008"/>
              <a:gd name="T15" fmla="*/ 480 h 1680"/>
              <a:gd name="T16" fmla="*/ 144 w 1008"/>
              <a:gd name="T17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8" h="1680">
                <a:moveTo>
                  <a:pt x="144" y="0"/>
                </a:moveTo>
                <a:lnTo>
                  <a:pt x="1008" y="864"/>
                </a:lnTo>
                <a:lnTo>
                  <a:pt x="720" y="1680"/>
                </a:lnTo>
                <a:lnTo>
                  <a:pt x="336" y="1488"/>
                </a:lnTo>
                <a:lnTo>
                  <a:pt x="336" y="1200"/>
                </a:lnTo>
                <a:lnTo>
                  <a:pt x="48" y="1008"/>
                </a:lnTo>
                <a:lnTo>
                  <a:pt x="192" y="864"/>
                </a:lnTo>
                <a:lnTo>
                  <a:pt x="0" y="480"/>
                </a:lnTo>
                <a:lnTo>
                  <a:pt x="144" y="0"/>
                </a:lnTo>
                <a:close/>
              </a:path>
            </a:pathLst>
          </a:custGeom>
          <a:solidFill>
            <a:schemeClr val="accent2">
              <a:alpha val="35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22" name="Rectangle 2">
            <a:extLst>
              <a:ext uri="{FF2B5EF4-FFF2-40B4-BE49-F238E27FC236}">
                <a16:creationId xmlns:a16="http://schemas.microsoft.com/office/drawing/2014/main" id="{8955FEF2-0123-45BF-BD4C-BECD4FDE8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</a:t>
            </a:r>
          </a:p>
        </p:txBody>
      </p:sp>
      <p:sp>
        <p:nvSpPr>
          <p:cNvPr id="619524" name="Line 4">
            <a:extLst>
              <a:ext uri="{FF2B5EF4-FFF2-40B4-BE49-F238E27FC236}">
                <a16:creationId xmlns:a16="http://schemas.microsoft.com/office/drawing/2014/main" id="{0FFD39C9-AAC1-473E-8BF2-F24081772F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1981200"/>
            <a:ext cx="121920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25" name="Line 5">
            <a:extLst>
              <a:ext uri="{FF2B5EF4-FFF2-40B4-BE49-F238E27FC236}">
                <a16:creationId xmlns:a16="http://schemas.microsoft.com/office/drawing/2014/main" id="{0CC6A9F3-1E35-4A8D-B2D3-EDB22A861A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733800"/>
            <a:ext cx="3810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1" name="Line 11">
            <a:extLst>
              <a:ext uri="{FF2B5EF4-FFF2-40B4-BE49-F238E27FC236}">
                <a16:creationId xmlns:a16="http://schemas.microsoft.com/office/drawing/2014/main" id="{7BBBB2BA-1DAE-4AF7-99F8-2B6944A05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048000"/>
            <a:ext cx="2667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3" name="Line 13">
            <a:extLst>
              <a:ext uri="{FF2B5EF4-FFF2-40B4-BE49-F238E27FC236}">
                <a16:creationId xmlns:a16="http://schemas.microsoft.com/office/drawing/2014/main" id="{E29A317D-E4A5-4FD8-A99D-F8B61351A1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667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4" name="Line 14">
            <a:extLst>
              <a:ext uri="{FF2B5EF4-FFF2-40B4-BE49-F238E27FC236}">
                <a16:creationId xmlns:a16="http://schemas.microsoft.com/office/drawing/2014/main" id="{A674FC47-B6D9-442F-895D-8CC1C595B9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" y="2438400"/>
            <a:ext cx="1447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5" name="Line 15">
            <a:extLst>
              <a:ext uri="{FF2B5EF4-FFF2-40B4-BE49-F238E27FC236}">
                <a16:creationId xmlns:a16="http://schemas.microsoft.com/office/drawing/2014/main" id="{66B971A1-B1D0-4049-967E-699962C6A6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3913" y="3052763"/>
            <a:ext cx="319087" cy="366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6" name="Line 16">
            <a:extLst>
              <a:ext uri="{FF2B5EF4-FFF2-40B4-BE49-F238E27FC236}">
                <a16:creationId xmlns:a16="http://schemas.microsoft.com/office/drawing/2014/main" id="{02987F8A-BED7-46B5-9780-E6C62DBEB4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7" name="Line 17">
            <a:extLst>
              <a:ext uri="{FF2B5EF4-FFF2-40B4-BE49-F238E27FC236}">
                <a16:creationId xmlns:a16="http://schemas.microsoft.com/office/drawing/2014/main" id="{46077013-36C1-4F48-8908-3398AB34EF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5191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8" name="Line 18">
            <a:extLst>
              <a:ext uri="{FF2B5EF4-FFF2-40B4-BE49-F238E27FC236}">
                <a16:creationId xmlns:a16="http://schemas.microsoft.com/office/drawing/2014/main" id="{2F9E55FD-C9C2-40BF-87C7-A23F70D4CB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23622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9" name="Line 19">
            <a:extLst>
              <a:ext uri="{FF2B5EF4-FFF2-40B4-BE49-F238E27FC236}">
                <a16:creationId xmlns:a16="http://schemas.microsoft.com/office/drawing/2014/main" id="{F5E2B322-97AD-4002-8DFC-C67CB53D1F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" y="2452688"/>
            <a:ext cx="228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46" name="Text Box 26">
            <a:extLst>
              <a:ext uri="{FF2B5EF4-FFF2-40B4-BE49-F238E27FC236}">
                <a16:creationId xmlns:a16="http://schemas.microsoft.com/office/drawing/2014/main" id="{D4DE630E-5A5E-4CFA-83FB-A3C48B37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25" y="52022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1</a:t>
            </a:r>
          </a:p>
        </p:txBody>
      </p:sp>
      <p:sp>
        <p:nvSpPr>
          <p:cNvPr id="619547" name="Text Box 27">
            <a:extLst>
              <a:ext uri="{FF2B5EF4-FFF2-40B4-BE49-F238E27FC236}">
                <a16:creationId xmlns:a16="http://schemas.microsoft.com/office/drawing/2014/main" id="{42E16833-E5F7-4B5E-9978-96AF9F57C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5" y="2841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2</a:t>
            </a:r>
          </a:p>
        </p:txBody>
      </p:sp>
      <p:sp>
        <p:nvSpPr>
          <p:cNvPr id="619548" name="Text Box 28">
            <a:extLst>
              <a:ext uri="{FF2B5EF4-FFF2-40B4-BE49-F238E27FC236}">
                <a16:creationId xmlns:a16="http://schemas.microsoft.com/office/drawing/2014/main" id="{C8CB2EAE-AC2B-4AA2-8A5B-361A93A2C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2079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3</a:t>
            </a:r>
          </a:p>
        </p:txBody>
      </p:sp>
      <p:sp>
        <p:nvSpPr>
          <p:cNvPr id="619549" name="Text Box 29">
            <a:extLst>
              <a:ext uri="{FF2B5EF4-FFF2-40B4-BE49-F238E27FC236}">
                <a16:creationId xmlns:a16="http://schemas.microsoft.com/office/drawing/2014/main" id="{3DD8EEA9-7E07-43B2-B9AA-EDE7560B3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025" y="2232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4</a:t>
            </a:r>
          </a:p>
        </p:txBody>
      </p:sp>
      <p:sp>
        <p:nvSpPr>
          <p:cNvPr id="619550" name="Text Box 30">
            <a:extLst>
              <a:ext uri="{FF2B5EF4-FFF2-40B4-BE49-F238E27FC236}">
                <a16:creationId xmlns:a16="http://schemas.microsoft.com/office/drawing/2014/main" id="{EEC6ED30-38E2-414D-85E5-4F4695184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48609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5</a:t>
            </a:r>
          </a:p>
        </p:txBody>
      </p:sp>
      <p:sp>
        <p:nvSpPr>
          <p:cNvPr id="619551" name="Oval 31">
            <a:extLst>
              <a:ext uri="{FF2B5EF4-FFF2-40B4-BE49-F238E27FC236}">
                <a16:creationId xmlns:a16="http://schemas.microsoft.com/office/drawing/2014/main" id="{CDD1312F-8A97-47A9-9F80-7BAD62B59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530225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1</a:t>
            </a:r>
          </a:p>
        </p:txBody>
      </p:sp>
      <p:sp>
        <p:nvSpPr>
          <p:cNvPr id="619552" name="Oval 32">
            <a:extLst>
              <a:ext uri="{FF2B5EF4-FFF2-40B4-BE49-F238E27FC236}">
                <a16:creationId xmlns:a16="http://schemas.microsoft.com/office/drawing/2014/main" id="{19C67F07-2184-48E5-A04A-28A4242C1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2</a:t>
            </a:r>
          </a:p>
        </p:txBody>
      </p:sp>
      <p:sp>
        <p:nvSpPr>
          <p:cNvPr id="619553" name="Oval 33">
            <a:extLst>
              <a:ext uri="{FF2B5EF4-FFF2-40B4-BE49-F238E27FC236}">
                <a16:creationId xmlns:a16="http://schemas.microsoft.com/office/drawing/2014/main" id="{86037C03-E376-4176-AAD5-0D3214245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6670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3</a:t>
            </a:r>
          </a:p>
        </p:txBody>
      </p:sp>
      <p:sp>
        <p:nvSpPr>
          <p:cNvPr id="619554" name="Oval 34">
            <a:extLst>
              <a:ext uri="{FF2B5EF4-FFF2-40B4-BE49-F238E27FC236}">
                <a16:creationId xmlns:a16="http://schemas.microsoft.com/office/drawing/2014/main" id="{ED73337B-0A3D-4695-B76B-0ED86EF88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6576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4</a:t>
            </a:r>
          </a:p>
        </p:txBody>
      </p:sp>
      <p:sp>
        <p:nvSpPr>
          <p:cNvPr id="619555" name="Oval 35">
            <a:extLst>
              <a:ext uri="{FF2B5EF4-FFF2-40B4-BE49-F238E27FC236}">
                <a16:creationId xmlns:a16="http://schemas.microsoft.com/office/drawing/2014/main" id="{5CDC5CCE-8A88-48C4-A05A-D0ECAF6E2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6576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5</a:t>
            </a:r>
          </a:p>
        </p:txBody>
      </p:sp>
      <p:cxnSp>
        <p:nvCxnSpPr>
          <p:cNvPr id="619556" name="AutoShape 36">
            <a:extLst>
              <a:ext uri="{FF2B5EF4-FFF2-40B4-BE49-F238E27FC236}">
                <a16:creationId xmlns:a16="http://schemas.microsoft.com/office/drawing/2014/main" id="{9269191C-36B7-428F-B347-7C0CA4947442}"/>
              </a:ext>
            </a:extLst>
          </p:cNvPr>
          <p:cNvCxnSpPr>
            <a:cxnSpLocks noChangeShapeType="1"/>
            <a:stCxn id="619551" idx="4"/>
            <a:endCxn id="619552" idx="0"/>
          </p:cNvCxnSpPr>
          <p:nvPr/>
        </p:nvCxnSpPr>
        <p:spPr bwMode="auto">
          <a:xfrm flipH="1">
            <a:off x="6359525" y="2438400"/>
            <a:ext cx="8397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57" name="AutoShape 37">
            <a:extLst>
              <a:ext uri="{FF2B5EF4-FFF2-40B4-BE49-F238E27FC236}">
                <a16:creationId xmlns:a16="http://schemas.microsoft.com/office/drawing/2014/main" id="{E434420B-AE31-42D4-BC25-0EC6486EBF0D}"/>
              </a:ext>
            </a:extLst>
          </p:cNvPr>
          <p:cNvCxnSpPr>
            <a:cxnSpLocks noChangeShapeType="1"/>
            <a:stCxn id="619551" idx="4"/>
            <a:endCxn id="619553" idx="0"/>
          </p:cNvCxnSpPr>
          <p:nvPr/>
        </p:nvCxnSpPr>
        <p:spPr bwMode="auto">
          <a:xfrm>
            <a:off x="7199313" y="2438400"/>
            <a:ext cx="760412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58" name="AutoShape 38">
            <a:extLst>
              <a:ext uri="{FF2B5EF4-FFF2-40B4-BE49-F238E27FC236}">
                <a16:creationId xmlns:a16="http://schemas.microsoft.com/office/drawing/2014/main" id="{515C8860-B2E0-4C3F-8E9D-0B77CD368F6D}"/>
              </a:ext>
            </a:extLst>
          </p:cNvPr>
          <p:cNvCxnSpPr>
            <a:cxnSpLocks noChangeShapeType="1"/>
            <a:stCxn id="619552" idx="4"/>
            <a:endCxn id="619555" idx="0"/>
          </p:cNvCxnSpPr>
          <p:nvPr/>
        </p:nvCxnSpPr>
        <p:spPr bwMode="auto">
          <a:xfrm>
            <a:off x="6359525" y="3200400"/>
            <a:ext cx="457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59" name="AutoShape 39">
            <a:extLst>
              <a:ext uri="{FF2B5EF4-FFF2-40B4-BE49-F238E27FC236}">
                <a16:creationId xmlns:a16="http://schemas.microsoft.com/office/drawing/2014/main" id="{765D8B29-D684-4880-8E59-C682960C30CD}"/>
              </a:ext>
            </a:extLst>
          </p:cNvPr>
          <p:cNvCxnSpPr>
            <a:cxnSpLocks noChangeShapeType="1"/>
            <a:stCxn id="619553" idx="4"/>
            <a:endCxn id="619554" idx="0"/>
          </p:cNvCxnSpPr>
          <p:nvPr/>
        </p:nvCxnSpPr>
        <p:spPr bwMode="auto">
          <a:xfrm>
            <a:off x="7959725" y="3200400"/>
            <a:ext cx="457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560" name="Text Box 40">
            <a:extLst>
              <a:ext uri="{FF2B5EF4-FFF2-40B4-BE49-F238E27FC236}">
                <a16:creationId xmlns:a16="http://schemas.microsoft.com/office/drawing/2014/main" id="{E18B2BF9-0693-40A1-A0C5-A9FE22CFE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2384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619561" name="Text Box 41">
            <a:extLst>
              <a:ext uri="{FF2B5EF4-FFF2-40B4-BE49-F238E27FC236}">
                <a16:creationId xmlns:a16="http://schemas.microsoft.com/office/drawing/2014/main" id="{1C22CB0A-3195-467A-A1BC-991A0DECE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4512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  <p:sp>
        <p:nvSpPr>
          <p:cNvPr id="619562" name="Text Box 42">
            <a:extLst>
              <a:ext uri="{FF2B5EF4-FFF2-40B4-BE49-F238E27FC236}">
                <a16:creationId xmlns:a16="http://schemas.microsoft.com/office/drawing/2014/main" id="{66784E68-8E55-48CF-AD9D-CA4BE841B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425" y="3984625"/>
            <a:ext cx="363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C</a:t>
            </a:r>
          </a:p>
        </p:txBody>
      </p:sp>
      <p:sp>
        <p:nvSpPr>
          <p:cNvPr id="619563" name="Text Box 43">
            <a:extLst>
              <a:ext uri="{FF2B5EF4-FFF2-40B4-BE49-F238E27FC236}">
                <a16:creationId xmlns:a16="http://schemas.microsoft.com/office/drawing/2014/main" id="{63C23528-9747-4E8D-ABEC-FEC73348C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3908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D</a:t>
            </a:r>
          </a:p>
        </p:txBody>
      </p:sp>
      <p:sp>
        <p:nvSpPr>
          <p:cNvPr id="619564" name="Text Box 44">
            <a:extLst>
              <a:ext uri="{FF2B5EF4-FFF2-40B4-BE49-F238E27FC236}">
                <a16:creationId xmlns:a16="http://schemas.microsoft.com/office/drawing/2014/main" id="{2DEF35F1-0E00-4559-9126-B1CE2EACB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2155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E</a:t>
            </a:r>
          </a:p>
        </p:txBody>
      </p:sp>
      <p:sp>
        <p:nvSpPr>
          <p:cNvPr id="619565" name="Text Box 45">
            <a:extLst>
              <a:ext uri="{FF2B5EF4-FFF2-40B4-BE49-F238E27FC236}">
                <a16:creationId xmlns:a16="http://schemas.microsoft.com/office/drawing/2014/main" id="{766ADBC4-01FA-4FB7-BE0B-AB709B932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088" y="30702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F</a:t>
            </a:r>
          </a:p>
        </p:txBody>
      </p:sp>
      <p:sp>
        <p:nvSpPr>
          <p:cNvPr id="619566" name="Rectangle 46">
            <a:extLst>
              <a:ext uri="{FF2B5EF4-FFF2-40B4-BE49-F238E27FC236}">
                <a16:creationId xmlns:a16="http://schemas.microsoft.com/office/drawing/2014/main" id="{5992FC2B-15C4-47B9-8849-6360D1F68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0238" y="3738563"/>
            <a:ext cx="390525" cy="396875"/>
          </a:xfrm>
          <a:prstGeom prst="rect">
            <a:avLst/>
          </a:prstGeom>
          <a:solidFill>
            <a:srgbClr val="FF6600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619567" name="Rectangle 47">
            <a:extLst>
              <a:ext uri="{FF2B5EF4-FFF2-40B4-BE49-F238E27FC236}">
                <a16:creationId xmlns:a16="http://schemas.microsoft.com/office/drawing/2014/main" id="{002018F4-34B4-41A2-AF72-30F1AD6C0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5363"/>
            <a:ext cx="349250" cy="396875"/>
          </a:xfrm>
          <a:prstGeom prst="rect">
            <a:avLst/>
          </a:prstGeom>
          <a:gradFill rotWithShape="1">
            <a:gsLst>
              <a:gs pos="0">
                <a:srgbClr val="3A888E">
                  <a:alpha val="27000"/>
                </a:srgbClr>
              </a:gs>
              <a:gs pos="100000">
                <a:srgbClr val="3A888E">
                  <a:alpha val="41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B</a:t>
            </a:r>
          </a:p>
        </p:txBody>
      </p:sp>
      <p:sp>
        <p:nvSpPr>
          <p:cNvPr id="619568" name="Rectangle 48">
            <a:extLst>
              <a:ext uri="{FF2B5EF4-FFF2-40B4-BE49-F238E27FC236}">
                <a16:creationId xmlns:a16="http://schemas.microsoft.com/office/drawing/2014/main" id="{BEC8B5F1-BEAA-4D73-988B-D27AF3584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05363"/>
            <a:ext cx="373063" cy="396875"/>
          </a:xfrm>
          <a:prstGeom prst="rect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C</a:t>
            </a:r>
          </a:p>
        </p:txBody>
      </p:sp>
      <p:sp>
        <p:nvSpPr>
          <p:cNvPr id="619569" name="Rectangle 49">
            <a:extLst>
              <a:ext uri="{FF2B5EF4-FFF2-40B4-BE49-F238E27FC236}">
                <a16:creationId xmlns:a16="http://schemas.microsoft.com/office/drawing/2014/main" id="{CC37D201-A7F6-47E7-A652-B1D39D9FD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738563"/>
            <a:ext cx="390525" cy="396875"/>
          </a:xfrm>
          <a:prstGeom prst="rect">
            <a:avLst/>
          </a:prstGeom>
          <a:solidFill>
            <a:schemeClr val="accent2">
              <a:alpha val="35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D</a:t>
            </a:r>
          </a:p>
        </p:txBody>
      </p:sp>
      <p:sp>
        <p:nvSpPr>
          <p:cNvPr id="619570" name="Rectangle 50">
            <a:extLst>
              <a:ext uri="{FF2B5EF4-FFF2-40B4-BE49-F238E27FC236}">
                <a16:creationId xmlns:a16="http://schemas.microsoft.com/office/drawing/2014/main" id="{A163C21F-BAD2-4044-9799-8BCA2D4E4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05363"/>
            <a:ext cx="349250" cy="396875"/>
          </a:xfrm>
          <a:prstGeom prst="rect">
            <a:avLst/>
          </a:prstGeom>
          <a:solidFill>
            <a:srgbClr val="339933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E</a:t>
            </a:r>
          </a:p>
        </p:txBody>
      </p:sp>
      <p:sp>
        <p:nvSpPr>
          <p:cNvPr id="619571" name="Rectangle 51">
            <a:extLst>
              <a:ext uri="{FF2B5EF4-FFF2-40B4-BE49-F238E27FC236}">
                <a16:creationId xmlns:a16="http://schemas.microsoft.com/office/drawing/2014/main" id="{6836844D-0A50-4744-9D01-7BE313905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05363"/>
            <a:ext cx="334963" cy="396875"/>
          </a:xfrm>
          <a:prstGeom prst="rect">
            <a:avLst/>
          </a:prstGeom>
          <a:solidFill>
            <a:srgbClr val="3366FF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F</a:t>
            </a:r>
          </a:p>
        </p:txBody>
      </p:sp>
      <p:cxnSp>
        <p:nvCxnSpPr>
          <p:cNvPr id="619572" name="AutoShape 52">
            <a:extLst>
              <a:ext uri="{FF2B5EF4-FFF2-40B4-BE49-F238E27FC236}">
                <a16:creationId xmlns:a16="http://schemas.microsoft.com/office/drawing/2014/main" id="{9F35374A-E8CB-4EC9-B637-CF7373EB26ED}"/>
              </a:ext>
            </a:extLst>
          </p:cNvPr>
          <p:cNvCxnSpPr>
            <a:cxnSpLocks noChangeShapeType="1"/>
            <a:stCxn id="619552" idx="4"/>
            <a:endCxn id="619566" idx="0"/>
          </p:cNvCxnSpPr>
          <p:nvPr/>
        </p:nvCxnSpPr>
        <p:spPr bwMode="auto">
          <a:xfrm flipH="1">
            <a:off x="5905500" y="3200400"/>
            <a:ext cx="454025" cy="53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73" name="AutoShape 53">
            <a:extLst>
              <a:ext uri="{FF2B5EF4-FFF2-40B4-BE49-F238E27FC236}">
                <a16:creationId xmlns:a16="http://schemas.microsoft.com/office/drawing/2014/main" id="{9374C9E4-C2EB-43C0-B287-08A3FDCE1040}"/>
              </a:ext>
            </a:extLst>
          </p:cNvPr>
          <p:cNvCxnSpPr>
            <a:cxnSpLocks noChangeShapeType="1"/>
            <a:stCxn id="619553" idx="4"/>
            <a:endCxn id="619569" idx="0"/>
          </p:cNvCxnSpPr>
          <p:nvPr/>
        </p:nvCxnSpPr>
        <p:spPr bwMode="auto">
          <a:xfrm flipH="1">
            <a:off x="7586663" y="3200400"/>
            <a:ext cx="373062" cy="53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74" name="AutoShape 54">
            <a:extLst>
              <a:ext uri="{FF2B5EF4-FFF2-40B4-BE49-F238E27FC236}">
                <a16:creationId xmlns:a16="http://schemas.microsoft.com/office/drawing/2014/main" id="{5B3462E1-803D-40EB-A2D7-7A9A2B7045F5}"/>
              </a:ext>
            </a:extLst>
          </p:cNvPr>
          <p:cNvCxnSpPr>
            <a:cxnSpLocks noChangeShapeType="1"/>
            <a:stCxn id="619554" idx="4"/>
            <a:endCxn id="619570" idx="0"/>
          </p:cNvCxnSpPr>
          <p:nvPr/>
        </p:nvCxnSpPr>
        <p:spPr bwMode="auto">
          <a:xfrm flipH="1">
            <a:off x="8099425" y="4191000"/>
            <a:ext cx="3175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75" name="AutoShape 55">
            <a:extLst>
              <a:ext uri="{FF2B5EF4-FFF2-40B4-BE49-F238E27FC236}">
                <a16:creationId xmlns:a16="http://schemas.microsoft.com/office/drawing/2014/main" id="{D830092E-CB86-429B-8976-587E3965D7BF}"/>
              </a:ext>
            </a:extLst>
          </p:cNvPr>
          <p:cNvCxnSpPr>
            <a:cxnSpLocks noChangeShapeType="1"/>
            <a:stCxn id="619554" idx="4"/>
            <a:endCxn id="619571" idx="0"/>
          </p:cNvCxnSpPr>
          <p:nvPr/>
        </p:nvCxnSpPr>
        <p:spPr bwMode="auto">
          <a:xfrm>
            <a:off x="8416925" y="4191000"/>
            <a:ext cx="36195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76" name="AutoShape 56">
            <a:extLst>
              <a:ext uri="{FF2B5EF4-FFF2-40B4-BE49-F238E27FC236}">
                <a16:creationId xmlns:a16="http://schemas.microsoft.com/office/drawing/2014/main" id="{4BE22C9A-44D8-46CB-BB63-055DD3B34D6F}"/>
              </a:ext>
            </a:extLst>
          </p:cNvPr>
          <p:cNvCxnSpPr>
            <a:cxnSpLocks noChangeShapeType="1"/>
            <a:stCxn id="619555" idx="4"/>
            <a:endCxn id="619567" idx="0"/>
          </p:cNvCxnSpPr>
          <p:nvPr/>
        </p:nvCxnSpPr>
        <p:spPr bwMode="auto">
          <a:xfrm flipH="1">
            <a:off x="6423025" y="4191000"/>
            <a:ext cx="3937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577" name="AutoShape 57">
            <a:extLst>
              <a:ext uri="{FF2B5EF4-FFF2-40B4-BE49-F238E27FC236}">
                <a16:creationId xmlns:a16="http://schemas.microsoft.com/office/drawing/2014/main" id="{51A468D2-5698-4318-8728-8286AD70E7AF}"/>
              </a:ext>
            </a:extLst>
          </p:cNvPr>
          <p:cNvCxnSpPr>
            <a:cxnSpLocks noChangeShapeType="1"/>
            <a:stCxn id="619555" idx="4"/>
            <a:endCxn id="619568" idx="0"/>
          </p:cNvCxnSpPr>
          <p:nvPr/>
        </p:nvCxnSpPr>
        <p:spPr bwMode="auto">
          <a:xfrm>
            <a:off x="6816725" y="4191000"/>
            <a:ext cx="3810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578" name="Text Box 58">
            <a:extLst>
              <a:ext uri="{FF2B5EF4-FFF2-40B4-BE49-F238E27FC236}">
                <a16:creationId xmlns:a16="http://schemas.microsoft.com/office/drawing/2014/main" id="{14E6E276-7A69-4F03-ABD7-0DB117D3A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23202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19579" name="Text Box 59">
            <a:extLst>
              <a:ext uri="{FF2B5EF4-FFF2-40B4-BE49-F238E27FC236}">
                <a16:creationId xmlns:a16="http://schemas.microsoft.com/office/drawing/2014/main" id="{7956926A-2478-4990-A459-C5291E144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2209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19580" name="Text Box 60">
            <a:extLst>
              <a:ext uri="{FF2B5EF4-FFF2-40B4-BE49-F238E27FC236}">
                <a16:creationId xmlns:a16="http://schemas.microsoft.com/office/drawing/2014/main" id="{68E6E412-EDCC-45D3-8DAD-E39B721CD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00400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19581" name="Text Box 61">
            <a:extLst>
              <a:ext uri="{FF2B5EF4-FFF2-40B4-BE49-F238E27FC236}">
                <a16:creationId xmlns:a16="http://schemas.microsoft.com/office/drawing/2014/main" id="{8712562E-0D7A-444B-9EFA-87CF56BDFC35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6553200" y="31845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19582" name="Text Box 62">
            <a:extLst>
              <a:ext uri="{FF2B5EF4-FFF2-40B4-BE49-F238E27FC236}">
                <a16:creationId xmlns:a16="http://schemas.microsoft.com/office/drawing/2014/main" id="{15889F78-38AC-4420-B97A-079552ADB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0" y="321627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19583" name="Text Box 63">
            <a:extLst>
              <a:ext uri="{FF2B5EF4-FFF2-40B4-BE49-F238E27FC236}">
                <a16:creationId xmlns:a16="http://schemas.microsoft.com/office/drawing/2014/main" id="{11599AB1-4A60-4F30-BD73-194523D0A4B1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8223250" y="3200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19584" name="Text Box 64">
            <a:extLst>
              <a:ext uri="{FF2B5EF4-FFF2-40B4-BE49-F238E27FC236}">
                <a16:creationId xmlns:a16="http://schemas.microsoft.com/office/drawing/2014/main" id="{7BEFAE12-FFBF-4D96-8C52-9F798947D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2752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19585" name="Text Box 65">
            <a:extLst>
              <a:ext uri="{FF2B5EF4-FFF2-40B4-BE49-F238E27FC236}">
                <a16:creationId xmlns:a16="http://schemas.microsoft.com/office/drawing/2014/main" id="{4C915A6B-9544-4486-A42B-1DB6885FA222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7010400" y="4311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19586" name="Text Box 66">
            <a:extLst>
              <a:ext uri="{FF2B5EF4-FFF2-40B4-BE49-F238E27FC236}">
                <a16:creationId xmlns:a16="http://schemas.microsoft.com/office/drawing/2014/main" id="{8D8D6ABD-13A5-4B2A-86BE-1D5EA2F74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0" y="435927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19587" name="Text Box 67">
            <a:extLst>
              <a:ext uri="{FF2B5EF4-FFF2-40B4-BE49-F238E27FC236}">
                <a16:creationId xmlns:a16="http://schemas.microsoft.com/office/drawing/2014/main" id="{A2A9AEEE-BAC1-450E-B3AE-5422F9E58531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8604250" y="4343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>
            <a:extLst>
              <a:ext uri="{FF2B5EF4-FFF2-40B4-BE49-F238E27FC236}">
                <a16:creationId xmlns:a16="http://schemas.microsoft.com/office/drawing/2014/main" id="{55A45C44-6019-41FF-BAE4-774EA7976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BSP-Trees </a:t>
            </a:r>
          </a:p>
        </p:txBody>
      </p:sp>
      <p:sp>
        <p:nvSpPr>
          <p:cNvPr id="620547" name="Rectangle 3">
            <a:extLst>
              <a:ext uri="{FF2B5EF4-FFF2-40B4-BE49-F238E27FC236}">
                <a16:creationId xmlns:a16="http://schemas.microsoft.com/office/drawing/2014/main" id="{257BA0B6-61D6-4C3C-991B-9FD4CE0BF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 dirty="0"/>
              <a:t>A orientação dos planos de partição depende da aplicação e é um dos pontos mais delicados do algoritmo de construção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Ao partir coleções de objetos busca-se uma divisão aproximadamente equânime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Se estamos partindo polígonos 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(2D), normalmente, usa-se a direção de alguma aresta como suporte para o plano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(3D), normalmente, usa-se a orientação do plano de suporte do de algum polígono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Se os objetos têm extensão, é importante escolher planos que interceptem o menor número possível de objetos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>
            <a:extLst>
              <a:ext uri="{FF2B5EF4-FFF2-40B4-BE49-F238E27FC236}">
                <a16:creationId xmlns:a16="http://schemas.microsoft.com/office/drawing/2014/main" id="{13438A61-0176-4372-82E5-266B6B41D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BSP-trees e Visibilidade</a:t>
            </a:r>
          </a:p>
        </p:txBody>
      </p:sp>
      <p:sp>
        <p:nvSpPr>
          <p:cNvPr id="621571" name="Rectangle 3">
            <a:extLst>
              <a:ext uri="{FF2B5EF4-FFF2-40B4-BE49-F238E27FC236}">
                <a16:creationId xmlns:a16="http://schemas.microsoft.com/office/drawing/2014/main" id="{AA5377FE-4A0D-4785-8001-0AFF10A26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BSP-trees permitem obter uma ordem de desenho baseada em profundidade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Vantagem: se o observador se move, não é preciso reordenar os polígonos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Bastante usada em aplicações de caminhada em ambientes virtuais (arquitetura, museus, jogos)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Diversas variantes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Desenhar de trás para frente (algoritmo do pintor)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Desenhar de frente para trás (algoritmo de recorte recursivo)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Outras ...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>
            <a:extLst>
              <a:ext uri="{FF2B5EF4-FFF2-40B4-BE49-F238E27FC236}">
                <a16:creationId xmlns:a16="http://schemas.microsoft.com/office/drawing/2014/main" id="{317F0D99-917C-4B35-8186-618D9B475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BSP-trees - Construção</a:t>
            </a:r>
          </a:p>
        </p:txBody>
      </p:sp>
      <p:sp>
        <p:nvSpPr>
          <p:cNvPr id="622595" name="Rectangle 3">
            <a:extLst>
              <a:ext uri="{FF2B5EF4-FFF2-40B4-BE49-F238E27FC236}">
                <a16:creationId xmlns:a16="http://schemas.microsoft.com/office/drawing/2014/main" id="{3C61B977-3FFC-4FBB-B105-1082FB80C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Escolhe-se um dos polígonos da coleção presente na célula (ao acaso?)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Não existe algoritmo ótimo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Algumas heurísticas (ex.: minimum stabbing number)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Divide-se a coleção em duas sub-coleções (além do próprio polígono usado como suporte)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Polígonos na frente do plano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Polígonos atrás do plano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Divisão pode requerer o uso de recorte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Partição prossegue recursivamente até termos apenas um polígono por célula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>
            <a:extLst>
              <a:ext uri="{FF2B5EF4-FFF2-40B4-BE49-F238E27FC236}">
                <a16:creationId xmlns:a16="http://schemas.microsoft.com/office/drawing/2014/main" id="{782736F6-7E58-4349-B0B3-A5A5FFE09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BSP-trees - Desenho</a:t>
            </a:r>
          </a:p>
        </p:txBody>
      </p:sp>
      <p:sp>
        <p:nvSpPr>
          <p:cNvPr id="623619" name="Rectangle 3">
            <a:extLst>
              <a:ext uri="{FF2B5EF4-FFF2-40B4-BE49-F238E27FC236}">
                <a16:creationId xmlns:a16="http://schemas.microsoft.com/office/drawing/2014/main" id="{AB541575-34B3-4D4C-870C-38EFA9CC7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Se observador está de um lado do plano de partição, desenha-se (recursivamente)</a:t>
            </a:r>
          </a:p>
          <a:p>
            <a:pPr lvl="1"/>
            <a:r>
              <a:rPr lang="pt-BR" altLang="en-US"/>
              <a:t>Os polígonos do lado oposto</a:t>
            </a:r>
          </a:p>
          <a:p>
            <a:pPr lvl="1"/>
            <a:r>
              <a:rPr lang="pt-BR" altLang="en-US"/>
              <a:t>O próprio polígono de partição</a:t>
            </a:r>
          </a:p>
          <a:p>
            <a:pPr lvl="1"/>
            <a:r>
              <a:rPr lang="pt-BR" altLang="en-US"/>
              <a:t>Os polígonos do mesmo lado</a:t>
            </a:r>
          </a:p>
          <a:p>
            <a:r>
              <a:rPr lang="pt-BR" altLang="en-US"/>
              <a:t>Pode-se ainda fazer culling das células fora do frustum de visão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Freeform 2">
            <a:extLst>
              <a:ext uri="{FF2B5EF4-FFF2-40B4-BE49-F238E27FC236}">
                <a16:creationId xmlns:a16="http://schemas.microsoft.com/office/drawing/2014/main" id="{434FC556-1C73-4139-AA69-D92FEB30F39B}"/>
              </a:ext>
            </a:extLst>
          </p:cNvPr>
          <p:cNvSpPr>
            <a:spLocks/>
          </p:cNvSpPr>
          <p:nvPr/>
        </p:nvSpPr>
        <p:spPr bwMode="auto">
          <a:xfrm>
            <a:off x="1524000" y="3048000"/>
            <a:ext cx="1676400" cy="2133600"/>
          </a:xfrm>
          <a:custGeom>
            <a:avLst/>
            <a:gdLst>
              <a:gd name="T0" fmla="*/ 0 w 1056"/>
              <a:gd name="T1" fmla="*/ 1344 h 1344"/>
              <a:gd name="T2" fmla="*/ 480 w 1056"/>
              <a:gd name="T3" fmla="*/ 0 h 1344"/>
              <a:gd name="T4" fmla="*/ 1056 w 1056"/>
              <a:gd name="T5" fmla="*/ 48 h 1344"/>
              <a:gd name="T6" fmla="*/ 1056 w 1056"/>
              <a:gd name="T7" fmla="*/ 1008 h 1344"/>
              <a:gd name="T8" fmla="*/ 816 w 1056"/>
              <a:gd name="T9" fmla="*/ 1200 h 1344"/>
              <a:gd name="T10" fmla="*/ 576 w 1056"/>
              <a:gd name="T11" fmla="*/ 1152 h 1344"/>
              <a:gd name="T12" fmla="*/ 480 w 1056"/>
              <a:gd name="T13" fmla="*/ 1344 h 1344"/>
              <a:gd name="T14" fmla="*/ 0 w 1056"/>
              <a:gd name="T15" fmla="*/ 1344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6" h="1344">
                <a:moveTo>
                  <a:pt x="0" y="1344"/>
                </a:moveTo>
                <a:lnTo>
                  <a:pt x="480" y="0"/>
                </a:lnTo>
                <a:lnTo>
                  <a:pt x="1056" y="48"/>
                </a:lnTo>
                <a:lnTo>
                  <a:pt x="1056" y="1008"/>
                </a:lnTo>
                <a:lnTo>
                  <a:pt x="816" y="1200"/>
                </a:lnTo>
                <a:lnTo>
                  <a:pt x="576" y="1152"/>
                </a:lnTo>
                <a:lnTo>
                  <a:pt x="480" y="1344"/>
                </a:lnTo>
                <a:lnTo>
                  <a:pt x="0" y="134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43" name="Freeform 3">
            <a:extLst>
              <a:ext uri="{FF2B5EF4-FFF2-40B4-BE49-F238E27FC236}">
                <a16:creationId xmlns:a16="http://schemas.microsoft.com/office/drawing/2014/main" id="{9CEBF0F0-35F5-4C92-B2A0-A870245C0E66}"/>
              </a:ext>
            </a:extLst>
          </p:cNvPr>
          <p:cNvSpPr>
            <a:spLocks/>
          </p:cNvSpPr>
          <p:nvPr/>
        </p:nvSpPr>
        <p:spPr bwMode="auto">
          <a:xfrm>
            <a:off x="3200400" y="3109913"/>
            <a:ext cx="1600200" cy="1676400"/>
          </a:xfrm>
          <a:custGeom>
            <a:avLst/>
            <a:gdLst>
              <a:gd name="T0" fmla="*/ 0 w 1008"/>
              <a:gd name="T1" fmla="*/ 960 h 1056"/>
              <a:gd name="T2" fmla="*/ 0 w 1008"/>
              <a:gd name="T3" fmla="*/ 0 h 1056"/>
              <a:gd name="T4" fmla="*/ 1008 w 1008"/>
              <a:gd name="T5" fmla="*/ 48 h 1056"/>
              <a:gd name="T6" fmla="*/ 912 w 1008"/>
              <a:gd name="T7" fmla="*/ 576 h 1056"/>
              <a:gd name="T8" fmla="*/ 624 w 1008"/>
              <a:gd name="T9" fmla="*/ 624 h 1056"/>
              <a:gd name="T10" fmla="*/ 624 w 1008"/>
              <a:gd name="T11" fmla="*/ 864 h 1056"/>
              <a:gd name="T12" fmla="*/ 384 w 1008"/>
              <a:gd name="T13" fmla="*/ 816 h 1056"/>
              <a:gd name="T14" fmla="*/ 384 w 1008"/>
              <a:gd name="T15" fmla="*/ 1056 h 1056"/>
              <a:gd name="T16" fmla="*/ 0 w 1008"/>
              <a:gd name="T17" fmla="*/ 96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8" h="1056">
                <a:moveTo>
                  <a:pt x="0" y="960"/>
                </a:moveTo>
                <a:lnTo>
                  <a:pt x="0" y="0"/>
                </a:lnTo>
                <a:lnTo>
                  <a:pt x="1008" y="48"/>
                </a:lnTo>
                <a:lnTo>
                  <a:pt x="912" y="576"/>
                </a:lnTo>
                <a:lnTo>
                  <a:pt x="624" y="624"/>
                </a:lnTo>
                <a:lnTo>
                  <a:pt x="624" y="864"/>
                </a:lnTo>
                <a:lnTo>
                  <a:pt x="384" y="816"/>
                </a:lnTo>
                <a:lnTo>
                  <a:pt x="384" y="1056"/>
                </a:lnTo>
                <a:lnTo>
                  <a:pt x="0" y="960"/>
                </a:lnTo>
                <a:close/>
              </a:path>
            </a:pathLst>
          </a:custGeom>
          <a:gradFill rotWithShape="1">
            <a:gsLst>
              <a:gs pos="0">
                <a:srgbClr val="3A888E">
                  <a:alpha val="27000"/>
                </a:srgbClr>
              </a:gs>
              <a:gs pos="100000">
                <a:srgbClr val="3A888E">
                  <a:alpha val="41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44" name="Freeform 4">
            <a:extLst>
              <a:ext uri="{FF2B5EF4-FFF2-40B4-BE49-F238E27FC236}">
                <a16:creationId xmlns:a16="http://schemas.microsoft.com/office/drawing/2014/main" id="{7126A2CE-3478-4079-B3F8-7996EA37B76F}"/>
              </a:ext>
            </a:extLst>
          </p:cNvPr>
          <p:cNvSpPr>
            <a:spLocks/>
          </p:cNvSpPr>
          <p:nvPr/>
        </p:nvSpPr>
        <p:spPr bwMode="auto">
          <a:xfrm>
            <a:off x="2286000" y="1981200"/>
            <a:ext cx="2667000" cy="1219200"/>
          </a:xfrm>
          <a:custGeom>
            <a:avLst/>
            <a:gdLst>
              <a:gd name="T0" fmla="*/ 1536 w 1680"/>
              <a:gd name="T1" fmla="*/ 768 h 768"/>
              <a:gd name="T2" fmla="*/ 0 w 1680"/>
              <a:gd name="T3" fmla="*/ 672 h 768"/>
              <a:gd name="T4" fmla="*/ 240 w 1680"/>
              <a:gd name="T5" fmla="*/ 0 h 768"/>
              <a:gd name="T6" fmla="*/ 624 w 1680"/>
              <a:gd name="T7" fmla="*/ 144 h 768"/>
              <a:gd name="T8" fmla="*/ 816 w 1680"/>
              <a:gd name="T9" fmla="*/ 96 h 768"/>
              <a:gd name="T10" fmla="*/ 1056 w 1680"/>
              <a:gd name="T11" fmla="*/ 240 h 768"/>
              <a:gd name="T12" fmla="*/ 1344 w 1680"/>
              <a:gd name="T13" fmla="*/ 48 h 768"/>
              <a:gd name="T14" fmla="*/ 1440 w 1680"/>
              <a:gd name="T15" fmla="*/ 240 h 768"/>
              <a:gd name="T16" fmla="*/ 1680 w 1680"/>
              <a:gd name="T17" fmla="*/ 480 h 768"/>
              <a:gd name="T18" fmla="*/ 1536 w 1680"/>
              <a:gd name="T1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0" h="768">
                <a:moveTo>
                  <a:pt x="1536" y="768"/>
                </a:moveTo>
                <a:lnTo>
                  <a:pt x="0" y="672"/>
                </a:lnTo>
                <a:lnTo>
                  <a:pt x="240" y="0"/>
                </a:lnTo>
                <a:lnTo>
                  <a:pt x="624" y="144"/>
                </a:lnTo>
                <a:lnTo>
                  <a:pt x="816" y="96"/>
                </a:lnTo>
                <a:lnTo>
                  <a:pt x="1056" y="240"/>
                </a:lnTo>
                <a:lnTo>
                  <a:pt x="1344" y="48"/>
                </a:lnTo>
                <a:lnTo>
                  <a:pt x="1440" y="240"/>
                </a:lnTo>
                <a:lnTo>
                  <a:pt x="1680" y="480"/>
                </a:lnTo>
                <a:lnTo>
                  <a:pt x="1536" y="768"/>
                </a:lnTo>
                <a:close/>
              </a:path>
            </a:pathLst>
          </a:custGeom>
          <a:solidFill>
            <a:srgbClr val="FF6600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45" name="Freeform 5">
            <a:extLst>
              <a:ext uri="{FF2B5EF4-FFF2-40B4-BE49-F238E27FC236}">
                <a16:creationId xmlns:a16="http://schemas.microsoft.com/office/drawing/2014/main" id="{61E1E9D0-5E12-4069-907C-935E4F94BCC5}"/>
              </a:ext>
            </a:extLst>
          </p:cNvPr>
          <p:cNvSpPr>
            <a:spLocks/>
          </p:cNvSpPr>
          <p:nvPr/>
        </p:nvSpPr>
        <p:spPr bwMode="auto">
          <a:xfrm>
            <a:off x="1295400" y="2362200"/>
            <a:ext cx="1219200" cy="1524000"/>
          </a:xfrm>
          <a:custGeom>
            <a:avLst/>
            <a:gdLst>
              <a:gd name="T0" fmla="*/ 432 w 768"/>
              <a:gd name="T1" fmla="*/ 960 h 960"/>
              <a:gd name="T2" fmla="*/ 768 w 768"/>
              <a:gd name="T3" fmla="*/ 0 h 960"/>
              <a:gd name="T4" fmla="*/ 0 w 768"/>
              <a:gd name="T5" fmla="*/ 528 h 960"/>
              <a:gd name="T6" fmla="*/ 432 w 768"/>
              <a:gd name="T7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0">
                <a:moveTo>
                  <a:pt x="432" y="960"/>
                </a:moveTo>
                <a:lnTo>
                  <a:pt x="768" y="0"/>
                </a:lnTo>
                <a:lnTo>
                  <a:pt x="0" y="528"/>
                </a:lnTo>
                <a:lnTo>
                  <a:pt x="432" y="960"/>
                </a:lnTo>
                <a:close/>
              </a:path>
            </a:pathLst>
          </a:custGeom>
          <a:solidFill>
            <a:srgbClr val="3366FF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46" name="Freeform 6">
            <a:extLst>
              <a:ext uri="{FF2B5EF4-FFF2-40B4-BE49-F238E27FC236}">
                <a16:creationId xmlns:a16="http://schemas.microsoft.com/office/drawing/2014/main" id="{469C2E6B-DDED-4B60-899C-7AE37DFDDACD}"/>
              </a:ext>
            </a:extLst>
          </p:cNvPr>
          <p:cNvSpPr>
            <a:spLocks/>
          </p:cNvSpPr>
          <p:nvPr/>
        </p:nvSpPr>
        <p:spPr bwMode="auto">
          <a:xfrm>
            <a:off x="533400" y="1752600"/>
            <a:ext cx="2133600" cy="1447800"/>
          </a:xfrm>
          <a:custGeom>
            <a:avLst/>
            <a:gdLst>
              <a:gd name="T0" fmla="*/ 0 w 1344"/>
              <a:gd name="T1" fmla="*/ 432 h 912"/>
              <a:gd name="T2" fmla="*/ 480 w 1344"/>
              <a:gd name="T3" fmla="*/ 912 h 912"/>
              <a:gd name="T4" fmla="*/ 1248 w 1344"/>
              <a:gd name="T5" fmla="*/ 384 h 912"/>
              <a:gd name="T6" fmla="*/ 1344 w 1344"/>
              <a:gd name="T7" fmla="*/ 144 h 912"/>
              <a:gd name="T8" fmla="*/ 1056 w 1344"/>
              <a:gd name="T9" fmla="*/ 144 h 912"/>
              <a:gd name="T10" fmla="*/ 768 w 1344"/>
              <a:gd name="T11" fmla="*/ 96 h 912"/>
              <a:gd name="T12" fmla="*/ 624 w 1344"/>
              <a:gd name="T13" fmla="*/ 192 h 912"/>
              <a:gd name="T14" fmla="*/ 480 w 1344"/>
              <a:gd name="T15" fmla="*/ 0 h 912"/>
              <a:gd name="T16" fmla="*/ 240 w 1344"/>
              <a:gd name="T17" fmla="*/ 336 h 912"/>
              <a:gd name="T18" fmla="*/ 0 w 1344"/>
              <a:gd name="T19" fmla="*/ 43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44" h="912">
                <a:moveTo>
                  <a:pt x="0" y="432"/>
                </a:moveTo>
                <a:lnTo>
                  <a:pt x="480" y="912"/>
                </a:lnTo>
                <a:lnTo>
                  <a:pt x="1248" y="384"/>
                </a:lnTo>
                <a:lnTo>
                  <a:pt x="1344" y="144"/>
                </a:lnTo>
                <a:lnTo>
                  <a:pt x="1056" y="144"/>
                </a:lnTo>
                <a:lnTo>
                  <a:pt x="768" y="96"/>
                </a:lnTo>
                <a:lnTo>
                  <a:pt x="624" y="192"/>
                </a:lnTo>
                <a:lnTo>
                  <a:pt x="480" y="0"/>
                </a:lnTo>
                <a:lnTo>
                  <a:pt x="240" y="336"/>
                </a:lnTo>
                <a:lnTo>
                  <a:pt x="0" y="432"/>
                </a:lnTo>
                <a:close/>
              </a:path>
            </a:pathLst>
          </a:custGeom>
          <a:solidFill>
            <a:srgbClr val="339933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47" name="Freeform 7">
            <a:extLst>
              <a:ext uri="{FF2B5EF4-FFF2-40B4-BE49-F238E27FC236}">
                <a16:creationId xmlns:a16="http://schemas.microsoft.com/office/drawing/2014/main" id="{66FCA1FB-F36E-4883-96BB-E58C92E6DD43}"/>
              </a:ext>
            </a:extLst>
          </p:cNvPr>
          <p:cNvSpPr>
            <a:spLocks/>
          </p:cNvSpPr>
          <p:nvPr/>
        </p:nvSpPr>
        <p:spPr bwMode="auto">
          <a:xfrm>
            <a:off x="381000" y="2514600"/>
            <a:ext cx="1600200" cy="2667000"/>
          </a:xfrm>
          <a:custGeom>
            <a:avLst/>
            <a:gdLst>
              <a:gd name="T0" fmla="*/ 144 w 1008"/>
              <a:gd name="T1" fmla="*/ 0 h 1680"/>
              <a:gd name="T2" fmla="*/ 1008 w 1008"/>
              <a:gd name="T3" fmla="*/ 864 h 1680"/>
              <a:gd name="T4" fmla="*/ 720 w 1008"/>
              <a:gd name="T5" fmla="*/ 1680 h 1680"/>
              <a:gd name="T6" fmla="*/ 336 w 1008"/>
              <a:gd name="T7" fmla="*/ 1488 h 1680"/>
              <a:gd name="T8" fmla="*/ 336 w 1008"/>
              <a:gd name="T9" fmla="*/ 1200 h 1680"/>
              <a:gd name="T10" fmla="*/ 48 w 1008"/>
              <a:gd name="T11" fmla="*/ 1008 h 1680"/>
              <a:gd name="T12" fmla="*/ 192 w 1008"/>
              <a:gd name="T13" fmla="*/ 864 h 1680"/>
              <a:gd name="T14" fmla="*/ 0 w 1008"/>
              <a:gd name="T15" fmla="*/ 480 h 1680"/>
              <a:gd name="T16" fmla="*/ 144 w 1008"/>
              <a:gd name="T17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8" h="1680">
                <a:moveTo>
                  <a:pt x="144" y="0"/>
                </a:moveTo>
                <a:lnTo>
                  <a:pt x="1008" y="864"/>
                </a:lnTo>
                <a:lnTo>
                  <a:pt x="720" y="1680"/>
                </a:lnTo>
                <a:lnTo>
                  <a:pt x="336" y="1488"/>
                </a:lnTo>
                <a:lnTo>
                  <a:pt x="336" y="1200"/>
                </a:lnTo>
                <a:lnTo>
                  <a:pt x="48" y="1008"/>
                </a:lnTo>
                <a:lnTo>
                  <a:pt x="192" y="864"/>
                </a:lnTo>
                <a:lnTo>
                  <a:pt x="0" y="480"/>
                </a:lnTo>
                <a:lnTo>
                  <a:pt x="144" y="0"/>
                </a:lnTo>
                <a:close/>
              </a:path>
            </a:pathLst>
          </a:custGeom>
          <a:solidFill>
            <a:schemeClr val="accent2">
              <a:alpha val="35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48" name="Rectangle 8">
            <a:extLst>
              <a:ext uri="{FF2B5EF4-FFF2-40B4-BE49-F238E27FC236}">
                <a16:creationId xmlns:a16="http://schemas.microsoft.com/office/drawing/2014/main" id="{495E2A54-A469-4E2A-A666-4F49FB9F8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</a:t>
            </a:r>
          </a:p>
        </p:txBody>
      </p:sp>
      <p:sp>
        <p:nvSpPr>
          <p:cNvPr id="624649" name="Line 9">
            <a:extLst>
              <a:ext uri="{FF2B5EF4-FFF2-40B4-BE49-F238E27FC236}">
                <a16:creationId xmlns:a16="http://schemas.microsoft.com/office/drawing/2014/main" id="{7B6CB2D7-0059-4E4F-A2D5-940C49C187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1981200"/>
            <a:ext cx="121920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0" name="Line 10">
            <a:extLst>
              <a:ext uri="{FF2B5EF4-FFF2-40B4-BE49-F238E27FC236}">
                <a16:creationId xmlns:a16="http://schemas.microsoft.com/office/drawing/2014/main" id="{178B8399-F30C-4852-81C4-00D7D34BD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733800"/>
            <a:ext cx="3810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1" name="Line 11">
            <a:extLst>
              <a:ext uri="{FF2B5EF4-FFF2-40B4-BE49-F238E27FC236}">
                <a16:creationId xmlns:a16="http://schemas.microsoft.com/office/drawing/2014/main" id="{4606F493-7B62-4D63-A8F4-7C26D3BB4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048000"/>
            <a:ext cx="2667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2" name="Line 12">
            <a:extLst>
              <a:ext uri="{FF2B5EF4-FFF2-40B4-BE49-F238E27FC236}">
                <a16:creationId xmlns:a16="http://schemas.microsoft.com/office/drawing/2014/main" id="{2B20818C-5404-4C21-BEE7-2B20E86FC0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667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3" name="Line 13">
            <a:extLst>
              <a:ext uri="{FF2B5EF4-FFF2-40B4-BE49-F238E27FC236}">
                <a16:creationId xmlns:a16="http://schemas.microsoft.com/office/drawing/2014/main" id="{1E586DB3-38B0-4066-8FA2-BA419CAB81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" y="2438400"/>
            <a:ext cx="1447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4" name="Line 14">
            <a:extLst>
              <a:ext uri="{FF2B5EF4-FFF2-40B4-BE49-F238E27FC236}">
                <a16:creationId xmlns:a16="http://schemas.microsoft.com/office/drawing/2014/main" id="{AB41D172-63B4-4ADC-BA4A-5B83442994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3913" y="3052763"/>
            <a:ext cx="319087" cy="366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5" name="Line 15">
            <a:extLst>
              <a:ext uri="{FF2B5EF4-FFF2-40B4-BE49-F238E27FC236}">
                <a16:creationId xmlns:a16="http://schemas.microsoft.com/office/drawing/2014/main" id="{74DE2E16-8B58-4B6C-8EC4-297F7E8D8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6" name="Line 16">
            <a:extLst>
              <a:ext uri="{FF2B5EF4-FFF2-40B4-BE49-F238E27FC236}">
                <a16:creationId xmlns:a16="http://schemas.microsoft.com/office/drawing/2014/main" id="{657CD4D0-53B6-43A4-956A-C7B9D6541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5191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7" name="Line 17">
            <a:extLst>
              <a:ext uri="{FF2B5EF4-FFF2-40B4-BE49-F238E27FC236}">
                <a16:creationId xmlns:a16="http://schemas.microsoft.com/office/drawing/2014/main" id="{5FEA61AC-CFA2-442D-B494-14C52ED4D2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23622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8" name="Line 18">
            <a:extLst>
              <a:ext uri="{FF2B5EF4-FFF2-40B4-BE49-F238E27FC236}">
                <a16:creationId xmlns:a16="http://schemas.microsoft.com/office/drawing/2014/main" id="{6AC58A98-74A7-4EBC-98FD-1FD386B53F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" y="2452688"/>
            <a:ext cx="228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59" name="Text Box 19">
            <a:extLst>
              <a:ext uri="{FF2B5EF4-FFF2-40B4-BE49-F238E27FC236}">
                <a16:creationId xmlns:a16="http://schemas.microsoft.com/office/drawing/2014/main" id="{942F0B72-5869-464C-8485-4781B605B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25" y="52022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1</a:t>
            </a:r>
          </a:p>
        </p:txBody>
      </p:sp>
      <p:sp>
        <p:nvSpPr>
          <p:cNvPr id="624660" name="Text Box 20">
            <a:extLst>
              <a:ext uri="{FF2B5EF4-FFF2-40B4-BE49-F238E27FC236}">
                <a16:creationId xmlns:a16="http://schemas.microsoft.com/office/drawing/2014/main" id="{D062152E-FCA7-4DFA-B2AD-2E064650E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5" y="2841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2</a:t>
            </a:r>
          </a:p>
        </p:txBody>
      </p:sp>
      <p:sp>
        <p:nvSpPr>
          <p:cNvPr id="624661" name="Text Box 21">
            <a:extLst>
              <a:ext uri="{FF2B5EF4-FFF2-40B4-BE49-F238E27FC236}">
                <a16:creationId xmlns:a16="http://schemas.microsoft.com/office/drawing/2014/main" id="{D5B5F71A-4608-4402-9D2D-5765B943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2079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3</a:t>
            </a:r>
          </a:p>
        </p:txBody>
      </p:sp>
      <p:sp>
        <p:nvSpPr>
          <p:cNvPr id="624662" name="Text Box 22">
            <a:extLst>
              <a:ext uri="{FF2B5EF4-FFF2-40B4-BE49-F238E27FC236}">
                <a16:creationId xmlns:a16="http://schemas.microsoft.com/office/drawing/2014/main" id="{105F79B7-2DDE-42E7-ABC8-A4DF6BD29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025" y="2232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4</a:t>
            </a:r>
          </a:p>
        </p:txBody>
      </p:sp>
      <p:sp>
        <p:nvSpPr>
          <p:cNvPr id="624663" name="Text Box 23">
            <a:extLst>
              <a:ext uri="{FF2B5EF4-FFF2-40B4-BE49-F238E27FC236}">
                <a16:creationId xmlns:a16="http://schemas.microsoft.com/office/drawing/2014/main" id="{E68DCFBA-2A1E-4493-A6DD-49AA8A25A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48609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5</a:t>
            </a:r>
          </a:p>
        </p:txBody>
      </p:sp>
      <p:sp>
        <p:nvSpPr>
          <p:cNvPr id="624664" name="Oval 24">
            <a:extLst>
              <a:ext uri="{FF2B5EF4-FFF2-40B4-BE49-F238E27FC236}">
                <a16:creationId xmlns:a16="http://schemas.microsoft.com/office/drawing/2014/main" id="{CC7C5955-D382-4579-B3AE-009A243A8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530225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1</a:t>
            </a:r>
          </a:p>
        </p:txBody>
      </p:sp>
      <p:sp>
        <p:nvSpPr>
          <p:cNvPr id="624665" name="Oval 25">
            <a:extLst>
              <a:ext uri="{FF2B5EF4-FFF2-40B4-BE49-F238E27FC236}">
                <a16:creationId xmlns:a16="http://schemas.microsoft.com/office/drawing/2014/main" id="{719F9D78-28F5-46CD-835F-73FF3846C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2</a:t>
            </a:r>
          </a:p>
        </p:txBody>
      </p:sp>
      <p:sp>
        <p:nvSpPr>
          <p:cNvPr id="624666" name="Oval 26">
            <a:extLst>
              <a:ext uri="{FF2B5EF4-FFF2-40B4-BE49-F238E27FC236}">
                <a16:creationId xmlns:a16="http://schemas.microsoft.com/office/drawing/2014/main" id="{72E558F2-F69E-45FC-8194-B9CFE589E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6670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3</a:t>
            </a:r>
          </a:p>
        </p:txBody>
      </p:sp>
      <p:sp>
        <p:nvSpPr>
          <p:cNvPr id="624667" name="Oval 27">
            <a:extLst>
              <a:ext uri="{FF2B5EF4-FFF2-40B4-BE49-F238E27FC236}">
                <a16:creationId xmlns:a16="http://schemas.microsoft.com/office/drawing/2014/main" id="{3FD5CBC6-6D05-4073-BE23-932F9AEF2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6576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4</a:t>
            </a:r>
          </a:p>
        </p:txBody>
      </p:sp>
      <p:sp>
        <p:nvSpPr>
          <p:cNvPr id="624668" name="Oval 28">
            <a:extLst>
              <a:ext uri="{FF2B5EF4-FFF2-40B4-BE49-F238E27FC236}">
                <a16:creationId xmlns:a16="http://schemas.microsoft.com/office/drawing/2014/main" id="{39583D12-D5FB-462F-AB21-E17F41B6D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657600"/>
            <a:ext cx="52705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5</a:t>
            </a:r>
          </a:p>
        </p:txBody>
      </p:sp>
      <p:cxnSp>
        <p:nvCxnSpPr>
          <p:cNvPr id="624669" name="AutoShape 29">
            <a:extLst>
              <a:ext uri="{FF2B5EF4-FFF2-40B4-BE49-F238E27FC236}">
                <a16:creationId xmlns:a16="http://schemas.microsoft.com/office/drawing/2014/main" id="{98CB87D4-5DE9-4322-9031-1BC2607B6E6F}"/>
              </a:ext>
            </a:extLst>
          </p:cNvPr>
          <p:cNvCxnSpPr>
            <a:cxnSpLocks noChangeShapeType="1"/>
            <a:stCxn id="624664" idx="4"/>
            <a:endCxn id="624665" idx="0"/>
          </p:cNvCxnSpPr>
          <p:nvPr/>
        </p:nvCxnSpPr>
        <p:spPr bwMode="auto">
          <a:xfrm flipH="1">
            <a:off x="6359525" y="2438400"/>
            <a:ext cx="8397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70" name="AutoShape 30">
            <a:extLst>
              <a:ext uri="{FF2B5EF4-FFF2-40B4-BE49-F238E27FC236}">
                <a16:creationId xmlns:a16="http://schemas.microsoft.com/office/drawing/2014/main" id="{9ECEC1AE-3432-4B55-8358-0A6C3FBAF36D}"/>
              </a:ext>
            </a:extLst>
          </p:cNvPr>
          <p:cNvCxnSpPr>
            <a:cxnSpLocks noChangeShapeType="1"/>
            <a:stCxn id="624664" idx="4"/>
            <a:endCxn id="624666" idx="0"/>
          </p:cNvCxnSpPr>
          <p:nvPr/>
        </p:nvCxnSpPr>
        <p:spPr bwMode="auto">
          <a:xfrm>
            <a:off x="7199313" y="2438400"/>
            <a:ext cx="760412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71" name="AutoShape 31">
            <a:extLst>
              <a:ext uri="{FF2B5EF4-FFF2-40B4-BE49-F238E27FC236}">
                <a16:creationId xmlns:a16="http://schemas.microsoft.com/office/drawing/2014/main" id="{5E6CD806-3804-4746-A392-1A882760C8D9}"/>
              </a:ext>
            </a:extLst>
          </p:cNvPr>
          <p:cNvCxnSpPr>
            <a:cxnSpLocks noChangeShapeType="1"/>
            <a:stCxn id="624665" idx="4"/>
            <a:endCxn id="624668" idx="0"/>
          </p:cNvCxnSpPr>
          <p:nvPr/>
        </p:nvCxnSpPr>
        <p:spPr bwMode="auto">
          <a:xfrm>
            <a:off x="6359525" y="3200400"/>
            <a:ext cx="457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72" name="AutoShape 32">
            <a:extLst>
              <a:ext uri="{FF2B5EF4-FFF2-40B4-BE49-F238E27FC236}">
                <a16:creationId xmlns:a16="http://schemas.microsoft.com/office/drawing/2014/main" id="{27F7370D-95A5-484D-89EE-BD507849CF30}"/>
              </a:ext>
            </a:extLst>
          </p:cNvPr>
          <p:cNvCxnSpPr>
            <a:cxnSpLocks noChangeShapeType="1"/>
            <a:stCxn id="624666" idx="4"/>
            <a:endCxn id="624667" idx="0"/>
          </p:cNvCxnSpPr>
          <p:nvPr/>
        </p:nvCxnSpPr>
        <p:spPr bwMode="auto">
          <a:xfrm>
            <a:off x="7959725" y="3200400"/>
            <a:ext cx="457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73" name="Text Box 33">
            <a:extLst>
              <a:ext uri="{FF2B5EF4-FFF2-40B4-BE49-F238E27FC236}">
                <a16:creationId xmlns:a16="http://schemas.microsoft.com/office/drawing/2014/main" id="{9E718C34-19A9-44C6-9510-FBC02E55E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2384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624674" name="Text Box 34">
            <a:extLst>
              <a:ext uri="{FF2B5EF4-FFF2-40B4-BE49-F238E27FC236}">
                <a16:creationId xmlns:a16="http://schemas.microsoft.com/office/drawing/2014/main" id="{5F0A3506-34C8-41A8-9238-44FC8916E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4512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  <p:sp>
        <p:nvSpPr>
          <p:cNvPr id="624675" name="Text Box 35">
            <a:extLst>
              <a:ext uri="{FF2B5EF4-FFF2-40B4-BE49-F238E27FC236}">
                <a16:creationId xmlns:a16="http://schemas.microsoft.com/office/drawing/2014/main" id="{08051202-C686-4E65-90B5-A352A3D38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429000"/>
            <a:ext cx="363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C</a:t>
            </a:r>
          </a:p>
        </p:txBody>
      </p:sp>
      <p:sp>
        <p:nvSpPr>
          <p:cNvPr id="624676" name="Text Box 36">
            <a:extLst>
              <a:ext uri="{FF2B5EF4-FFF2-40B4-BE49-F238E27FC236}">
                <a16:creationId xmlns:a16="http://schemas.microsoft.com/office/drawing/2014/main" id="{901DD16E-E98C-4D05-8BE9-870BCAC1C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3908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D</a:t>
            </a:r>
          </a:p>
        </p:txBody>
      </p:sp>
      <p:sp>
        <p:nvSpPr>
          <p:cNvPr id="624677" name="Text Box 37">
            <a:extLst>
              <a:ext uri="{FF2B5EF4-FFF2-40B4-BE49-F238E27FC236}">
                <a16:creationId xmlns:a16="http://schemas.microsoft.com/office/drawing/2014/main" id="{BDC21025-97D3-443D-B72B-D8DB4BFB8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2155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E</a:t>
            </a:r>
          </a:p>
        </p:txBody>
      </p:sp>
      <p:sp>
        <p:nvSpPr>
          <p:cNvPr id="624678" name="Text Box 38">
            <a:extLst>
              <a:ext uri="{FF2B5EF4-FFF2-40B4-BE49-F238E27FC236}">
                <a16:creationId xmlns:a16="http://schemas.microsoft.com/office/drawing/2014/main" id="{946FD351-9AE8-429D-B72B-D39B3FC78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088" y="30702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F</a:t>
            </a:r>
          </a:p>
        </p:txBody>
      </p:sp>
      <p:sp>
        <p:nvSpPr>
          <p:cNvPr id="624679" name="Rectangle 39">
            <a:extLst>
              <a:ext uri="{FF2B5EF4-FFF2-40B4-BE49-F238E27FC236}">
                <a16:creationId xmlns:a16="http://schemas.microsoft.com/office/drawing/2014/main" id="{4D0B206A-CCED-4D09-8E2E-4FB3C9338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0238" y="3738563"/>
            <a:ext cx="390525" cy="396875"/>
          </a:xfrm>
          <a:prstGeom prst="rect">
            <a:avLst/>
          </a:prstGeom>
          <a:solidFill>
            <a:srgbClr val="FF6600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624680" name="Rectangle 40">
            <a:extLst>
              <a:ext uri="{FF2B5EF4-FFF2-40B4-BE49-F238E27FC236}">
                <a16:creationId xmlns:a16="http://schemas.microsoft.com/office/drawing/2014/main" id="{890352C6-7CF7-4BCB-90DA-EF2720695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5363"/>
            <a:ext cx="349250" cy="396875"/>
          </a:xfrm>
          <a:prstGeom prst="rect">
            <a:avLst/>
          </a:prstGeom>
          <a:gradFill rotWithShape="1">
            <a:gsLst>
              <a:gs pos="0">
                <a:srgbClr val="3A888E">
                  <a:alpha val="27000"/>
                </a:srgbClr>
              </a:gs>
              <a:gs pos="100000">
                <a:srgbClr val="3A888E">
                  <a:alpha val="41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B</a:t>
            </a:r>
          </a:p>
        </p:txBody>
      </p:sp>
      <p:sp>
        <p:nvSpPr>
          <p:cNvPr id="624681" name="Rectangle 41">
            <a:extLst>
              <a:ext uri="{FF2B5EF4-FFF2-40B4-BE49-F238E27FC236}">
                <a16:creationId xmlns:a16="http://schemas.microsoft.com/office/drawing/2014/main" id="{C1866915-67BE-4C1C-A383-3189089F7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05363"/>
            <a:ext cx="373063" cy="396875"/>
          </a:xfrm>
          <a:prstGeom prst="rect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C</a:t>
            </a:r>
          </a:p>
        </p:txBody>
      </p:sp>
      <p:sp>
        <p:nvSpPr>
          <p:cNvPr id="624682" name="Rectangle 42">
            <a:extLst>
              <a:ext uri="{FF2B5EF4-FFF2-40B4-BE49-F238E27FC236}">
                <a16:creationId xmlns:a16="http://schemas.microsoft.com/office/drawing/2014/main" id="{3D397CF7-1055-4A51-8D35-58FBA38E6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738563"/>
            <a:ext cx="390525" cy="396875"/>
          </a:xfrm>
          <a:prstGeom prst="rect">
            <a:avLst/>
          </a:prstGeom>
          <a:solidFill>
            <a:schemeClr val="accent2">
              <a:alpha val="35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D</a:t>
            </a:r>
          </a:p>
        </p:txBody>
      </p:sp>
      <p:sp>
        <p:nvSpPr>
          <p:cNvPr id="624683" name="Rectangle 43">
            <a:extLst>
              <a:ext uri="{FF2B5EF4-FFF2-40B4-BE49-F238E27FC236}">
                <a16:creationId xmlns:a16="http://schemas.microsoft.com/office/drawing/2014/main" id="{96350E1B-176D-4DDF-A8FE-47B94B58E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05363"/>
            <a:ext cx="349250" cy="396875"/>
          </a:xfrm>
          <a:prstGeom prst="rect">
            <a:avLst/>
          </a:prstGeom>
          <a:solidFill>
            <a:srgbClr val="339933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E</a:t>
            </a:r>
          </a:p>
        </p:txBody>
      </p:sp>
      <p:sp>
        <p:nvSpPr>
          <p:cNvPr id="624684" name="Rectangle 44">
            <a:extLst>
              <a:ext uri="{FF2B5EF4-FFF2-40B4-BE49-F238E27FC236}">
                <a16:creationId xmlns:a16="http://schemas.microsoft.com/office/drawing/2014/main" id="{891763B3-FAAD-47DE-8BA4-13A1CA191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05363"/>
            <a:ext cx="334963" cy="396875"/>
          </a:xfrm>
          <a:prstGeom prst="rect">
            <a:avLst/>
          </a:prstGeom>
          <a:solidFill>
            <a:srgbClr val="3366FF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pt-BR" altLang="en-US"/>
              <a:t>F</a:t>
            </a:r>
          </a:p>
        </p:txBody>
      </p:sp>
      <p:cxnSp>
        <p:nvCxnSpPr>
          <p:cNvPr id="624685" name="AutoShape 45">
            <a:extLst>
              <a:ext uri="{FF2B5EF4-FFF2-40B4-BE49-F238E27FC236}">
                <a16:creationId xmlns:a16="http://schemas.microsoft.com/office/drawing/2014/main" id="{03A2BF35-D2D6-42B6-A5B2-F62FC5B4230F}"/>
              </a:ext>
            </a:extLst>
          </p:cNvPr>
          <p:cNvCxnSpPr>
            <a:cxnSpLocks noChangeShapeType="1"/>
            <a:stCxn id="624665" idx="4"/>
            <a:endCxn id="624679" idx="0"/>
          </p:cNvCxnSpPr>
          <p:nvPr/>
        </p:nvCxnSpPr>
        <p:spPr bwMode="auto">
          <a:xfrm flipH="1">
            <a:off x="5905500" y="3200400"/>
            <a:ext cx="454025" cy="53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86" name="AutoShape 46">
            <a:extLst>
              <a:ext uri="{FF2B5EF4-FFF2-40B4-BE49-F238E27FC236}">
                <a16:creationId xmlns:a16="http://schemas.microsoft.com/office/drawing/2014/main" id="{D39A486D-3652-423E-92C0-46D7AA9B77B7}"/>
              </a:ext>
            </a:extLst>
          </p:cNvPr>
          <p:cNvCxnSpPr>
            <a:cxnSpLocks noChangeShapeType="1"/>
            <a:stCxn id="624666" idx="4"/>
            <a:endCxn id="624682" idx="0"/>
          </p:cNvCxnSpPr>
          <p:nvPr/>
        </p:nvCxnSpPr>
        <p:spPr bwMode="auto">
          <a:xfrm flipH="1">
            <a:off x="7586663" y="3200400"/>
            <a:ext cx="373062" cy="53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87" name="AutoShape 47">
            <a:extLst>
              <a:ext uri="{FF2B5EF4-FFF2-40B4-BE49-F238E27FC236}">
                <a16:creationId xmlns:a16="http://schemas.microsoft.com/office/drawing/2014/main" id="{F19E7C46-2932-46E1-860E-514AB21606C7}"/>
              </a:ext>
            </a:extLst>
          </p:cNvPr>
          <p:cNvCxnSpPr>
            <a:cxnSpLocks noChangeShapeType="1"/>
            <a:stCxn id="624667" idx="4"/>
            <a:endCxn id="624683" idx="0"/>
          </p:cNvCxnSpPr>
          <p:nvPr/>
        </p:nvCxnSpPr>
        <p:spPr bwMode="auto">
          <a:xfrm flipH="1">
            <a:off x="8099425" y="4191000"/>
            <a:ext cx="3175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88" name="AutoShape 48">
            <a:extLst>
              <a:ext uri="{FF2B5EF4-FFF2-40B4-BE49-F238E27FC236}">
                <a16:creationId xmlns:a16="http://schemas.microsoft.com/office/drawing/2014/main" id="{84647DB7-1118-4B2B-8C33-DE1D67360279}"/>
              </a:ext>
            </a:extLst>
          </p:cNvPr>
          <p:cNvCxnSpPr>
            <a:cxnSpLocks noChangeShapeType="1"/>
            <a:stCxn id="624667" idx="4"/>
            <a:endCxn id="624684" idx="0"/>
          </p:cNvCxnSpPr>
          <p:nvPr/>
        </p:nvCxnSpPr>
        <p:spPr bwMode="auto">
          <a:xfrm>
            <a:off x="8416925" y="4191000"/>
            <a:ext cx="36195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89" name="AutoShape 49">
            <a:extLst>
              <a:ext uri="{FF2B5EF4-FFF2-40B4-BE49-F238E27FC236}">
                <a16:creationId xmlns:a16="http://schemas.microsoft.com/office/drawing/2014/main" id="{24E458B5-DD51-468B-98FF-E4CB97B71DC6}"/>
              </a:ext>
            </a:extLst>
          </p:cNvPr>
          <p:cNvCxnSpPr>
            <a:cxnSpLocks noChangeShapeType="1"/>
            <a:stCxn id="624668" idx="4"/>
            <a:endCxn id="624680" idx="0"/>
          </p:cNvCxnSpPr>
          <p:nvPr/>
        </p:nvCxnSpPr>
        <p:spPr bwMode="auto">
          <a:xfrm flipH="1">
            <a:off x="6423025" y="4191000"/>
            <a:ext cx="3937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90" name="AutoShape 50">
            <a:extLst>
              <a:ext uri="{FF2B5EF4-FFF2-40B4-BE49-F238E27FC236}">
                <a16:creationId xmlns:a16="http://schemas.microsoft.com/office/drawing/2014/main" id="{227532B6-1FCA-4CB8-B141-E0095EB29405}"/>
              </a:ext>
            </a:extLst>
          </p:cNvPr>
          <p:cNvCxnSpPr>
            <a:cxnSpLocks noChangeShapeType="1"/>
            <a:stCxn id="624668" idx="4"/>
            <a:endCxn id="624681" idx="0"/>
          </p:cNvCxnSpPr>
          <p:nvPr/>
        </p:nvCxnSpPr>
        <p:spPr bwMode="auto">
          <a:xfrm>
            <a:off x="6816725" y="4191000"/>
            <a:ext cx="381000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91" name="Text Box 51">
            <a:extLst>
              <a:ext uri="{FF2B5EF4-FFF2-40B4-BE49-F238E27FC236}">
                <a16:creationId xmlns:a16="http://schemas.microsoft.com/office/drawing/2014/main" id="{708EC7F7-F3CF-4E51-9016-87277C7A7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23202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24692" name="Text Box 52">
            <a:extLst>
              <a:ext uri="{FF2B5EF4-FFF2-40B4-BE49-F238E27FC236}">
                <a16:creationId xmlns:a16="http://schemas.microsoft.com/office/drawing/2014/main" id="{92DFAFD9-E506-489B-886D-785F67A7B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2209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24693" name="Text Box 53">
            <a:extLst>
              <a:ext uri="{FF2B5EF4-FFF2-40B4-BE49-F238E27FC236}">
                <a16:creationId xmlns:a16="http://schemas.microsoft.com/office/drawing/2014/main" id="{690F308E-C86F-4F57-BEBD-AFF3BF72B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00400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24694" name="Text Box 54">
            <a:extLst>
              <a:ext uri="{FF2B5EF4-FFF2-40B4-BE49-F238E27FC236}">
                <a16:creationId xmlns:a16="http://schemas.microsoft.com/office/drawing/2014/main" id="{AC8877CF-9EC2-4273-BF7C-9E4DDD3EB030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6553200" y="31845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24695" name="Text Box 55">
            <a:extLst>
              <a:ext uri="{FF2B5EF4-FFF2-40B4-BE49-F238E27FC236}">
                <a16:creationId xmlns:a16="http://schemas.microsoft.com/office/drawing/2014/main" id="{491A2937-F0D6-45E9-8CFA-0CF05DC2B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0" y="321627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24696" name="Text Box 56">
            <a:extLst>
              <a:ext uri="{FF2B5EF4-FFF2-40B4-BE49-F238E27FC236}">
                <a16:creationId xmlns:a16="http://schemas.microsoft.com/office/drawing/2014/main" id="{59417BA1-6F9B-4CB9-84F5-A76CFD07A321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8223250" y="3200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24697" name="Text Box 57">
            <a:extLst>
              <a:ext uri="{FF2B5EF4-FFF2-40B4-BE49-F238E27FC236}">
                <a16:creationId xmlns:a16="http://schemas.microsoft.com/office/drawing/2014/main" id="{9FAE7A1E-BD3E-4ED4-AED7-4666B33BC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2752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24698" name="Text Box 58">
            <a:extLst>
              <a:ext uri="{FF2B5EF4-FFF2-40B4-BE49-F238E27FC236}">
                <a16:creationId xmlns:a16="http://schemas.microsoft.com/office/drawing/2014/main" id="{B44A3A33-42CB-4E7C-9E39-CD5463E4BE94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7010400" y="4311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24699" name="Text Box 59">
            <a:extLst>
              <a:ext uri="{FF2B5EF4-FFF2-40B4-BE49-F238E27FC236}">
                <a16:creationId xmlns:a16="http://schemas.microsoft.com/office/drawing/2014/main" id="{93C66EC8-717E-46FC-A16E-FF258691E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0" y="4359275"/>
            <a:ext cx="33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+</a:t>
            </a:r>
          </a:p>
        </p:txBody>
      </p:sp>
      <p:sp>
        <p:nvSpPr>
          <p:cNvPr id="624700" name="Text Box 60">
            <a:extLst>
              <a:ext uri="{FF2B5EF4-FFF2-40B4-BE49-F238E27FC236}">
                <a16:creationId xmlns:a16="http://schemas.microsoft.com/office/drawing/2014/main" id="{3F4B4E58-0127-4E4B-8D2F-1DF49D245998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8604250" y="4343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/>
              <a:t>–</a:t>
            </a:r>
          </a:p>
        </p:txBody>
      </p:sp>
      <p:sp>
        <p:nvSpPr>
          <p:cNvPr id="624701" name="Oval 61">
            <a:extLst>
              <a:ext uri="{FF2B5EF4-FFF2-40B4-BE49-F238E27FC236}">
                <a16:creationId xmlns:a16="http://schemas.microsoft.com/office/drawing/2014/main" id="{AC36725E-FE13-4C59-B7BF-6BBCA6948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152400" cy="1524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702" name="Text Box 62">
            <a:extLst>
              <a:ext uri="{FF2B5EF4-FFF2-40B4-BE49-F238E27FC236}">
                <a16:creationId xmlns:a16="http://schemas.microsoft.com/office/drawing/2014/main" id="{3D89945C-A349-4FFC-846E-D8E379BBC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867400"/>
            <a:ext cx="3865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Ordem de desenho: D E F A B C </a:t>
            </a:r>
          </a:p>
        </p:txBody>
      </p:sp>
      <p:sp>
        <p:nvSpPr>
          <p:cNvPr id="624703" name="Line 63">
            <a:extLst>
              <a:ext uri="{FF2B5EF4-FFF2-40B4-BE49-F238E27FC236}">
                <a16:creationId xmlns:a16="http://schemas.microsoft.com/office/drawing/2014/main" id="{DACF7461-46BD-4B01-8963-D84976FD0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8862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>
            <a:extLst>
              <a:ext uri="{FF2B5EF4-FFF2-40B4-BE49-F238E27FC236}">
                <a16:creationId xmlns:a16="http://schemas.microsoft.com/office/drawing/2014/main" id="{9A26C3F7-1BD9-4C93-BA10-50D2FF433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BSP-trees</a:t>
            </a:r>
          </a:p>
        </p:txBody>
      </p:sp>
      <p:sp>
        <p:nvSpPr>
          <p:cNvPr id="625667" name="Rectangle 3">
            <a:extLst>
              <a:ext uri="{FF2B5EF4-FFF2-40B4-BE49-F238E27FC236}">
                <a16:creationId xmlns:a16="http://schemas.microsoft.com/office/drawing/2014/main" id="{ABCBCDC4-EFD2-4A21-9234-B5681A45C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Vantagens</a:t>
            </a:r>
          </a:p>
          <a:p>
            <a:pPr lvl="1"/>
            <a:r>
              <a:rPr lang="pt-BR" altLang="en-US"/>
              <a:t>Pode ser usado para caminhadas </a:t>
            </a:r>
          </a:p>
          <a:p>
            <a:pPr lvl="1"/>
            <a:r>
              <a:rPr lang="pt-BR" altLang="en-US"/>
              <a:t>Filtragem e anti-aliasing suportados com facilidade (desenho de trás para a frente)</a:t>
            </a:r>
          </a:p>
          <a:p>
            <a:pPr lvl="1"/>
            <a:r>
              <a:rPr lang="pt-BR" altLang="en-US"/>
              <a:t>Algoritmo de frente para trás usado em jogos</a:t>
            </a:r>
          </a:p>
          <a:p>
            <a:r>
              <a:rPr lang="pt-BR" altLang="en-US"/>
              <a:t>Desvantagens</a:t>
            </a:r>
          </a:p>
          <a:p>
            <a:pPr lvl="1"/>
            <a:r>
              <a:rPr lang="pt-BR" altLang="en-US"/>
              <a:t>Desenha mesmo pixel várias vezes</a:t>
            </a:r>
          </a:p>
          <a:p>
            <a:pPr lvl="1"/>
            <a:r>
              <a:rPr lang="pt-BR" altLang="en-US"/>
              <a:t>Número de polígonos pode crescer muito</a:t>
            </a:r>
          </a:p>
          <a:p>
            <a:pPr lvl="1"/>
            <a:endParaRPr lang="pt-BR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>
            <a:extLst>
              <a:ext uri="{FF2B5EF4-FFF2-40B4-BE49-F238E27FC236}">
                <a16:creationId xmlns:a16="http://schemas.microsoft.com/office/drawing/2014/main" id="{644E36A0-2DAA-4E99-B344-9BBA69EA0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</a:t>
            </a:r>
          </a:p>
        </p:txBody>
      </p:sp>
      <p:sp>
        <p:nvSpPr>
          <p:cNvPr id="626691" name="Rectangle 3">
            <a:extLst>
              <a:ext uri="{FF2B5EF4-FFF2-40B4-BE49-F238E27FC236}">
                <a16:creationId xmlns:a16="http://schemas.microsoft.com/office/drawing/2014/main" id="{6184D6C9-8F52-4960-80B7-3733D07AE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 dirty="0"/>
              <a:t>Ideia usada em aplicações de caminhada (</a:t>
            </a:r>
            <a:r>
              <a:rPr lang="pt-BR" altLang="en-US" sz="2600" i="1" dirty="0"/>
              <a:t>walkthrough</a:t>
            </a:r>
            <a:r>
              <a:rPr lang="pt-BR" altLang="en-US" sz="2600" dirty="0"/>
              <a:t>) por ambientes virtuais do tipo arquitetônico </a:t>
            </a:r>
            <a:endParaRPr lang="pt-BR" altLang="en-US" sz="2600"/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Cena composta de diversos compartimentos (quartos, salas, etc.)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Visibilidade é determinada convencionalmente dentro de cada compartimento (</a:t>
            </a:r>
            <a:r>
              <a:rPr lang="pt-BR" altLang="en-US" sz="2600" u="sng" dirty="0"/>
              <a:t>célula</a:t>
            </a:r>
            <a:r>
              <a:rPr lang="pt-BR" altLang="en-US" sz="2600" dirty="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Visibilidade entre células requer que luz atravesse partes vasadas das paredes tais como janelas, portas, etc. (</a:t>
            </a:r>
            <a:r>
              <a:rPr lang="pt-BR" altLang="en-US" sz="2600" u="sng" dirty="0"/>
              <a:t>portais</a:t>
            </a:r>
            <a:r>
              <a:rPr lang="pt-BR" altLang="en-US" sz="2600" dirty="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Modelo de células e portais pode ser entendido como um grafo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Células = vértices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Portais = arestas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96633D9B-5C7A-498C-9D1C-B370CE860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</a:t>
            </a:r>
          </a:p>
        </p:txBody>
      </p:sp>
      <p:sp>
        <p:nvSpPr>
          <p:cNvPr id="628742" name="Rectangle 6">
            <a:extLst>
              <a:ext uri="{FF2B5EF4-FFF2-40B4-BE49-F238E27FC236}">
                <a16:creationId xmlns:a16="http://schemas.microsoft.com/office/drawing/2014/main" id="{0898A5A6-C219-432D-A332-E73FE7436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05000"/>
            <a:ext cx="6248400" cy="4038600"/>
          </a:xfrm>
          <a:prstGeom prst="rect">
            <a:avLst/>
          </a:prstGeom>
          <a:noFill/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8743" name="Line 7">
            <a:extLst>
              <a:ext uri="{FF2B5EF4-FFF2-40B4-BE49-F238E27FC236}">
                <a16:creationId xmlns:a16="http://schemas.microsoft.com/office/drawing/2014/main" id="{E94886E1-E7C8-4443-8B97-565D3AFAE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267200"/>
            <a:ext cx="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44" name="Line 8">
            <a:extLst>
              <a:ext uri="{FF2B5EF4-FFF2-40B4-BE49-F238E27FC236}">
                <a16:creationId xmlns:a16="http://schemas.microsoft.com/office/drawing/2014/main" id="{7A070CFF-5AEA-4E8A-ABDE-33613B59D5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505200"/>
            <a:ext cx="3886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8745" name="Line 9">
            <a:extLst>
              <a:ext uri="{FF2B5EF4-FFF2-40B4-BE49-F238E27FC236}">
                <a16:creationId xmlns:a16="http://schemas.microsoft.com/office/drawing/2014/main" id="{B2268764-C3B8-4987-9E5E-62ADD183C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5052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8746" name="Line 10">
            <a:extLst>
              <a:ext uri="{FF2B5EF4-FFF2-40B4-BE49-F238E27FC236}">
                <a16:creationId xmlns:a16="http://schemas.microsoft.com/office/drawing/2014/main" id="{9E4B3028-5BFA-49C8-8F00-C9FAA0391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4864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8749" name="Line 13">
            <a:extLst>
              <a:ext uri="{FF2B5EF4-FFF2-40B4-BE49-F238E27FC236}">
                <a16:creationId xmlns:a16="http://schemas.microsoft.com/office/drawing/2014/main" id="{6201D4AC-D1AC-4AEE-9AD8-84C6CACA54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2438400"/>
            <a:ext cx="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8750" name="Line 14">
            <a:extLst>
              <a:ext uri="{FF2B5EF4-FFF2-40B4-BE49-F238E27FC236}">
                <a16:creationId xmlns:a16="http://schemas.microsoft.com/office/drawing/2014/main" id="{2B113922-2548-4C5B-A771-5201CDB9BC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19050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51" name="Line 15">
            <a:extLst>
              <a:ext uri="{FF2B5EF4-FFF2-40B4-BE49-F238E27FC236}">
                <a16:creationId xmlns:a16="http://schemas.microsoft.com/office/drawing/2014/main" id="{029A39AE-C245-4332-8E62-D7DB888508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4958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8752" name="Line 16">
            <a:extLst>
              <a:ext uri="{FF2B5EF4-FFF2-40B4-BE49-F238E27FC236}">
                <a16:creationId xmlns:a16="http://schemas.microsoft.com/office/drawing/2014/main" id="{A19B7205-6867-4DC0-97A6-7216835D1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53" name="Oval 17">
            <a:extLst>
              <a:ext uri="{FF2B5EF4-FFF2-40B4-BE49-F238E27FC236}">
                <a16:creationId xmlns:a16="http://schemas.microsoft.com/office/drawing/2014/main" id="{85035D51-2352-4EAA-AEAE-C741C2C8C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5908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8754" name="Oval 18">
            <a:extLst>
              <a:ext uri="{FF2B5EF4-FFF2-40B4-BE49-F238E27FC236}">
                <a16:creationId xmlns:a16="http://schemas.microsoft.com/office/drawing/2014/main" id="{135C9658-0157-4524-8996-4161F8354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5908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8755" name="Oval 19">
            <a:extLst>
              <a:ext uri="{FF2B5EF4-FFF2-40B4-BE49-F238E27FC236}">
                <a16:creationId xmlns:a16="http://schemas.microsoft.com/office/drawing/2014/main" id="{A97E6610-DC74-46BC-B2AC-CA07F99B8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006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8757" name="Oval 21">
            <a:extLst>
              <a:ext uri="{FF2B5EF4-FFF2-40B4-BE49-F238E27FC236}">
                <a16:creationId xmlns:a16="http://schemas.microsoft.com/office/drawing/2014/main" id="{1AECF9FC-BC62-4A1F-A9FA-0FDFEC2E4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006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8760" name="Freeform 24">
            <a:extLst>
              <a:ext uri="{FF2B5EF4-FFF2-40B4-BE49-F238E27FC236}">
                <a16:creationId xmlns:a16="http://schemas.microsoft.com/office/drawing/2014/main" id="{C25653D4-7D70-4A91-AD52-530FE9CB3DCB}"/>
              </a:ext>
            </a:extLst>
          </p:cNvPr>
          <p:cNvSpPr>
            <a:spLocks/>
          </p:cNvSpPr>
          <p:nvPr/>
        </p:nvSpPr>
        <p:spPr bwMode="auto">
          <a:xfrm>
            <a:off x="1819275" y="2659063"/>
            <a:ext cx="1065213" cy="2179637"/>
          </a:xfrm>
          <a:custGeom>
            <a:avLst/>
            <a:gdLst>
              <a:gd name="T0" fmla="*/ 671 w 671"/>
              <a:gd name="T1" fmla="*/ 0 h 1373"/>
              <a:gd name="T2" fmla="*/ 47 w 671"/>
              <a:gd name="T3" fmla="*/ 353 h 1373"/>
              <a:gd name="T4" fmla="*/ 387 w 671"/>
              <a:gd name="T5" fmla="*/ 1373 h 1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1" h="1373">
                <a:moveTo>
                  <a:pt x="671" y="0"/>
                </a:moveTo>
                <a:cubicBezTo>
                  <a:pt x="569" y="59"/>
                  <a:pt x="94" y="124"/>
                  <a:pt x="47" y="353"/>
                </a:cubicBezTo>
                <a:cubicBezTo>
                  <a:pt x="0" y="582"/>
                  <a:pt x="316" y="1161"/>
                  <a:pt x="387" y="137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8761" name="Freeform 25">
            <a:extLst>
              <a:ext uri="{FF2B5EF4-FFF2-40B4-BE49-F238E27FC236}">
                <a16:creationId xmlns:a16="http://schemas.microsoft.com/office/drawing/2014/main" id="{DFC240A2-4A78-45B5-BA6C-AEBBD672D587}"/>
              </a:ext>
            </a:extLst>
          </p:cNvPr>
          <p:cNvSpPr>
            <a:spLocks/>
          </p:cNvSpPr>
          <p:nvPr/>
        </p:nvSpPr>
        <p:spPr bwMode="auto">
          <a:xfrm>
            <a:off x="2590800" y="3797300"/>
            <a:ext cx="1828800" cy="1079500"/>
          </a:xfrm>
          <a:custGeom>
            <a:avLst/>
            <a:gdLst>
              <a:gd name="T0" fmla="*/ 0 w 1152"/>
              <a:gd name="T1" fmla="*/ 680 h 680"/>
              <a:gd name="T2" fmla="*/ 672 w 1152"/>
              <a:gd name="T3" fmla="*/ 8 h 680"/>
              <a:gd name="T4" fmla="*/ 1152 w 1152"/>
              <a:gd name="T5" fmla="*/ 632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2" h="680">
                <a:moveTo>
                  <a:pt x="0" y="680"/>
                </a:moveTo>
                <a:cubicBezTo>
                  <a:pt x="240" y="348"/>
                  <a:pt x="480" y="16"/>
                  <a:pt x="672" y="8"/>
                </a:cubicBezTo>
                <a:cubicBezTo>
                  <a:pt x="864" y="0"/>
                  <a:pt x="1008" y="316"/>
                  <a:pt x="1152" y="632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62" name="Freeform 26">
            <a:extLst>
              <a:ext uri="{FF2B5EF4-FFF2-40B4-BE49-F238E27FC236}">
                <a16:creationId xmlns:a16="http://schemas.microsoft.com/office/drawing/2014/main" id="{02BBDAEF-A2F4-4259-8F08-7CDB195273A8}"/>
              </a:ext>
            </a:extLst>
          </p:cNvPr>
          <p:cNvSpPr>
            <a:spLocks/>
          </p:cNvSpPr>
          <p:nvPr/>
        </p:nvSpPr>
        <p:spPr bwMode="auto">
          <a:xfrm>
            <a:off x="4445000" y="4265613"/>
            <a:ext cx="1970088" cy="636587"/>
          </a:xfrm>
          <a:custGeom>
            <a:avLst/>
            <a:gdLst>
              <a:gd name="T0" fmla="*/ 32 w 1241"/>
              <a:gd name="T1" fmla="*/ 385 h 401"/>
              <a:gd name="T2" fmla="*/ 80 w 1241"/>
              <a:gd name="T3" fmla="*/ 337 h 401"/>
              <a:gd name="T4" fmla="*/ 512 w 1241"/>
              <a:gd name="T5" fmla="*/ 1 h 401"/>
              <a:gd name="T6" fmla="*/ 1241 w 1241"/>
              <a:gd name="T7" fmla="*/ 344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1" h="401">
                <a:moveTo>
                  <a:pt x="32" y="385"/>
                </a:moveTo>
                <a:cubicBezTo>
                  <a:pt x="16" y="393"/>
                  <a:pt x="0" y="401"/>
                  <a:pt x="80" y="337"/>
                </a:cubicBezTo>
                <a:cubicBezTo>
                  <a:pt x="160" y="273"/>
                  <a:pt x="319" y="0"/>
                  <a:pt x="512" y="1"/>
                </a:cubicBezTo>
                <a:cubicBezTo>
                  <a:pt x="705" y="2"/>
                  <a:pt x="1089" y="273"/>
                  <a:pt x="1241" y="34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63" name="Freeform 27">
            <a:extLst>
              <a:ext uri="{FF2B5EF4-FFF2-40B4-BE49-F238E27FC236}">
                <a16:creationId xmlns:a16="http://schemas.microsoft.com/office/drawing/2014/main" id="{F565D291-6023-4FF2-BD91-233CBBAA19CF}"/>
              </a:ext>
            </a:extLst>
          </p:cNvPr>
          <p:cNvSpPr>
            <a:spLocks/>
          </p:cNvSpPr>
          <p:nvPr/>
        </p:nvSpPr>
        <p:spPr bwMode="auto">
          <a:xfrm>
            <a:off x="4495800" y="4876800"/>
            <a:ext cx="1981200" cy="469900"/>
          </a:xfrm>
          <a:custGeom>
            <a:avLst/>
            <a:gdLst>
              <a:gd name="T0" fmla="*/ 0 w 1248"/>
              <a:gd name="T1" fmla="*/ 0 h 296"/>
              <a:gd name="T2" fmla="*/ 480 w 1248"/>
              <a:gd name="T3" fmla="*/ 288 h 296"/>
              <a:gd name="T4" fmla="*/ 1248 w 1248"/>
              <a:gd name="T5" fmla="*/ 4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296">
                <a:moveTo>
                  <a:pt x="0" y="0"/>
                </a:moveTo>
                <a:cubicBezTo>
                  <a:pt x="136" y="140"/>
                  <a:pt x="272" y="280"/>
                  <a:pt x="480" y="288"/>
                </a:cubicBezTo>
                <a:cubicBezTo>
                  <a:pt x="688" y="296"/>
                  <a:pt x="968" y="172"/>
                  <a:pt x="1248" y="48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64" name="Freeform 28">
            <a:extLst>
              <a:ext uri="{FF2B5EF4-FFF2-40B4-BE49-F238E27FC236}">
                <a16:creationId xmlns:a16="http://schemas.microsoft.com/office/drawing/2014/main" id="{58EBB2D5-DA37-4069-91E9-A3DECC195F0A}"/>
              </a:ext>
            </a:extLst>
          </p:cNvPr>
          <p:cNvSpPr>
            <a:spLocks/>
          </p:cNvSpPr>
          <p:nvPr/>
        </p:nvSpPr>
        <p:spPr bwMode="auto">
          <a:xfrm>
            <a:off x="6172200" y="2743200"/>
            <a:ext cx="355600" cy="2057400"/>
          </a:xfrm>
          <a:custGeom>
            <a:avLst/>
            <a:gdLst>
              <a:gd name="T0" fmla="*/ 192 w 224"/>
              <a:gd name="T1" fmla="*/ 1296 h 1296"/>
              <a:gd name="T2" fmla="*/ 192 w 224"/>
              <a:gd name="T3" fmla="*/ 480 h 1296"/>
              <a:gd name="T4" fmla="*/ 0 w 224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4" h="1296">
                <a:moveTo>
                  <a:pt x="192" y="1296"/>
                </a:moveTo>
                <a:cubicBezTo>
                  <a:pt x="208" y="996"/>
                  <a:pt x="224" y="696"/>
                  <a:pt x="192" y="480"/>
                </a:cubicBezTo>
                <a:cubicBezTo>
                  <a:pt x="160" y="264"/>
                  <a:pt x="80" y="13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8756" name="Oval 20">
            <a:extLst>
              <a:ext uri="{FF2B5EF4-FFF2-40B4-BE49-F238E27FC236}">
                <a16:creationId xmlns:a16="http://schemas.microsoft.com/office/drawing/2014/main" id="{DCE22421-D703-409F-AEFF-A640CE4CD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006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>
            <a:extLst>
              <a:ext uri="{FF2B5EF4-FFF2-40B4-BE49-F238E27FC236}">
                <a16:creationId xmlns:a16="http://schemas.microsoft.com/office/drawing/2014/main" id="{2E40C9C5-9525-4620-9FA4-BA9F466C3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 - Algoritmo</a:t>
            </a:r>
          </a:p>
        </p:txBody>
      </p:sp>
      <p:sp>
        <p:nvSpPr>
          <p:cNvPr id="638979" name="Rectangle 3">
            <a:extLst>
              <a:ext uri="{FF2B5EF4-FFF2-40B4-BE49-F238E27FC236}">
                <a16:creationId xmlns:a16="http://schemas.microsoft.com/office/drawing/2014/main" id="{67533454-0E2B-484D-A39B-6E033233F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Desenhar célula </a:t>
            </a:r>
            <a:r>
              <a:rPr lang="pt-BR" altLang="en-US" i="1"/>
              <a:t>C</a:t>
            </a:r>
            <a:r>
              <a:rPr lang="pt-BR" altLang="en-US"/>
              <a:t> (paredes, objetos) onde o observador está</a:t>
            </a:r>
          </a:p>
          <a:p>
            <a:pPr>
              <a:lnSpc>
                <a:spcPct val="90000"/>
              </a:lnSpc>
            </a:pPr>
            <a:r>
              <a:rPr lang="pt-BR" altLang="en-US"/>
              <a:t>Para cada célula </a:t>
            </a:r>
            <a:r>
              <a:rPr lang="pt-BR" altLang="en-US" i="1"/>
              <a:t>V</a:t>
            </a:r>
            <a:r>
              <a:rPr lang="pt-BR" altLang="en-US" baseline="-25000"/>
              <a:t>i</a:t>
            </a:r>
            <a:r>
              <a:rPr lang="pt-BR" altLang="en-US"/>
              <a:t> vizinha à célula do observador por um portal, recortar o volume de visão pelo portal</a:t>
            </a:r>
          </a:p>
          <a:p>
            <a:pPr>
              <a:lnSpc>
                <a:spcPct val="90000"/>
              </a:lnSpc>
            </a:pPr>
            <a:r>
              <a:rPr lang="pt-BR" altLang="en-US"/>
              <a:t>Se volume recortado não for nulo, 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Desenhar célula vizinha restrita à região não recortada do volume de visão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Repetir o procedimento recursivamente para as células vizinhas de </a:t>
            </a:r>
            <a:r>
              <a:rPr lang="pt-BR" altLang="en-US" i="1"/>
              <a:t>V</a:t>
            </a:r>
            <a:r>
              <a:rPr lang="pt-BR" altLang="en-US" baseline="-25000"/>
              <a:t>i</a:t>
            </a:r>
          </a:p>
          <a:p>
            <a:pPr lvl="1">
              <a:lnSpc>
                <a:spcPct val="90000"/>
              </a:lnSpc>
            </a:pPr>
            <a:endParaRPr lang="pt-B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>
            <a:extLst>
              <a:ext uri="{FF2B5EF4-FFF2-40B4-BE49-F238E27FC236}">
                <a16:creationId xmlns:a16="http://schemas.microsoft.com/office/drawing/2014/main" id="{7B2986A0-DABE-426C-BFE2-4E036E80B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Espaço do Objeto x Espaço da Imagem</a:t>
            </a:r>
          </a:p>
        </p:txBody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5B6E1865-902F-4ECB-856A-9E7103442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Métodos que trabalham no espaço do objeto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Entrada e saída são dados geométricos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Independente da resolução da imagem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Menos vulnerabilidade a </a:t>
            </a:r>
            <a:r>
              <a:rPr lang="pt-BR" altLang="en-US" sz="2400" i="1"/>
              <a:t>aliasing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Rasterização ocorre </a:t>
            </a:r>
            <a:r>
              <a:rPr lang="pt-BR" altLang="en-US" sz="2400" i="1"/>
              <a:t>depois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Exemplos:</a:t>
            </a:r>
          </a:p>
          <a:p>
            <a:pPr lvl="2">
              <a:lnSpc>
                <a:spcPct val="80000"/>
              </a:lnSpc>
            </a:pPr>
            <a:r>
              <a:rPr lang="pt-BR" altLang="en-US" sz="2000"/>
              <a:t>Maioria dos algoritmos de recorte e </a:t>
            </a:r>
            <a:r>
              <a:rPr lang="pt-BR" altLang="en-US" sz="2000" i="1"/>
              <a:t>culling</a:t>
            </a:r>
          </a:p>
          <a:p>
            <a:pPr lvl="3">
              <a:lnSpc>
                <a:spcPct val="80000"/>
              </a:lnSpc>
            </a:pPr>
            <a:r>
              <a:rPr lang="pt-BR" altLang="en-US" sz="1800"/>
              <a:t>Recorte de segmentos de retas </a:t>
            </a:r>
          </a:p>
          <a:p>
            <a:pPr lvl="3">
              <a:lnSpc>
                <a:spcPct val="80000"/>
              </a:lnSpc>
            </a:pPr>
            <a:r>
              <a:rPr lang="pt-BR" altLang="en-US" sz="1800"/>
              <a:t>Recorte de polígonos</a:t>
            </a:r>
          </a:p>
          <a:p>
            <a:pPr lvl="2">
              <a:lnSpc>
                <a:spcPct val="80000"/>
              </a:lnSpc>
            </a:pPr>
            <a:r>
              <a:rPr lang="pt-BR" altLang="en-US" sz="2000"/>
              <a:t>Algoritmos de visibilidade que utilizam recorte</a:t>
            </a:r>
          </a:p>
          <a:p>
            <a:pPr lvl="3">
              <a:lnSpc>
                <a:spcPct val="80000"/>
              </a:lnSpc>
            </a:pPr>
            <a:r>
              <a:rPr lang="pt-BR" altLang="en-US" sz="1800"/>
              <a:t>Algoritmo do pintor</a:t>
            </a:r>
          </a:p>
          <a:p>
            <a:pPr lvl="3">
              <a:lnSpc>
                <a:spcPct val="80000"/>
              </a:lnSpc>
            </a:pPr>
            <a:r>
              <a:rPr lang="pt-BR" altLang="en-US" sz="1800"/>
              <a:t>BSP-trees</a:t>
            </a:r>
          </a:p>
          <a:p>
            <a:pPr lvl="3">
              <a:lnSpc>
                <a:spcPct val="80000"/>
              </a:lnSpc>
            </a:pPr>
            <a:r>
              <a:rPr lang="pt-BR" altLang="en-US" sz="1800"/>
              <a:t>Algoritmo de recorte sucessivo</a:t>
            </a:r>
          </a:p>
          <a:p>
            <a:pPr lvl="3">
              <a:lnSpc>
                <a:spcPct val="80000"/>
              </a:lnSpc>
            </a:pPr>
            <a:r>
              <a:rPr lang="pt-BR" altLang="en-US" sz="1800"/>
              <a:t>Volumes de sombra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47" name="Freeform 47">
            <a:extLst>
              <a:ext uri="{FF2B5EF4-FFF2-40B4-BE49-F238E27FC236}">
                <a16:creationId xmlns:a16="http://schemas.microsoft.com/office/drawing/2014/main" id="{0182CAB1-1D16-47A6-960E-D5341098FEA5}"/>
              </a:ext>
            </a:extLst>
          </p:cNvPr>
          <p:cNvSpPr>
            <a:spLocks/>
          </p:cNvSpPr>
          <p:nvPr/>
        </p:nvSpPr>
        <p:spPr bwMode="auto">
          <a:xfrm>
            <a:off x="1905000" y="3876675"/>
            <a:ext cx="1752600" cy="2060575"/>
          </a:xfrm>
          <a:custGeom>
            <a:avLst/>
            <a:gdLst>
              <a:gd name="T0" fmla="*/ 0 w 1104"/>
              <a:gd name="T1" fmla="*/ 246 h 1298"/>
              <a:gd name="T2" fmla="*/ 1104 w 1104"/>
              <a:gd name="T3" fmla="*/ 0 h 1298"/>
              <a:gd name="T4" fmla="*/ 1087 w 1104"/>
              <a:gd name="T5" fmla="*/ 1298 h 1298"/>
              <a:gd name="T6" fmla="*/ 855 w 1104"/>
              <a:gd name="T7" fmla="*/ 1298 h 1298"/>
              <a:gd name="T8" fmla="*/ 0 w 1104"/>
              <a:gd name="T9" fmla="*/ 246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4" h="1298">
                <a:moveTo>
                  <a:pt x="0" y="246"/>
                </a:moveTo>
                <a:lnTo>
                  <a:pt x="1104" y="0"/>
                </a:lnTo>
                <a:lnTo>
                  <a:pt x="1087" y="1298"/>
                </a:lnTo>
                <a:lnTo>
                  <a:pt x="855" y="1298"/>
                </a:lnTo>
                <a:lnTo>
                  <a:pt x="0" y="246"/>
                </a:lnTo>
                <a:close/>
              </a:path>
            </a:pathLst>
          </a:custGeom>
          <a:gradFill rotWithShape="1">
            <a:gsLst>
              <a:gs pos="0">
                <a:srgbClr val="53B0B7">
                  <a:alpha val="57001"/>
                </a:srgbClr>
              </a:gs>
              <a:gs pos="100000">
                <a:srgbClr val="53B0B7">
                  <a:alpha val="59000"/>
                </a:srgb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49" name="Freeform 49">
            <a:extLst>
              <a:ext uri="{FF2B5EF4-FFF2-40B4-BE49-F238E27FC236}">
                <a16:creationId xmlns:a16="http://schemas.microsoft.com/office/drawing/2014/main" id="{35E712E6-9FA3-419F-8F5B-86808418C38F}"/>
              </a:ext>
            </a:extLst>
          </p:cNvPr>
          <p:cNvSpPr>
            <a:spLocks/>
          </p:cNvSpPr>
          <p:nvPr/>
        </p:nvSpPr>
        <p:spPr bwMode="auto">
          <a:xfrm>
            <a:off x="1905000" y="3506788"/>
            <a:ext cx="3362325" cy="760412"/>
          </a:xfrm>
          <a:custGeom>
            <a:avLst/>
            <a:gdLst>
              <a:gd name="T0" fmla="*/ 0 w 2118"/>
              <a:gd name="T1" fmla="*/ 479 h 479"/>
              <a:gd name="T2" fmla="*/ 2110 w 2118"/>
              <a:gd name="T3" fmla="*/ 0 h 479"/>
              <a:gd name="T4" fmla="*/ 2118 w 2118"/>
              <a:gd name="T5" fmla="*/ 465 h 479"/>
              <a:gd name="T6" fmla="*/ 0 w 2118"/>
              <a:gd name="T7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18" h="479">
                <a:moveTo>
                  <a:pt x="0" y="479"/>
                </a:moveTo>
                <a:lnTo>
                  <a:pt x="2110" y="0"/>
                </a:lnTo>
                <a:lnTo>
                  <a:pt x="2118" y="465"/>
                </a:lnTo>
                <a:lnTo>
                  <a:pt x="0" y="479"/>
                </a:lnTo>
                <a:close/>
              </a:path>
            </a:pathLst>
          </a:custGeom>
          <a:gradFill rotWithShape="1">
            <a:gsLst>
              <a:gs pos="0">
                <a:srgbClr val="53B0B7">
                  <a:alpha val="57001"/>
                </a:srgbClr>
              </a:gs>
              <a:gs pos="100000">
                <a:srgbClr val="53B0B7">
                  <a:alpha val="59000"/>
                </a:srgb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50" name="Freeform 50">
            <a:extLst>
              <a:ext uri="{FF2B5EF4-FFF2-40B4-BE49-F238E27FC236}">
                <a16:creationId xmlns:a16="http://schemas.microsoft.com/office/drawing/2014/main" id="{F0703D8C-CCEC-4297-A5A6-4E4642D8DAB6}"/>
              </a:ext>
            </a:extLst>
          </p:cNvPr>
          <p:cNvSpPr>
            <a:spLocks/>
          </p:cNvSpPr>
          <p:nvPr/>
        </p:nvSpPr>
        <p:spPr bwMode="auto">
          <a:xfrm>
            <a:off x="1905000" y="3862388"/>
            <a:ext cx="5873750" cy="409575"/>
          </a:xfrm>
          <a:custGeom>
            <a:avLst/>
            <a:gdLst>
              <a:gd name="T0" fmla="*/ 0 w 3700"/>
              <a:gd name="T1" fmla="*/ 255 h 258"/>
              <a:gd name="T2" fmla="*/ 3692 w 3700"/>
              <a:gd name="T3" fmla="*/ 0 h 258"/>
              <a:gd name="T4" fmla="*/ 3700 w 3700"/>
              <a:gd name="T5" fmla="*/ 258 h 258"/>
              <a:gd name="T6" fmla="*/ 0 w 3700"/>
              <a:gd name="T7" fmla="*/ 255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00" h="258">
                <a:moveTo>
                  <a:pt x="0" y="255"/>
                </a:moveTo>
                <a:lnTo>
                  <a:pt x="3692" y="0"/>
                </a:lnTo>
                <a:lnTo>
                  <a:pt x="3700" y="258"/>
                </a:lnTo>
                <a:lnTo>
                  <a:pt x="0" y="255"/>
                </a:lnTo>
                <a:close/>
              </a:path>
            </a:pathLst>
          </a:custGeom>
          <a:gradFill rotWithShape="1">
            <a:gsLst>
              <a:gs pos="0">
                <a:srgbClr val="53B0B7">
                  <a:alpha val="57001"/>
                </a:srgbClr>
              </a:gs>
              <a:gs pos="100000">
                <a:srgbClr val="53B0B7">
                  <a:alpha val="59000"/>
                </a:srgbClr>
              </a:gs>
            </a:gsLst>
            <a:lin ang="5400000" scaled="1"/>
          </a:gra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02" name="Rectangle 2">
            <a:extLst>
              <a:ext uri="{FF2B5EF4-FFF2-40B4-BE49-F238E27FC236}">
                <a16:creationId xmlns:a16="http://schemas.microsoft.com/office/drawing/2014/main" id="{912C58F0-38F4-4220-9661-54841ED4C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Células e Portais - Exemplo</a:t>
            </a:r>
          </a:p>
        </p:txBody>
      </p:sp>
      <p:sp>
        <p:nvSpPr>
          <p:cNvPr id="640022" name="Rectangle 22">
            <a:extLst>
              <a:ext uri="{FF2B5EF4-FFF2-40B4-BE49-F238E27FC236}">
                <a16:creationId xmlns:a16="http://schemas.microsoft.com/office/drawing/2014/main" id="{02672A8A-0510-4898-9028-1F3D1B7CA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05000"/>
            <a:ext cx="6248400" cy="4038600"/>
          </a:xfrm>
          <a:prstGeom prst="rect">
            <a:avLst/>
          </a:prstGeom>
          <a:noFill/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0023" name="Line 23">
            <a:extLst>
              <a:ext uri="{FF2B5EF4-FFF2-40B4-BE49-F238E27FC236}">
                <a16:creationId xmlns:a16="http://schemas.microsoft.com/office/drawing/2014/main" id="{C00BC941-C202-40BD-B00D-9592D000DA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267200"/>
            <a:ext cx="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24" name="Line 24">
            <a:extLst>
              <a:ext uri="{FF2B5EF4-FFF2-40B4-BE49-F238E27FC236}">
                <a16:creationId xmlns:a16="http://schemas.microsoft.com/office/drawing/2014/main" id="{B34DC2ED-D2FC-4959-B089-50E2684F36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505200"/>
            <a:ext cx="3886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0025" name="Line 25">
            <a:extLst>
              <a:ext uri="{FF2B5EF4-FFF2-40B4-BE49-F238E27FC236}">
                <a16:creationId xmlns:a16="http://schemas.microsoft.com/office/drawing/2014/main" id="{48F5DB5B-4DA2-40F5-B751-FE2AE0015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5052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0026" name="Line 26">
            <a:extLst>
              <a:ext uri="{FF2B5EF4-FFF2-40B4-BE49-F238E27FC236}">
                <a16:creationId xmlns:a16="http://schemas.microsoft.com/office/drawing/2014/main" id="{9CC29661-9224-41B8-8968-8C86D3CBB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4864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0027" name="Line 27">
            <a:extLst>
              <a:ext uri="{FF2B5EF4-FFF2-40B4-BE49-F238E27FC236}">
                <a16:creationId xmlns:a16="http://schemas.microsoft.com/office/drawing/2014/main" id="{B32450E9-6AD4-404F-A593-7AA6B3E021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2438400"/>
            <a:ext cx="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0028" name="Line 28">
            <a:extLst>
              <a:ext uri="{FF2B5EF4-FFF2-40B4-BE49-F238E27FC236}">
                <a16:creationId xmlns:a16="http://schemas.microsoft.com/office/drawing/2014/main" id="{73C2A841-0625-40D0-8571-DB522E065C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19050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29" name="Line 29">
            <a:extLst>
              <a:ext uri="{FF2B5EF4-FFF2-40B4-BE49-F238E27FC236}">
                <a16:creationId xmlns:a16="http://schemas.microsoft.com/office/drawing/2014/main" id="{DC7C1580-CBC9-45B7-B82C-9B500FC19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4958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0030" name="Line 30">
            <a:extLst>
              <a:ext uri="{FF2B5EF4-FFF2-40B4-BE49-F238E27FC236}">
                <a16:creationId xmlns:a16="http://schemas.microsoft.com/office/drawing/2014/main" id="{B513C324-0D4E-4E50-A781-1C4681E476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42" name="Freeform 42">
            <a:extLst>
              <a:ext uri="{FF2B5EF4-FFF2-40B4-BE49-F238E27FC236}">
                <a16:creationId xmlns:a16="http://schemas.microsoft.com/office/drawing/2014/main" id="{BA50BF52-EA0A-4EB8-B8B6-9B4E81CC06D6}"/>
              </a:ext>
            </a:extLst>
          </p:cNvPr>
          <p:cNvSpPr>
            <a:spLocks/>
          </p:cNvSpPr>
          <p:nvPr/>
        </p:nvSpPr>
        <p:spPr bwMode="auto">
          <a:xfrm rot="3458002">
            <a:off x="2057400" y="3962400"/>
            <a:ext cx="1219200" cy="1066800"/>
          </a:xfrm>
          <a:custGeom>
            <a:avLst/>
            <a:gdLst>
              <a:gd name="T0" fmla="*/ 240 w 768"/>
              <a:gd name="T1" fmla="*/ 0 h 672"/>
              <a:gd name="T2" fmla="*/ 0 w 768"/>
              <a:gd name="T3" fmla="*/ 672 h 672"/>
              <a:gd name="T4" fmla="*/ 768 w 768"/>
              <a:gd name="T5" fmla="*/ 576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672">
                <a:moveTo>
                  <a:pt x="240" y="0"/>
                </a:moveTo>
                <a:lnTo>
                  <a:pt x="0" y="672"/>
                </a:lnTo>
                <a:lnTo>
                  <a:pt x="768" y="57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0043" name="Oval 43">
            <a:extLst>
              <a:ext uri="{FF2B5EF4-FFF2-40B4-BE49-F238E27FC236}">
                <a16:creationId xmlns:a16="http://schemas.microsoft.com/office/drawing/2014/main" id="{8BEEA4F4-7E46-4879-9BEF-1FB441079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0044" name="Freeform 44">
            <a:extLst>
              <a:ext uri="{FF2B5EF4-FFF2-40B4-BE49-F238E27FC236}">
                <a16:creationId xmlns:a16="http://schemas.microsoft.com/office/drawing/2014/main" id="{36129451-33BB-4776-A656-B0124C3EC927}"/>
              </a:ext>
            </a:extLst>
          </p:cNvPr>
          <p:cNvSpPr>
            <a:spLocks/>
          </p:cNvSpPr>
          <p:nvPr/>
        </p:nvSpPr>
        <p:spPr bwMode="auto">
          <a:xfrm>
            <a:off x="1897063" y="4257675"/>
            <a:ext cx="53975" cy="26988"/>
          </a:xfrm>
          <a:custGeom>
            <a:avLst/>
            <a:gdLst>
              <a:gd name="T0" fmla="*/ 0 w 34"/>
              <a:gd name="T1" fmla="*/ 17 h 17"/>
              <a:gd name="T2" fmla="*/ 34 w 34"/>
              <a:gd name="T3" fmla="*/ 0 h 17"/>
              <a:gd name="T4" fmla="*/ 0 w 34"/>
              <a:gd name="T5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" h="17">
                <a:moveTo>
                  <a:pt x="0" y="17"/>
                </a:moveTo>
                <a:cubicBezTo>
                  <a:pt x="11" y="11"/>
                  <a:pt x="34" y="0"/>
                  <a:pt x="34" y="0"/>
                </a:cubicBezTo>
                <a:cubicBezTo>
                  <a:pt x="34" y="0"/>
                  <a:pt x="11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00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0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>
            <a:extLst>
              <a:ext uri="{FF2B5EF4-FFF2-40B4-BE49-F238E27FC236}">
                <a16:creationId xmlns:a16="http://schemas.microsoft.com/office/drawing/2014/main" id="{C2C20209-4EB6-4F91-BE4A-82520DF4E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 – Visibilidade Pré-Computada</a:t>
            </a:r>
          </a:p>
        </p:txBody>
      </p:sp>
      <p:sp>
        <p:nvSpPr>
          <p:cNvPr id="627715" name="Rectangle 3">
            <a:extLst>
              <a:ext uri="{FF2B5EF4-FFF2-40B4-BE49-F238E27FC236}">
                <a16:creationId xmlns:a16="http://schemas.microsoft.com/office/drawing/2014/main" id="{3DC1858E-FFF6-4D6D-9A14-11A4314F6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 dirty="0"/>
              <a:t>Operações de recorte são complexas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Volume recortado pode ter um grande número de faces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Ideia: </a:t>
            </a:r>
            <a:r>
              <a:rPr lang="pt-BR" altLang="en-US" sz="2600" dirty="0" err="1"/>
              <a:t>Pré</a:t>
            </a:r>
            <a:r>
              <a:rPr lang="pt-BR" altLang="en-US" sz="2600" dirty="0"/>
              <a:t>-computar dados de visibilidade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Conceito de </a:t>
            </a:r>
            <a:r>
              <a:rPr lang="pt-BR" altLang="en-US" sz="2600" u="sng" dirty="0"/>
              <a:t>observador genérico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Observador que tem liberdade para se deslocar para qualquer ponto da célula e olhar em qualquer direção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Informação de visibilidade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Célula a Região (estimativa exata)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Célula a Célula (estimativa grosseira)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Célula a Objeto (estimativa fina)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>
            <a:extLst>
              <a:ext uri="{FF2B5EF4-FFF2-40B4-BE49-F238E27FC236}">
                <a16:creationId xmlns:a16="http://schemas.microsoft.com/office/drawing/2014/main" id="{99E68C47-F9DA-410D-921F-A29500E47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Visibilidade Célula a Região</a:t>
            </a:r>
          </a:p>
        </p:txBody>
      </p:sp>
      <p:graphicFrame>
        <p:nvGraphicFramePr>
          <p:cNvPr id="629764" name="Object 4">
            <a:extLst>
              <a:ext uri="{FF2B5EF4-FFF2-40B4-BE49-F238E27FC236}">
                <a16:creationId xmlns:a16="http://schemas.microsoft.com/office/drawing/2014/main" id="{95CC9186-29D7-4EEB-B580-A20FC5534114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981200" y="1905000"/>
          <a:ext cx="5715000" cy="413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89" name="VISIO" r:id="rId3" imgW="3310200" imgH="2395800" progId="Visio.Drawing.5">
                  <p:embed/>
                </p:oleObj>
              </mc:Choice>
              <mc:Fallback>
                <p:oleObj name="VISIO" r:id="rId3" imgW="3310200" imgH="239580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05000"/>
                        <a:ext cx="5715000" cy="413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>
            <a:extLst>
              <a:ext uri="{FF2B5EF4-FFF2-40B4-BE49-F238E27FC236}">
                <a16:creationId xmlns:a16="http://schemas.microsoft.com/office/drawing/2014/main" id="{25A28CC1-E40B-4A31-8F96-1AABAC0EEC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Visibilidade Célula a Célula </a:t>
            </a:r>
          </a:p>
        </p:txBody>
      </p:sp>
      <p:sp>
        <p:nvSpPr>
          <p:cNvPr id="633860" name="Rectangle 4">
            <a:extLst>
              <a:ext uri="{FF2B5EF4-FFF2-40B4-BE49-F238E27FC236}">
                <a16:creationId xmlns:a16="http://schemas.microsoft.com/office/drawing/2014/main" id="{E0A19DD6-E937-475D-9DF6-4724FA8C9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6248400" cy="4038600"/>
          </a:xfrm>
          <a:prstGeom prst="rect">
            <a:avLst/>
          </a:prstGeom>
          <a:noFill/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3861" name="Line 5">
            <a:extLst>
              <a:ext uri="{FF2B5EF4-FFF2-40B4-BE49-F238E27FC236}">
                <a16:creationId xmlns:a16="http://schemas.microsoft.com/office/drawing/2014/main" id="{73BCDC95-52CE-4814-BB20-DD5EE588B3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4419600"/>
            <a:ext cx="0" cy="1524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62" name="Line 6">
            <a:extLst>
              <a:ext uri="{FF2B5EF4-FFF2-40B4-BE49-F238E27FC236}">
                <a16:creationId xmlns:a16="http://schemas.microsoft.com/office/drawing/2014/main" id="{8813E5B4-303B-4404-AA06-13AE3BECEB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3505200"/>
            <a:ext cx="396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63" name="Line 7">
            <a:extLst>
              <a:ext uri="{FF2B5EF4-FFF2-40B4-BE49-F238E27FC236}">
                <a16:creationId xmlns:a16="http://schemas.microsoft.com/office/drawing/2014/main" id="{2D66A366-F45F-4460-AAEA-D25261437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5052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64" name="Line 8">
            <a:extLst>
              <a:ext uri="{FF2B5EF4-FFF2-40B4-BE49-F238E27FC236}">
                <a16:creationId xmlns:a16="http://schemas.microsoft.com/office/drawing/2014/main" id="{516889AE-B707-4FCB-89A7-8DBCA1100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4864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65" name="Line 9">
            <a:extLst>
              <a:ext uri="{FF2B5EF4-FFF2-40B4-BE49-F238E27FC236}">
                <a16:creationId xmlns:a16="http://schemas.microsoft.com/office/drawing/2014/main" id="{CA64DF08-D8BC-4BB4-B3F5-7F41714795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438400"/>
            <a:ext cx="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66" name="Line 10">
            <a:extLst>
              <a:ext uri="{FF2B5EF4-FFF2-40B4-BE49-F238E27FC236}">
                <a16:creationId xmlns:a16="http://schemas.microsoft.com/office/drawing/2014/main" id="{D426CD2D-0F9D-4490-ABF7-FE5E50E23E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19050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3867" name="Line 11">
            <a:extLst>
              <a:ext uri="{FF2B5EF4-FFF2-40B4-BE49-F238E27FC236}">
                <a16:creationId xmlns:a16="http://schemas.microsoft.com/office/drawing/2014/main" id="{418600F0-DC79-4452-8A81-6494CA488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4958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68" name="Line 12">
            <a:extLst>
              <a:ext uri="{FF2B5EF4-FFF2-40B4-BE49-F238E27FC236}">
                <a16:creationId xmlns:a16="http://schemas.microsoft.com/office/drawing/2014/main" id="{CB08C620-5387-4A33-986B-B6B8917AA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3869" name="Oval 13">
            <a:extLst>
              <a:ext uri="{FF2B5EF4-FFF2-40B4-BE49-F238E27FC236}">
                <a16:creationId xmlns:a16="http://schemas.microsoft.com/office/drawing/2014/main" id="{52D5A6C4-AA83-49BB-88DA-D1F876973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5908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3870" name="Oval 14">
            <a:extLst>
              <a:ext uri="{FF2B5EF4-FFF2-40B4-BE49-F238E27FC236}">
                <a16:creationId xmlns:a16="http://schemas.microsoft.com/office/drawing/2014/main" id="{3779093F-FEB5-4D44-9AE7-E4604934D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5908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3871" name="Oval 15">
            <a:extLst>
              <a:ext uri="{FF2B5EF4-FFF2-40B4-BE49-F238E27FC236}">
                <a16:creationId xmlns:a16="http://schemas.microsoft.com/office/drawing/2014/main" id="{12C4EECF-3072-4EFE-989B-88A7F8A65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3872" name="Oval 16">
            <a:extLst>
              <a:ext uri="{FF2B5EF4-FFF2-40B4-BE49-F238E27FC236}">
                <a16:creationId xmlns:a16="http://schemas.microsoft.com/office/drawing/2014/main" id="{32691A5A-F0A4-4B9D-BAA6-707A1C674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633890" name="Group 34">
            <a:extLst>
              <a:ext uri="{FF2B5EF4-FFF2-40B4-BE49-F238E27FC236}">
                <a16:creationId xmlns:a16="http://schemas.microsoft.com/office/drawing/2014/main" id="{4A42D8DD-7135-4885-B087-A73DD21869EE}"/>
              </a:ext>
            </a:extLst>
          </p:cNvPr>
          <p:cNvGrpSpPr>
            <a:grpSpLocks/>
          </p:cNvGrpSpPr>
          <p:nvPr/>
        </p:nvGrpSpPr>
        <p:grpSpPr bwMode="auto">
          <a:xfrm>
            <a:off x="904875" y="2659063"/>
            <a:ext cx="4708525" cy="2687637"/>
            <a:chOff x="1146" y="1675"/>
            <a:chExt cx="2966" cy="1693"/>
          </a:xfrm>
        </p:grpSpPr>
        <p:sp>
          <p:nvSpPr>
            <p:cNvPr id="633873" name="Freeform 17">
              <a:extLst>
                <a:ext uri="{FF2B5EF4-FFF2-40B4-BE49-F238E27FC236}">
                  <a16:creationId xmlns:a16="http://schemas.microsoft.com/office/drawing/2014/main" id="{94F28CCC-5C09-4E18-A52E-D329EF4DD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675"/>
              <a:ext cx="671" cy="1373"/>
            </a:xfrm>
            <a:custGeom>
              <a:avLst/>
              <a:gdLst>
                <a:gd name="T0" fmla="*/ 671 w 671"/>
                <a:gd name="T1" fmla="*/ 0 h 1373"/>
                <a:gd name="T2" fmla="*/ 47 w 671"/>
                <a:gd name="T3" fmla="*/ 353 h 1373"/>
                <a:gd name="T4" fmla="*/ 387 w 671"/>
                <a:gd name="T5" fmla="*/ 1373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1" h="1373">
                  <a:moveTo>
                    <a:pt x="671" y="0"/>
                  </a:moveTo>
                  <a:cubicBezTo>
                    <a:pt x="569" y="59"/>
                    <a:pt x="94" y="124"/>
                    <a:pt x="47" y="353"/>
                  </a:cubicBezTo>
                  <a:cubicBezTo>
                    <a:pt x="0" y="582"/>
                    <a:pt x="316" y="1161"/>
                    <a:pt x="387" y="1373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33874" name="Freeform 18">
              <a:extLst>
                <a:ext uri="{FF2B5EF4-FFF2-40B4-BE49-F238E27FC236}">
                  <a16:creationId xmlns:a16="http://schemas.microsoft.com/office/drawing/2014/main" id="{B18556EF-F7FC-42DE-86C6-B47B4E70C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2392"/>
              <a:ext cx="1152" cy="680"/>
            </a:xfrm>
            <a:custGeom>
              <a:avLst/>
              <a:gdLst>
                <a:gd name="T0" fmla="*/ 0 w 1152"/>
                <a:gd name="T1" fmla="*/ 680 h 680"/>
                <a:gd name="T2" fmla="*/ 672 w 1152"/>
                <a:gd name="T3" fmla="*/ 8 h 680"/>
                <a:gd name="T4" fmla="*/ 1152 w 1152"/>
                <a:gd name="T5" fmla="*/ 632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680">
                  <a:moveTo>
                    <a:pt x="0" y="680"/>
                  </a:moveTo>
                  <a:cubicBezTo>
                    <a:pt x="240" y="348"/>
                    <a:pt x="480" y="16"/>
                    <a:pt x="672" y="8"/>
                  </a:cubicBezTo>
                  <a:cubicBezTo>
                    <a:pt x="864" y="0"/>
                    <a:pt x="1008" y="316"/>
                    <a:pt x="1152" y="632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3875" name="Freeform 19">
              <a:extLst>
                <a:ext uri="{FF2B5EF4-FFF2-40B4-BE49-F238E27FC236}">
                  <a16:creationId xmlns:a16="http://schemas.microsoft.com/office/drawing/2014/main" id="{D6788405-3BDF-4A8A-B0FD-4021BCE26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2687"/>
              <a:ext cx="1241" cy="401"/>
            </a:xfrm>
            <a:custGeom>
              <a:avLst/>
              <a:gdLst>
                <a:gd name="T0" fmla="*/ 32 w 1241"/>
                <a:gd name="T1" fmla="*/ 385 h 401"/>
                <a:gd name="T2" fmla="*/ 80 w 1241"/>
                <a:gd name="T3" fmla="*/ 337 h 401"/>
                <a:gd name="T4" fmla="*/ 512 w 1241"/>
                <a:gd name="T5" fmla="*/ 1 h 401"/>
                <a:gd name="T6" fmla="*/ 1241 w 1241"/>
                <a:gd name="T7" fmla="*/ 34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1" h="401">
                  <a:moveTo>
                    <a:pt x="32" y="385"/>
                  </a:moveTo>
                  <a:cubicBezTo>
                    <a:pt x="16" y="393"/>
                    <a:pt x="0" y="401"/>
                    <a:pt x="80" y="337"/>
                  </a:cubicBezTo>
                  <a:cubicBezTo>
                    <a:pt x="160" y="273"/>
                    <a:pt x="319" y="0"/>
                    <a:pt x="512" y="1"/>
                  </a:cubicBezTo>
                  <a:cubicBezTo>
                    <a:pt x="705" y="2"/>
                    <a:pt x="1089" y="273"/>
                    <a:pt x="1241" y="344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3876" name="Freeform 20">
              <a:extLst>
                <a:ext uri="{FF2B5EF4-FFF2-40B4-BE49-F238E27FC236}">
                  <a16:creationId xmlns:a16="http://schemas.microsoft.com/office/drawing/2014/main" id="{F3650BFE-5EBA-484E-BDAC-80381E2A2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3072"/>
              <a:ext cx="1248" cy="296"/>
            </a:xfrm>
            <a:custGeom>
              <a:avLst/>
              <a:gdLst>
                <a:gd name="T0" fmla="*/ 0 w 1248"/>
                <a:gd name="T1" fmla="*/ 0 h 296"/>
                <a:gd name="T2" fmla="*/ 480 w 1248"/>
                <a:gd name="T3" fmla="*/ 288 h 296"/>
                <a:gd name="T4" fmla="*/ 1248 w 1248"/>
                <a:gd name="T5" fmla="*/ 48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8" h="296">
                  <a:moveTo>
                    <a:pt x="0" y="0"/>
                  </a:moveTo>
                  <a:cubicBezTo>
                    <a:pt x="136" y="140"/>
                    <a:pt x="272" y="280"/>
                    <a:pt x="480" y="288"/>
                  </a:cubicBezTo>
                  <a:cubicBezTo>
                    <a:pt x="688" y="296"/>
                    <a:pt x="968" y="172"/>
                    <a:pt x="1248" y="48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3877" name="Freeform 21">
              <a:extLst>
                <a:ext uri="{FF2B5EF4-FFF2-40B4-BE49-F238E27FC236}">
                  <a16:creationId xmlns:a16="http://schemas.microsoft.com/office/drawing/2014/main" id="{FB16E909-0F55-4958-ADE1-62BC5EB7F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1728"/>
              <a:ext cx="224" cy="1296"/>
            </a:xfrm>
            <a:custGeom>
              <a:avLst/>
              <a:gdLst>
                <a:gd name="T0" fmla="*/ 192 w 224"/>
                <a:gd name="T1" fmla="*/ 1296 h 1296"/>
                <a:gd name="T2" fmla="*/ 192 w 224"/>
                <a:gd name="T3" fmla="*/ 480 h 1296"/>
                <a:gd name="T4" fmla="*/ 0 w 224"/>
                <a:gd name="T5" fmla="*/ 0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" h="1296">
                  <a:moveTo>
                    <a:pt x="192" y="1296"/>
                  </a:moveTo>
                  <a:cubicBezTo>
                    <a:pt x="208" y="996"/>
                    <a:pt x="224" y="696"/>
                    <a:pt x="192" y="480"/>
                  </a:cubicBezTo>
                  <a:cubicBezTo>
                    <a:pt x="160" y="264"/>
                    <a:pt x="80" y="132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633878" name="Oval 22">
            <a:extLst>
              <a:ext uri="{FF2B5EF4-FFF2-40B4-BE49-F238E27FC236}">
                <a16:creationId xmlns:a16="http://schemas.microsoft.com/office/drawing/2014/main" id="{7C246E84-2742-4653-B4D6-F9522AA25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152400" cy="152400"/>
          </a:xfrm>
          <a:prstGeom prst="ellipse">
            <a:avLst/>
          </a:prstGeom>
          <a:solidFill>
            <a:srgbClr val="88C9CE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3880" name="Line 24">
            <a:extLst>
              <a:ext uri="{FF2B5EF4-FFF2-40B4-BE49-F238E27FC236}">
                <a16:creationId xmlns:a16="http://schemas.microsoft.com/office/drawing/2014/main" id="{36892E9D-687B-487D-8A6B-60A8DD452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426720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81" name="Line 25">
            <a:extLst>
              <a:ext uri="{FF2B5EF4-FFF2-40B4-BE49-F238E27FC236}">
                <a16:creationId xmlns:a16="http://schemas.microsoft.com/office/drawing/2014/main" id="{8872FACC-16AF-446E-89F2-D752B53070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048000"/>
            <a:ext cx="18288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92" name="Line 36">
            <a:extLst>
              <a:ext uri="{FF2B5EF4-FFF2-40B4-BE49-F238E27FC236}">
                <a16:creationId xmlns:a16="http://schemas.microsoft.com/office/drawing/2014/main" id="{0E5445F6-8EB2-4F17-A593-067B3946BC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124200"/>
            <a:ext cx="205740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3894" name="Line 38">
            <a:extLst>
              <a:ext uri="{FF2B5EF4-FFF2-40B4-BE49-F238E27FC236}">
                <a16:creationId xmlns:a16="http://schemas.microsoft.com/office/drawing/2014/main" id="{8CA7DA7C-4F49-404E-BE60-6382203480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29000"/>
            <a:ext cx="45720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3895" name="Text Box 39">
            <a:extLst>
              <a:ext uri="{FF2B5EF4-FFF2-40B4-BE49-F238E27FC236}">
                <a16:creationId xmlns:a16="http://schemas.microsoft.com/office/drawing/2014/main" id="{F7E03223-C454-48E9-9429-5B963F8E2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25368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633896" name="Text Box 40">
            <a:extLst>
              <a:ext uri="{FF2B5EF4-FFF2-40B4-BE49-F238E27FC236}">
                <a16:creationId xmlns:a16="http://schemas.microsoft.com/office/drawing/2014/main" id="{72798AD7-24CC-4922-84D3-820588269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538" y="5051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  <p:sp>
        <p:nvSpPr>
          <p:cNvPr id="633897" name="Text Box 41">
            <a:extLst>
              <a:ext uri="{FF2B5EF4-FFF2-40B4-BE49-F238E27FC236}">
                <a16:creationId xmlns:a16="http://schemas.microsoft.com/office/drawing/2014/main" id="{E4E7E7BC-6373-4324-BAE1-E7E48B0DE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5280025"/>
            <a:ext cx="363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C</a:t>
            </a:r>
          </a:p>
        </p:txBody>
      </p:sp>
      <p:sp>
        <p:nvSpPr>
          <p:cNvPr id="633898" name="Text Box 42">
            <a:extLst>
              <a:ext uri="{FF2B5EF4-FFF2-40B4-BE49-F238E27FC236}">
                <a16:creationId xmlns:a16="http://schemas.microsoft.com/office/drawing/2014/main" id="{FEDBD871-ADA2-4A5B-B295-E772BF4FD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5051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D</a:t>
            </a:r>
          </a:p>
        </p:txBody>
      </p:sp>
      <p:sp>
        <p:nvSpPr>
          <p:cNvPr id="633899" name="Text Box 43">
            <a:extLst>
              <a:ext uri="{FF2B5EF4-FFF2-40B4-BE49-F238E27FC236}">
                <a16:creationId xmlns:a16="http://schemas.microsoft.com/office/drawing/2014/main" id="{792164ED-38F8-476B-9264-6511F1289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E</a:t>
            </a:r>
          </a:p>
        </p:txBody>
      </p:sp>
      <p:sp>
        <p:nvSpPr>
          <p:cNvPr id="633900" name="Text Box 44">
            <a:extLst>
              <a:ext uri="{FF2B5EF4-FFF2-40B4-BE49-F238E27FC236}">
                <a16:creationId xmlns:a16="http://schemas.microsoft.com/office/drawing/2014/main" id="{FB54EB22-7EAA-41A3-99B0-1C4BC6619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905000"/>
            <a:ext cx="1828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b="1"/>
              <a:t>1 Portal</a:t>
            </a:r>
          </a:p>
          <a:p>
            <a:pPr>
              <a:spcBef>
                <a:spcPct val="50000"/>
              </a:spcBef>
            </a:pPr>
            <a:r>
              <a:rPr lang="pt-BR" altLang="en-US"/>
              <a:t>AB,BC,CD,DE</a:t>
            </a:r>
          </a:p>
        </p:txBody>
      </p:sp>
      <p:sp>
        <p:nvSpPr>
          <p:cNvPr id="633901" name="Text Box 45">
            <a:extLst>
              <a:ext uri="{FF2B5EF4-FFF2-40B4-BE49-F238E27FC236}">
                <a16:creationId xmlns:a16="http://schemas.microsoft.com/office/drawing/2014/main" id="{3BE58EA6-7915-494B-A276-D36F100E9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048000"/>
            <a:ext cx="1828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b="1"/>
              <a:t>2 Portais</a:t>
            </a:r>
          </a:p>
          <a:p>
            <a:pPr>
              <a:spcBef>
                <a:spcPct val="50000"/>
              </a:spcBef>
            </a:pPr>
            <a:r>
              <a:rPr lang="pt-BR" altLang="en-US"/>
              <a:t>AC,BD,CE</a:t>
            </a:r>
          </a:p>
        </p:txBody>
      </p:sp>
      <p:sp>
        <p:nvSpPr>
          <p:cNvPr id="633902" name="Text Box 46">
            <a:extLst>
              <a:ext uri="{FF2B5EF4-FFF2-40B4-BE49-F238E27FC236}">
                <a16:creationId xmlns:a16="http://schemas.microsoft.com/office/drawing/2014/main" id="{943BAB45-CC30-47EB-AEF0-4543D8871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191000"/>
            <a:ext cx="1828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b="1"/>
              <a:t>3 Portais</a:t>
            </a:r>
          </a:p>
          <a:p>
            <a:pPr>
              <a:spcBef>
                <a:spcPct val="50000"/>
              </a:spcBef>
            </a:pPr>
            <a:r>
              <a:rPr lang="pt-BR" altLang="en-US"/>
              <a:t>AD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>
            <a:extLst>
              <a:ext uri="{FF2B5EF4-FFF2-40B4-BE49-F238E27FC236}">
                <a16:creationId xmlns:a16="http://schemas.microsoft.com/office/drawing/2014/main" id="{A18EC90F-C413-4584-9544-98562B862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Visibilidade Célula a Objeto</a:t>
            </a:r>
          </a:p>
        </p:txBody>
      </p:sp>
      <p:graphicFrame>
        <p:nvGraphicFramePr>
          <p:cNvPr id="631812" name="Object 4">
            <a:extLst>
              <a:ext uri="{FF2B5EF4-FFF2-40B4-BE49-F238E27FC236}">
                <a16:creationId xmlns:a16="http://schemas.microsoft.com/office/drawing/2014/main" id="{B8B442F0-A0C8-4DBB-8903-76DA4D462157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905000" y="1927225"/>
          <a:ext cx="5867400" cy="424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837" name="VISIO" r:id="rId3" imgW="3310200" imgH="2395800" progId="Visio.Drawing.5">
                  <p:embed/>
                </p:oleObj>
              </mc:Choice>
              <mc:Fallback>
                <p:oleObj name="VISIO" r:id="rId3" imgW="3310200" imgH="239580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27225"/>
                        <a:ext cx="5867400" cy="424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>
            <a:extLst>
              <a:ext uri="{FF2B5EF4-FFF2-40B4-BE49-F238E27FC236}">
                <a16:creationId xmlns:a16="http://schemas.microsoft.com/office/drawing/2014/main" id="{C7C9AC2A-5ECB-4C49-A692-E1615C7C7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</a:t>
            </a:r>
          </a:p>
        </p:txBody>
      </p:sp>
      <p:sp>
        <p:nvSpPr>
          <p:cNvPr id="634883" name="Rectangle 3">
            <a:extLst>
              <a:ext uri="{FF2B5EF4-FFF2-40B4-BE49-F238E27FC236}">
                <a16:creationId xmlns:a16="http://schemas.microsoft.com/office/drawing/2014/main" id="{D699697B-10F3-4431-B8A6-8143B0B6C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Uma vez computada a visibilidade célula-a-região, os demais dados de visibilidade são obtidos trivialmente</a:t>
            </a:r>
          </a:p>
          <a:p>
            <a:r>
              <a:rPr lang="pt-BR" altLang="en-US" sz="2600"/>
              <a:t>Em 3D, o cálculo exato dos volumes de visão pode ser bastante complexo (faces quádricas)</a:t>
            </a:r>
          </a:p>
          <a:p>
            <a:pPr lvl="1"/>
            <a:r>
              <a:rPr lang="pt-BR" altLang="en-US" sz="2400"/>
              <a:t>Na prática, usa-se aproximações conservadoras desses volumes (faces planas)</a:t>
            </a:r>
          </a:p>
          <a:p>
            <a:pPr lvl="1"/>
            <a:r>
              <a:rPr lang="pt-BR" altLang="en-US" sz="2400"/>
              <a:t>Paper Eurographics 2000: “Efficient Algorithms for Computing Conservative Portal Visibility Information” Jiménez, Esperança, Oliveira</a:t>
            </a:r>
          </a:p>
          <a:p>
            <a:pPr lvl="1"/>
            <a:endParaRPr lang="pt-BR" altLang="en-US"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>
            <a:extLst>
              <a:ext uri="{FF2B5EF4-FFF2-40B4-BE49-F238E27FC236}">
                <a16:creationId xmlns:a16="http://schemas.microsoft.com/office/drawing/2014/main" id="{03E771C7-CC88-4C1D-AC73-25D0F445D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Estimativa Conservadora de Volumes de Visão</a:t>
            </a:r>
          </a:p>
        </p:txBody>
      </p:sp>
      <p:graphicFrame>
        <p:nvGraphicFramePr>
          <p:cNvPr id="635908" name="Object 4">
            <a:extLst>
              <a:ext uri="{FF2B5EF4-FFF2-40B4-BE49-F238E27FC236}">
                <a16:creationId xmlns:a16="http://schemas.microsoft.com/office/drawing/2014/main" id="{190F605A-9A10-44A1-B909-40118D49C5C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638300" y="2473325"/>
          <a:ext cx="5865813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33" name="VISIO" r:id="rId3" imgW="5866200" imgH="2779920" progId="Visio.Drawing.5">
                  <p:embed/>
                </p:oleObj>
              </mc:Choice>
              <mc:Fallback>
                <p:oleObj name="VISIO" r:id="rId3" imgW="5866200" imgH="277992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73325"/>
                        <a:ext cx="5865813" cy="277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>
            <a:extLst>
              <a:ext uri="{FF2B5EF4-FFF2-40B4-BE49-F238E27FC236}">
                <a16:creationId xmlns:a16="http://schemas.microsoft.com/office/drawing/2014/main" id="{C30CB09B-6F1F-4F00-894A-FC121DCFF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 – Algoritmo com Visibilidade Pré-Computada</a:t>
            </a:r>
          </a:p>
        </p:txBody>
      </p:sp>
      <p:sp>
        <p:nvSpPr>
          <p:cNvPr id="637955" name="Rectangle 3">
            <a:extLst>
              <a:ext uri="{FF2B5EF4-FFF2-40B4-BE49-F238E27FC236}">
                <a16:creationId xmlns:a16="http://schemas.microsoft.com/office/drawing/2014/main" id="{AB92BB75-194A-46DE-AB00-ECAD29A6B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dirty="0"/>
              <a:t>Desenhar célula </a:t>
            </a:r>
            <a:r>
              <a:rPr lang="pt-BR" altLang="en-US" i="1" dirty="0"/>
              <a:t>C</a:t>
            </a:r>
            <a:r>
              <a:rPr lang="pt-BR" altLang="en-US" dirty="0"/>
              <a:t> do observador </a:t>
            </a:r>
            <a:endParaRPr lang="pt-BR" altLang="en-US"/>
          </a:p>
          <a:p>
            <a:r>
              <a:rPr lang="pt-BR" altLang="en-US" dirty="0"/>
              <a:t>Desenhar todas as células no Conjunto de Visibilidade de </a:t>
            </a:r>
            <a:r>
              <a:rPr lang="pt-BR" altLang="en-US" i="1" dirty="0"/>
              <a:t>C </a:t>
            </a:r>
          </a:p>
          <a:p>
            <a:pPr lvl="1"/>
            <a:r>
              <a:rPr lang="pt-BR" altLang="en-US" dirty="0"/>
              <a:t>Células com visibilidade não nula através de uma sequência de portais</a:t>
            </a:r>
          </a:p>
          <a:p>
            <a:pPr lvl="1"/>
            <a:r>
              <a:rPr lang="pt-BR" altLang="en-US" dirty="0"/>
              <a:t>Usar z-buffer</a:t>
            </a:r>
          </a:p>
          <a:p>
            <a:pPr lvl="1"/>
            <a:r>
              <a:rPr lang="pt-BR" altLang="en-US" dirty="0"/>
              <a:t>Se dados de visibilidade célula-a-objeto estiver disponível, desenhar apenas os objetos visíveis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>
            <a:extLst>
              <a:ext uri="{FF2B5EF4-FFF2-40B4-BE49-F238E27FC236}">
                <a16:creationId xmlns:a16="http://schemas.microsoft.com/office/drawing/2014/main" id="{99FB48E2-B1AF-47EA-B3AD-66ECF89E31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Células e Portais - Resumo</a:t>
            </a:r>
          </a:p>
        </p:txBody>
      </p:sp>
      <p:sp>
        <p:nvSpPr>
          <p:cNvPr id="646147" name="Rectangle 3">
            <a:extLst>
              <a:ext uri="{FF2B5EF4-FFF2-40B4-BE49-F238E27FC236}">
                <a16:creationId xmlns:a16="http://schemas.microsoft.com/office/drawing/2014/main" id="{152D01CA-7E7E-4D49-A759-033E7E421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100"/>
              <a:t>Versão mais utilizada requer que se pré-compute dados de visibilidade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Antecede a fase de caminhada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Visibilidade é aproximada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Requer método auxiliar para determinação de visibilidade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Vantagens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Bastante eficiente em ambientes complexos com alta probabilidade de oclusão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Reduz o número de objetos a serem desenhados em algumas ordens de grandeza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Desvantagens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Pré-processamento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Não tem grande utilidade em alguns tipos de cena</a:t>
            </a:r>
          </a:p>
          <a:p>
            <a:pPr lvl="2">
              <a:lnSpc>
                <a:spcPct val="80000"/>
              </a:lnSpc>
            </a:pPr>
            <a:r>
              <a:rPr lang="pt-BR" altLang="en-US" sz="1800"/>
              <a:t>Ex. ambientes ao ar livre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46BFA793-050F-4563-B92D-916AA56EC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Espaço do Objeto x Espaço da Imagem</a:t>
            </a:r>
          </a:p>
        </p:txBody>
      </p:sp>
      <p:sp>
        <p:nvSpPr>
          <p:cNvPr id="542723" name="Rectangle 3">
            <a:extLst>
              <a:ext uri="{FF2B5EF4-FFF2-40B4-BE49-F238E27FC236}">
                <a16:creationId xmlns:a16="http://schemas.microsoft.com/office/drawing/2014/main" id="{94B087F4-0F1C-4CF6-913D-635964411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Métodos que trabalham no espaço da imagem</a:t>
            </a:r>
          </a:p>
          <a:p>
            <a:pPr lvl="1"/>
            <a:r>
              <a:rPr lang="pt-BR" altLang="en-US" sz="2400"/>
              <a:t>Entrada é vetorial e saída é matricial</a:t>
            </a:r>
          </a:p>
          <a:p>
            <a:pPr lvl="1"/>
            <a:r>
              <a:rPr lang="pt-BR" altLang="en-US" sz="2400"/>
              <a:t>Dependente da resolução da imagem</a:t>
            </a:r>
          </a:p>
          <a:p>
            <a:pPr lvl="1"/>
            <a:r>
              <a:rPr lang="pt-BR" altLang="en-US" sz="2400"/>
              <a:t>Visibilidade determinada apenas em pontos (pixels)</a:t>
            </a:r>
          </a:p>
          <a:p>
            <a:pPr lvl="1"/>
            <a:r>
              <a:rPr lang="pt-BR" altLang="en-US" sz="2400"/>
              <a:t>Podem aproveitar aceleração por hardware</a:t>
            </a:r>
          </a:p>
          <a:p>
            <a:pPr lvl="1"/>
            <a:r>
              <a:rPr lang="pt-BR" altLang="en-US" sz="2400"/>
              <a:t>Exemplos:</a:t>
            </a:r>
          </a:p>
          <a:p>
            <a:pPr lvl="2"/>
            <a:r>
              <a:rPr lang="pt-BR" altLang="en-US" sz="2000"/>
              <a:t>Z-buffer </a:t>
            </a:r>
          </a:p>
          <a:p>
            <a:pPr lvl="2"/>
            <a:r>
              <a:rPr lang="pt-BR" altLang="en-US" sz="2000"/>
              <a:t>Algoritmo de Warnock</a:t>
            </a:r>
          </a:p>
          <a:p>
            <a:pPr lvl="2"/>
            <a:r>
              <a:rPr lang="pt-BR" altLang="en-US" sz="2000"/>
              <a:t>Mapas de sombra</a:t>
            </a:r>
          </a:p>
          <a:p>
            <a:pPr lvl="1"/>
            <a:endParaRPr lang="pt-BR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>
            <a:extLst>
              <a:ext uri="{FF2B5EF4-FFF2-40B4-BE49-F238E27FC236}">
                <a16:creationId xmlns:a16="http://schemas.microsoft.com/office/drawing/2014/main" id="{69FED20F-5C4B-4917-92BE-9A8D8C394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Algoritmos de Visibilidade</a:t>
            </a:r>
          </a:p>
        </p:txBody>
      </p:sp>
      <p:sp>
        <p:nvSpPr>
          <p:cNvPr id="588803" name="Rectangle 3">
            <a:extLst>
              <a:ext uri="{FF2B5EF4-FFF2-40B4-BE49-F238E27FC236}">
                <a16:creationId xmlns:a16="http://schemas.microsoft.com/office/drawing/2014/main" id="{EF0723B9-72DD-432D-BF70-333A76C52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Visibilidade é um problema complexo que não tem </a:t>
            </a:r>
            <a:r>
              <a:rPr lang="pt-BR" altLang="en-US" sz="2600" i="1"/>
              <a:t>uma</a:t>
            </a:r>
            <a:r>
              <a:rPr lang="pt-BR" altLang="en-US" sz="2600"/>
              <a:t> solução “ótima”</a:t>
            </a:r>
          </a:p>
          <a:p>
            <a:pPr lvl="1"/>
            <a:r>
              <a:rPr lang="pt-BR" altLang="en-US" sz="2400"/>
              <a:t>O que é ótima?</a:t>
            </a:r>
          </a:p>
          <a:p>
            <a:pPr lvl="2"/>
            <a:r>
              <a:rPr lang="pt-BR" altLang="en-US" sz="2000"/>
              <a:t>Pintar apenas as superfícies visíveis?</a:t>
            </a:r>
          </a:p>
          <a:p>
            <a:pPr lvl="2"/>
            <a:r>
              <a:rPr lang="pt-BR" altLang="en-US" sz="2000"/>
              <a:t>Pintar a cena em tempo mínimo?</a:t>
            </a:r>
          </a:p>
          <a:p>
            <a:pPr lvl="1"/>
            <a:r>
              <a:rPr lang="pt-BR" altLang="en-US" sz="2400"/>
              <a:t>Coerência no tempo?</a:t>
            </a:r>
          </a:p>
          <a:p>
            <a:pPr lvl="2"/>
            <a:r>
              <a:rPr lang="pt-BR" altLang="en-US" sz="2000"/>
              <a:t>Cena muda?</a:t>
            </a:r>
          </a:p>
          <a:p>
            <a:pPr lvl="2"/>
            <a:r>
              <a:rPr lang="pt-BR" altLang="en-US" sz="2000"/>
              <a:t>Objetos se movem?</a:t>
            </a:r>
          </a:p>
          <a:p>
            <a:pPr lvl="1"/>
            <a:r>
              <a:rPr lang="pt-BR" altLang="en-US" sz="2400"/>
              <a:t>Qualidade é importante?</a:t>
            </a:r>
          </a:p>
          <a:p>
            <a:pPr lvl="2"/>
            <a:r>
              <a:rPr lang="pt-BR" altLang="en-US" sz="2000"/>
              <a:t>Antialiasing</a:t>
            </a:r>
          </a:p>
          <a:p>
            <a:pPr lvl="1"/>
            <a:r>
              <a:rPr lang="pt-BR" altLang="en-US" sz="2400"/>
              <a:t>Aceleração por Hardware?</a:t>
            </a:r>
          </a:p>
          <a:p>
            <a:pPr lvl="1"/>
            <a:endParaRPr lang="pt-BR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>
            <a:extLst>
              <a:ext uri="{FF2B5EF4-FFF2-40B4-BE49-F238E27FC236}">
                <a16:creationId xmlns:a16="http://schemas.microsoft.com/office/drawing/2014/main" id="{C3A31DB5-D894-4F2D-B03A-DF0C6CCA6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Complexidade do Problema</a:t>
            </a:r>
          </a:p>
        </p:txBody>
      </p:sp>
      <p:sp>
        <p:nvSpPr>
          <p:cNvPr id="589827" name="Rectangle 3">
            <a:extLst>
              <a:ext uri="{FF2B5EF4-FFF2-40B4-BE49-F238E27FC236}">
                <a16:creationId xmlns:a16="http://schemas.microsoft.com/office/drawing/2014/main" id="{444D3E86-CB85-455F-B50F-82AE316D2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Fatores que influenciam o problema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Número de pixels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Em geral procura-se minimizar o número total de pixels pintados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Resolução da imagem / </a:t>
            </a:r>
            <a:r>
              <a:rPr lang="pt-BR" altLang="en-US" i="1"/>
              <a:t>depth</a:t>
            </a:r>
            <a:r>
              <a:rPr lang="pt-BR" altLang="en-US"/>
              <a:t> buffer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Menos importante se rasterização é feita por hardware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Número de objetos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Técnicas de “</a:t>
            </a:r>
            <a:r>
              <a:rPr lang="pt-BR" altLang="en-US" i="1"/>
              <a:t>culling</a:t>
            </a:r>
            <a:r>
              <a:rPr lang="pt-BR" altLang="en-US"/>
              <a:t>”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Células e portais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Recorte pode aumentar o número de objetos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>
            <a:extLst>
              <a:ext uri="{FF2B5EF4-FFF2-40B4-BE49-F238E27FC236}">
                <a16:creationId xmlns:a16="http://schemas.microsoft.com/office/drawing/2014/main" id="{35B4DAA0-DF73-46EB-A0E7-F134BD331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i="1"/>
              <a:t>Backface Culling</a:t>
            </a:r>
          </a:p>
        </p:txBody>
      </p:sp>
      <p:sp>
        <p:nvSpPr>
          <p:cNvPr id="590851" name="Rectangle 3">
            <a:extLst>
              <a:ext uri="{FF2B5EF4-FFF2-40B4-BE49-F238E27FC236}">
                <a16:creationId xmlns:a16="http://schemas.microsoft.com/office/drawing/2014/main" id="{35BB053D-CA20-4A52-8E21-A5F329421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000" dirty="0"/>
              <a:t>Hipótese: cena é composta de objetos poliédricos fechados</a:t>
            </a:r>
          </a:p>
          <a:p>
            <a:pPr>
              <a:lnSpc>
                <a:spcPct val="80000"/>
              </a:lnSpc>
            </a:pPr>
            <a:r>
              <a:rPr lang="pt-BR" altLang="en-US" sz="2000" dirty="0"/>
              <a:t>Podemos reduzir o número de faces aproximadamente à metade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/>
              <a:t>Faces de trás não precisam ser pintadas</a:t>
            </a:r>
          </a:p>
          <a:p>
            <a:pPr>
              <a:lnSpc>
                <a:spcPct val="80000"/>
              </a:lnSpc>
            </a:pPr>
            <a:r>
              <a:rPr lang="pt-BR" altLang="en-US" sz="2000" dirty="0"/>
              <a:t>Como determinar se a face é de trás?</a:t>
            </a:r>
          </a:p>
          <a:p>
            <a:pPr lvl="1">
              <a:lnSpc>
                <a:spcPct val="80000"/>
              </a:lnSpc>
            </a:pPr>
            <a:r>
              <a:rPr lang="pt-BR" altLang="en-US" sz="2000" i="1" dirty="0"/>
              <a:t>N· E &gt; </a:t>
            </a:r>
            <a:r>
              <a:rPr lang="pt-BR" altLang="en-US" sz="2000" dirty="0"/>
              <a:t>O → Face da frente</a:t>
            </a:r>
          </a:p>
          <a:p>
            <a:pPr lvl="1">
              <a:lnSpc>
                <a:spcPct val="80000"/>
              </a:lnSpc>
            </a:pPr>
            <a:r>
              <a:rPr lang="pt-BR" altLang="en-US" sz="2000" i="1" dirty="0"/>
              <a:t>N· E &lt; </a:t>
            </a:r>
            <a:r>
              <a:rPr lang="pt-BR" altLang="en-US" sz="2000" dirty="0"/>
              <a:t>O → Face de trás</a:t>
            </a:r>
          </a:p>
          <a:p>
            <a:pPr>
              <a:lnSpc>
                <a:spcPct val="80000"/>
              </a:lnSpc>
            </a:pPr>
            <a:r>
              <a:rPr lang="pt-BR" altLang="en-US" sz="2000" dirty="0"/>
              <a:t>OpenGL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 err="1"/>
              <a:t>glEnable</a:t>
            </a:r>
            <a:r>
              <a:rPr lang="pt-BR" altLang="en-US" sz="2000" dirty="0"/>
              <a:t> (GL_CULLING);</a:t>
            </a:r>
          </a:p>
        </p:txBody>
      </p:sp>
      <p:grpSp>
        <p:nvGrpSpPr>
          <p:cNvPr id="590852" name="Group 4">
            <a:extLst>
              <a:ext uri="{FF2B5EF4-FFF2-40B4-BE49-F238E27FC236}">
                <a16:creationId xmlns:a16="http://schemas.microsoft.com/office/drawing/2014/main" id="{54B5777C-E2FC-4D66-810F-572D4AFA8E9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752600" y="4800600"/>
            <a:ext cx="533400" cy="746125"/>
            <a:chOff x="4423" y="1920"/>
            <a:chExt cx="1044" cy="1941"/>
          </a:xfrm>
        </p:grpSpPr>
        <p:sp>
          <p:nvSpPr>
            <p:cNvPr id="590853" name="Freeform 5">
              <a:extLst>
                <a:ext uri="{FF2B5EF4-FFF2-40B4-BE49-F238E27FC236}">
                  <a16:creationId xmlns:a16="http://schemas.microsoft.com/office/drawing/2014/main" id="{D6B58735-E031-46C8-932F-76B482DF0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179"/>
              <a:ext cx="797" cy="654"/>
            </a:xfrm>
            <a:custGeom>
              <a:avLst/>
              <a:gdLst>
                <a:gd name="T0" fmla="*/ 1575 w 1594"/>
                <a:gd name="T1" fmla="*/ 648 h 1310"/>
                <a:gd name="T2" fmla="*/ 1566 w 1594"/>
                <a:gd name="T3" fmla="*/ 635 h 1310"/>
                <a:gd name="T4" fmla="*/ 1549 w 1594"/>
                <a:gd name="T5" fmla="*/ 618 h 1310"/>
                <a:gd name="T6" fmla="*/ 1530 w 1594"/>
                <a:gd name="T7" fmla="*/ 597 h 1310"/>
                <a:gd name="T8" fmla="*/ 1507 w 1594"/>
                <a:gd name="T9" fmla="*/ 572 h 1310"/>
                <a:gd name="T10" fmla="*/ 1494 w 1594"/>
                <a:gd name="T11" fmla="*/ 559 h 1310"/>
                <a:gd name="T12" fmla="*/ 1480 w 1594"/>
                <a:gd name="T13" fmla="*/ 544 h 1310"/>
                <a:gd name="T14" fmla="*/ 1465 w 1594"/>
                <a:gd name="T15" fmla="*/ 529 h 1310"/>
                <a:gd name="T16" fmla="*/ 1450 w 1594"/>
                <a:gd name="T17" fmla="*/ 513 h 1310"/>
                <a:gd name="T18" fmla="*/ 1435 w 1594"/>
                <a:gd name="T19" fmla="*/ 496 h 1310"/>
                <a:gd name="T20" fmla="*/ 1417 w 1594"/>
                <a:gd name="T21" fmla="*/ 479 h 1310"/>
                <a:gd name="T22" fmla="*/ 1398 w 1594"/>
                <a:gd name="T23" fmla="*/ 462 h 1310"/>
                <a:gd name="T24" fmla="*/ 1381 w 1594"/>
                <a:gd name="T25" fmla="*/ 445 h 1310"/>
                <a:gd name="T26" fmla="*/ 1362 w 1594"/>
                <a:gd name="T27" fmla="*/ 426 h 1310"/>
                <a:gd name="T28" fmla="*/ 1341 w 1594"/>
                <a:gd name="T29" fmla="*/ 409 h 1310"/>
                <a:gd name="T30" fmla="*/ 1321 w 1594"/>
                <a:gd name="T31" fmla="*/ 390 h 1310"/>
                <a:gd name="T32" fmla="*/ 1300 w 1594"/>
                <a:gd name="T33" fmla="*/ 371 h 1310"/>
                <a:gd name="T34" fmla="*/ 1279 w 1594"/>
                <a:gd name="T35" fmla="*/ 352 h 1310"/>
                <a:gd name="T36" fmla="*/ 1258 w 1594"/>
                <a:gd name="T37" fmla="*/ 335 h 1310"/>
                <a:gd name="T38" fmla="*/ 1235 w 1594"/>
                <a:gd name="T39" fmla="*/ 316 h 1310"/>
                <a:gd name="T40" fmla="*/ 1212 w 1594"/>
                <a:gd name="T41" fmla="*/ 297 h 1310"/>
                <a:gd name="T42" fmla="*/ 1187 w 1594"/>
                <a:gd name="T43" fmla="*/ 278 h 1310"/>
                <a:gd name="T44" fmla="*/ 1163 w 1594"/>
                <a:gd name="T45" fmla="*/ 259 h 1310"/>
                <a:gd name="T46" fmla="*/ 1138 w 1594"/>
                <a:gd name="T47" fmla="*/ 242 h 1310"/>
                <a:gd name="T48" fmla="*/ 1113 w 1594"/>
                <a:gd name="T49" fmla="*/ 223 h 1310"/>
                <a:gd name="T50" fmla="*/ 1089 w 1594"/>
                <a:gd name="T51" fmla="*/ 204 h 1310"/>
                <a:gd name="T52" fmla="*/ 1064 w 1594"/>
                <a:gd name="T53" fmla="*/ 186 h 1310"/>
                <a:gd name="T54" fmla="*/ 1037 w 1594"/>
                <a:gd name="T55" fmla="*/ 171 h 1310"/>
                <a:gd name="T56" fmla="*/ 1011 w 1594"/>
                <a:gd name="T57" fmla="*/ 154 h 1310"/>
                <a:gd name="T58" fmla="*/ 984 w 1594"/>
                <a:gd name="T59" fmla="*/ 139 h 1310"/>
                <a:gd name="T60" fmla="*/ 958 w 1594"/>
                <a:gd name="T61" fmla="*/ 122 h 1310"/>
                <a:gd name="T62" fmla="*/ 931 w 1594"/>
                <a:gd name="T63" fmla="*/ 108 h 1310"/>
                <a:gd name="T64" fmla="*/ 904 w 1594"/>
                <a:gd name="T65" fmla="*/ 93 h 1310"/>
                <a:gd name="T66" fmla="*/ 876 w 1594"/>
                <a:gd name="T67" fmla="*/ 80 h 1310"/>
                <a:gd name="T68" fmla="*/ 821 w 1594"/>
                <a:gd name="T69" fmla="*/ 55 h 1310"/>
                <a:gd name="T70" fmla="*/ 766 w 1594"/>
                <a:gd name="T71" fmla="*/ 36 h 1310"/>
                <a:gd name="T72" fmla="*/ 710 w 1594"/>
                <a:gd name="T73" fmla="*/ 19 h 1310"/>
                <a:gd name="T74" fmla="*/ 627 w 1594"/>
                <a:gd name="T75" fmla="*/ 4 h 1310"/>
                <a:gd name="T76" fmla="*/ 463 w 1594"/>
                <a:gd name="T77" fmla="*/ 10 h 1310"/>
                <a:gd name="T78" fmla="*/ 383 w 1594"/>
                <a:gd name="T79" fmla="*/ 34 h 1310"/>
                <a:gd name="T80" fmla="*/ 334 w 1594"/>
                <a:gd name="T81" fmla="*/ 61 h 1310"/>
                <a:gd name="T82" fmla="*/ 307 w 1594"/>
                <a:gd name="T83" fmla="*/ 76 h 1310"/>
                <a:gd name="T84" fmla="*/ 285 w 1594"/>
                <a:gd name="T85" fmla="*/ 93 h 1310"/>
                <a:gd name="T86" fmla="*/ 260 w 1594"/>
                <a:gd name="T87" fmla="*/ 112 h 1310"/>
                <a:gd name="T88" fmla="*/ 0 w 1594"/>
                <a:gd name="T89" fmla="*/ 684 h 1310"/>
                <a:gd name="T90" fmla="*/ 558 w 1594"/>
                <a:gd name="T91" fmla="*/ 633 h 1310"/>
                <a:gd name="T92" fmla="*/ 1203 w 1594"/>
                <a:gd name="T93" fmla="*/ 971 h 1310"/>
                <a:gd name="T94" fmla="*/ 1585 w 1594"/>
                <a:gd name="T95" fmla="*/ 660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4" h="1310">
                  <a:moveTo>
                    <a:pt x="1585" y="660"/>
                  </a:moveTo>
                  <a:lnTo>
                    <a:pt x="1575" y="648"/>
                  </a:lnTo>
                  <a:lnTo>
                    <a:pt x="1571" y="643"/>
                  </a:lnTo>
                  <a:lnTo>
                    <a:pt x="1566" y="635"/>
                  </a:lnTo>
                  <a:lnTo>
                    <a:pt x="1558" y="627"/>
                  </a:lnTo>
                  <a:lnTo>
                    <a:pt x="1549" y="618"/>
                  </a:lnTo>
                  <a:lnTo>
                    <a:pt x="1539" y="608"/>
                  </a:lnTo>
                  <a:lnTo>
                    <a:pt x="1530" y="597"/>
                  </a:lnTo>
                  <a:lnTo>
                    <a:pt x="1518" y="584"/>
                  </a:lnTo>
                  <a:lnTo>
                    <a:pt x="1507" y="572"/>
                  </a:lnTo>
                  <a:lnTo>
                    <a:pt x="1501" y="565"/>
                  </a:lnTo>
                  <a:lnTo>
                    <a:pt x="1494" y="559"/>
                  </a:lnTo>
                  <a:lnTo>
                    <a:pt x="1488" y="551"/>
                  </a:lnTo>
                  <a:lnTo>
                    <a:pt x="1480" y="544"/>
                  </a:lnTo>
                  <a:lnTo>
                    <a:pt x="1473" y="536"/>
                  </a:lnTo>
                  <a:lnTo>
                    <a:pt x="1465" y="529"/>
                  </a:lnTo>
                  <a:lnTo>
                    <a:pt x="1457" y="521"/>
                  </a:lnTo>
                  <a:lnTo>
                    <a:pt x="1450" y="513"/>
                  </a:lnTo>
                  <a:lnTo>
                    <a:pt x="1442" y="504"/>
                  </a:lnTo>
                  <a:lnTo>
                    <a:pt x="1435" y="496"/>
                  </a:lnTo>
                  <a:lnTo>
                    <a:pt x="1425" y="489"/>
                  </a:lnTo>
                  <a:lnTo>
                    <a:pt x="1417" y="479"/>
                  </a:lnTo>
                  <a:lnTo>
                    <a:pt x="1408" y="472"/>
                  </a:lnTo>
                  <a:lnTo>
                    <a:pt x="1398" y="462"/>
                  </a:lnTo>
                  <a:lnTo>
                    <a:pt x="1391" y="453"/>
                  </a:lnTo>
                  <a:lnTo>
                    <a:pt x="1381" y="445"/>
                  </a:lnTo>
                  <a:lnTo>
                    <a:pt x="1372" y="435"/>
                  </a:lnTo>
                  <a:lnTo>
                    <a:pt x="1362" y="426"/>
                  </a:lnTo>
                  <a:lnTo>
                    <a:pt x="1351" y="418"/>
                  </a:lnTo>
                  <a:lnTo>
                    <a:pt x="1341" y="409"/>
                  </a:lnTo>
                  <a:lnTo>
                    <a:pt x="1332" y="399"/>
                  </a:lnTo>
                  <a:lnTo>
                    <a:pt x="1321" y="390"/>
                  </a:lnTo>
                  <a:lnTo>
                    <a:pt x="1311" y="380"/>
                  </a:lnTo>
                  <a:lnTo>
                    <a:pt x="1300" y="371"/>
                  </a:lnTo>
                  <a:lnTo>
                    <a:pt x="1290" y="363"/>
                  </a:lnTo>
                  <a:lnTo>
                    <a:pt x="1279" y="352"/>
                  </a:lnTo>
                  <a:lnTo>
                    <a:pt x="1267" y="344"/>
                  </a:lnTo>
                  <a:lnTo>
                    <a:pt x="1258" y="335"/>
                  </a:lnTo>
                  <a:lnTo>
                    <a:pt x="1245" y="325"/>
                  </a:lnTo>
                  <a:lnTo>
                    <a:pt x="1235" y="316"/>
                  </a:lnTo>
                  <a:lnTo>
                    <a:pt x="1224" y="306"/>
                  </a:lnTo>
                  <a:lnTo>
                    <a:pt x="1212" y="297"/>
                  </a:lnTo>
                  <a:lnTo>
                    <a:pt x="1199" y="287"/>
                  </a:lnTo>
                  <a:lnTo>
                    <a:pt x="1187" y="278"/>
                  </a:lnTo>
                  <a:lnTo>
                    <a:pt x="1176" y="268"/>
                  </a:lnTo>
                  <a:lnTo>
                    <a:pt x="1163" y="259"/>
                  </a:lnTo>
                  <a:lnTo>
                    <a:pt x="1151" y="249"/>
                  </a:lnTo>
                  <a:lnTo>
                    <a:pt x="1138" y="242"/>
                  </a:lnTo>
                  <a:lnTo>
                    <a:pt x="1127" y="232"/>
                  </a:lnTo>
                  <a:lnTo>
                    <a:pt x="1113" y="223"/>
                  </a:lnTo>
                  <a:lnTo>
                    <a:pt x="1102" y="213"/>
                  </a:lnTo>
                  <a:lnTo>
                    <a:pt x="1089" y="204"/>
                  </a:lnTo>
                  <a:lnTo>
                    <a:pt x="1075" y="196"/>
                  </a:lnTo>
                  <a:lnTo>
                    <a:pt x="1064" y="186"/>
                  </a:lnTo>
                  <a:lnTo>
                    <a:pt x="1051" y="179"/>
                  </a:lnTo>
                  <a:lnTo>
                    <a:pt x="1037" y="171"/>
                  </a:lnTo>
                  <a:lnTo>
                    <a:pt x="1024" y="162"/>
                  </a:lnTo>
                  <a:lnTo>
                    <a:pt x="1011" y="154"/>
                  </a:lnTo>
                  <a:lnTo>
                    <a:pt x="999" y="146"/>
                  </a:lnTo>
                  <a:lnTo>
                    <a:pt x="984" y="139"/>
                  </a:lnTo>
                  <a:lnTo>
                    <a:pt x="971" y="129"/>
                  </a:lnTo>
                  <a:lnTo>
                    <a:pt x="958" y="122"/>
                  </a:lnTo>
                  <a:lnTo>
                    <a:pt x="944" y="114"/>
                  </a:lnTo>
                  <a:lnTo>
                    <a:pt x="931" y="108"/>
                  </a:lnTo>
                  <a:lnTo>
                    <a:pt x="918" y="101"/>
                  </a:lnTo>
                  <a:lnTo>
                    <a:pt x="904" y="93"/>
                  </a:lnTo>
                  <a:lnTo>
                    <a:pt x="889" y="88"/>
                  </a:lnTo>
                  <a:lnTo>
                    <a:pt x="876" y="80"/>
                  </a:lnTo>
                  <a:lnTo>
                    <a:pt x="849" y="69"/>
                  </a:lnTo>
                  <a:lnTo>
                    <a:pt x="821" y="55"/>
                  </a:lnTo>
                  <a:lnTo>
                    <a:pt x="794" y="46"/>
                  </a:lnTo>
                  <a:lnTo>
                    <a:pt x="766" y="36"/>
                  </a:lnTo>
                  <a:lnTo>
                    <a:pt x="737" y="29"/>
                  </a:lnTo>
                  <a:lnTo>
                    <a:pt x="710" y="19"/>
                  </a:lnTo>
                  <a:lnTo>
                    <a:pt x="682" y="13"/>
                  </a:lnTo>
                  <a:lnTo>
                    <a:pt x="627" y="4"/>
                  </a:lnTo>
                  <a:lnTo>
                    <a:pt x="572" y="0"/>
                  </a:lnTo>
                  <a:lnTo>
                    <a:pt x="463" y="10"/>
                  </a:lnTo>
                  <a:lnTo>
                    <a:pt x="410" y="25"/>
                  </a:lnTo>
                  <a:lnTo>
                    <a:pt x="383" y="34"/>
                  </a:lnTo>
                  <a:lnTo>
                    <a:pt x="359" y="48"/>
                  </a:lnTo>
                  <a:lnTo>
                    <a:pt x="334" y="61"/>
                  </a:lnTo>
                  <a:lnTo>
                    <a:pt x="321" y="69"/>
                  </a:lnTo>
                  <a:lnTo>
                    <a:pt x="307" y="76"/>
                  </a:lnTo>
                  <a:lnTo>
                    <a:pt x="296" y="84"/>
                  </a:lnTo>
                  <a:lnTo>
                    <a:pt x="285" y="93"/>
                  </a:lnTo>
                  <a:lnTo>
                    <a:pt x="271" y="103"/>
                  </a:lnTo>
                  <a:lnTo>
                    <a:pt x="260" y="112"/>
                  </a:lnTo>
                  <a:lnTo>
                    <a:pt x="76" y="314"/>
                  </a:lnTo>
                  <a:lnTo>
                    <a:pt x="0" y="684"/>
                  </a:lnTo>
                  <a:lnTo>
                    <a:pt x="174" y="557"/>
                  </a:lnTo>
                  <a:lnTo>
                    <a:pt x="558" y="633"/>
                  </a:lnTo>
                  <a:lnTo>
                    <a:pt x="893" y="787"/>
                  </a:lnTo>
                  <a:lnTo>
                    <a:pt x="1203" y="971"/>
                  </a:lnTo>
                  <a:lnTo>
                    <a:pt x="1594" y="1310"/>
                  </a:lnTo>
                  <a:lnTo>
                    <a:pt x="1585" y="660"/>
                  </a:lnTo>
                  <a:lnTo>
                    <a:pt x="1585" y="660"/>
                  </a:lnTo>
                  <a:close/>
                </a:path>
              </a:pathLst>
            </a:custGeom>
            <a:solidFill>
              <a:srgbClr val="F59E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54" name="Freeform 6">
              <a:extLst>
                <a:ext uri="{FF2B5EF4-FFF2-40B4-BE49-F238E27FC236}">
                  <a16:creationId xmlns:a16="http://schemas.microsoft.com/office/drawing/2014/main" id="{D3FA0428-815D-452F-986E-B13C2F264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" y="3146"/>
              <a:ext cx="615" cy="468"/>
            </a:xfrm>
            <a:custGeom>
              <a:avLst/>
              <a:gdLst>
                <a:gd name="T0" fmla="*/ 20 w 1230"/>
                <a:gd name="T1" fmla="*/ 380 h 935"/>
                <a:gd name="T2" fmla="*/ 147 w 1230"/>
                <a:gd name="T3" fmla="*/ 435 h 935"/>
                <a:gd name="T4" fmla="*/ 440 w 1230"/>
                <a:gd name="T5" fmla="*/ 401 h 935"/>
                <a:gd name="T6" fmla="*/ 633 w 1230"/>
                <a:gd name="T7" fmla="*/ 291 h 935"/>
                <a:gd name="T8" fmla="*/ 1116 w 1230"/>
                <a:gd name="T9" fmla="*/ 57 h 935"/>
                <a:gd name="T10" fmla="*/ 1202 w 1230"/>
                <a:gd name="T11" fmla="*/ 0 h 935"/>
                <a:gd name="T12" fmla="*/ 1230 w 1230"/>
                <a:gd name="T13" fmla="*/ 842 h 935"/>
                <a:gd name="T14" fmla="*/ 1211 w 1230"/>
                <a:gd name="T15" fmla="*/ 852 h 935"/>
                <a:gd name="T16" fmla="*/ 1187 w 1230"/>
                <a:gd name="T17" fmla="*/ 859 h 935"/>
                <a:gd name="T18" fmla="*/ 1154 w 1230"/>
                <a:gd name="T19" fmla="*/ 873 h 935"/>
                <a:gd name="T20" fmla="*/ 1135 w 1230"/>
                <a:gd name="T21" fmla="*/ 876 h 935"/>
                <a:gd name="T22" fmla="*/ 1114 w 1230"/>
                <a:gd name="T23" fmla="*/ 884 h 935"/>
                <a:gd name="T24" fmla="*/ 1092 w 1230"/>
                <a:gd name="T25" fmla="*/ 890 h 935"/>
                <a:gd name="T26" fmla="*/ 1067 w 1230"/>
                <a:gd name="T27" fmla="*/ 895 h 935"/>
                <a:gd name="T28" fmla="*/ 1042 w 1230"/>
                <a:gd name="T29" fmla="*/ 903 h 935"/>
                <a:gd name="T30" fmla="*/ 1014 w 1230"/>
                <a:gd name="T31" fmla="*/ 909 h 935"/>
                <a:gd name="T32" fmla="*/ 955 w 1230"/>
                <a:gd name="T33" fmla="*/ 920 h 935"/>
                <a:gd name="T34" fmla="*/ 890 w 1230"/>
                <a:gd name="T35" fmla="*/ 930 h 935"/>
                <a:gd name="T36" fmla="*/ 822 w 1230"/>
                <a:gd name="T37" fmla="*/ 935 h 935"/>
                <a:gd name="T38" fmla="*/ 671 w 1230"/>
                <a:gd name="T39" fmla="*/ 935 h 935"/>
                <a:gd name="T40" fmla="*/ 514 w 1230"/>
                <a:gd name="T41" fmla="*/ 914 h 935"/>
                <a:gd name="T42" fmla="*/ 472 w 1230"/>
                <a:gd name="T43" fmla="*/ 905 h 935"/>
                <a:gd name="T44" fmla="*/ 432 w 1230"/>
                <a:gd name="T45" fmla="*/ 894 h 935"/>
                <a:gd name="T46" fmla="*/ 390 w 1230"/>
                <a:gd name="T47" fmla="*/ 880 h 935"/>
                <a:gd name="T48" fmla="*/ 369 w 1230"/>
                <a:gd name="T49" fmla="*/ 873 h 935"/>
                <a:gd name="T50" fmla="*/ 350 w 1230"/>
                <a:gd name="T51" fmla="*/ 865 h 935"/>
                <a:gd name="T52" fmla="*/ 331 w 1230"/>
                <a:gd name="T53" fmla="*/ 856 h 935"/>
                <a:gd name="T54" fmla="*/ 312 w 1230"/>
                <a:gd name="T55" fmla="*/ 844 h 935"/>
                <a:gd name="T56" fmla="*/ 303 w 1230"/>
                <a:gd name="T57" fmla="*/ 837 h 935"/>
                <a:gd name="T58" fmla="*/ 291 w 1230"/>
                <a:gd name="T59" fmla="*/ 829 h 935"/>
                <a:gd name="T60" fmla="*/ 282 w 1230"/>
                <a:gd name="T61" fmla="*/ 821 h 935"/>
                <a:gd name="T62" fmla="*/ 272 w 1230"/>
                <a:gd name="T63" fmla="*/ 814 h 935"/>
                <a:gd name="T64" fmla="*/ 261 w 1230"/>
                <a:gd name="T65" fmla="*/ 804 h 935"/>
                <a:gd name="T66" fmla="*/ 251 w 1230"/>
                <a:gd name="T67" fmla="*/ 797 h 935"/>
                <a:gd name="T68" fmla="*/ 240 w 1230"/>
                <a:gd name="T69" fmla="*/ 787 h 935"/>
                <a:gd name="T70" fmla="*/ 230 w 1230"/>
                <a:gd name="T71" fmla="*/ 778 h 935"/>
                <a:gd name="T72" fmla="*/ 221 w 1230"/>
                <a:gd name="T73" fmla="*/ 768 h 935"/>
                <a:gd name="T74" fmla="*/ 210 w 1230"/>
                <a:gd name="T75" fmla="*/ 757 h 935"/>
                <a:gd name="T76" fmla="*/ 200 w 1230"/>
                <a:gd name="T77" fmla="*/ 747 h 935"/>
                <a:gd name="T78" fmla="*/ 192 w 1230"/>
                <a:gd name="T79" fmla="*/ 738 h 935"/>
                <a:gd name="T80" fmla="*/ 181 w 1230"/>
                <a:gd name="T81" fmla="*/ 728 h 935"/>
                <a:gd name="T82" fmla="*/ 173 w 1230"/>
                <a:gd name="T83" fmla="*/ 719 h 935"/>
                <a:gd name="T84" fmla="*/ 166 w 1230"/>
                <a:gd name="T85" fmla="*/ 709 h 935"/>
                <a:gd name="T86" fmla="*/ 156 w 1230"/>
                <a:gd name="T87" fmla="*/ 702 h 935"/>
                <a:gd name="T88" fmla="*/ 149 w 1230"/>
                <a:gd name="T89" fmla="*/ 692 h 935"/>
                <a:gd name="T90" fmla="*/ 141 w 1230"/>
                <a:gd name="T91" fmla="*/ 684 h 935"/>
                <a:gd name="T92" fmla="*/ 135 w 1230"/>
                <a:gd name="T93" fmla="*/ 677 h 935"/>
                <a:gd name="T94" fmla="*/ 128 w 1230"/>
                <a:gd name="T95" fmla="*/ 669 h 935"/>
                <a:gd name="T96" fmla="*/ 118 w 1230"/>
                <a:gd name="T97" fmla="*/ 658 h 935"/>
                <a:gd name="T98" fmla="*/ 111 w 1230"/>
                <a:gd name="T99" fmla="*/ 648 h 935"/>
                <a:gd name="T100" fmla="*/ 103 w 1230"/>
                <a:gd name="T101" fmla="*/ 641 h 935"/>
                <a:gd name="T102" fmla="*/ 0 w 1230"/>
                <a:gd name="T103" fmla="*/ 439 h 935"/>
                <a:gd name="T104" fmla="*/ 20 w 1230"/>
                <a:gd name="T105" fmla="*/ 380 h 935"/>
                <a:gd name="T106" fmla="*/ 20 w 1230"/>
                <a:gd name="T107" fmla="*/ 380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0" h="935">
                  <a:moveTo>
                    <a:pt x="20" y="380"/>
                  </a:moveTo>
                  <a:lnTo>
                    <a:pt x="147" y="435"/>
                  </a:lnTo>
                  <a:lnTo>
                    <a:pt x="440" y="401"/>
                  </a:lnTo>
                  <a:lnTo>
                    <a:pt x="633" y="291"/>
                  </a:lnTo>
                  <a:lnTo>
                    <a:pt x="1116" y="57"/>
                  </a:lnTo>
                  <a:lnTo>
                    <a:pt x="1202" y="0"/>
                  </a:lnTo>
                  <a:lnTo>
                    <a:pt x="1230" y="842"/>
                  </a:lnTo>
                  <a:lnTo>
                    <a:pt x="1211" y="852"/>
                  </a:lnTo>
                  <a:lnTo>
                    <a:pt x="1187" y="859"/>
                  </a:lnTo>
                  <a:lnTo>
                    <a:pt x="1154" y="873"/>
                  </a:lnTo>
                  <a:lnTo>
                    <a:pt x="1135" y="876"/>
                  </a:lnTo>
                  <a:lnTo>
                    <a:pt x="1114" y="884"/>
                  </a:lnTo>
                  <a:lnTo>
                    <a:pt x="1092" y="890"/>
                  </a:lnTo>
                  <a:lnTo>
                    <a:pt x="1067" y="895"/>
                  </a:lnTo>
                  <a:lnTo>
                    <a:pt x="1042" y="903"/>
                  </a:lnTo>
                  <a:lnTo>
                    <a:pt x="1014" y="909"/>
                  </a:lnTo>
                  <a:lnTo>
                    <a:pt x="955" y="920"/>
                  </a:lnTo>
                  <a:lnTo>
                    <a:pt x="890" y="930"/>
                  </a:lnTo>
                  <a:lnTo>
                    <a:pt x="822" y="935"/>
                  </a:lnTo>
                  <a:lnTo>
                    <a:pt x="671" y="935"/>
                  </a:lnTo>
                  <a:lnTo>
                    <a:pt x="514" y="914"/>
                  </a:lnTo>
                  <a:lnTo>
                    <a:pt x="472" y="905"/>
                  </a:lnTo>
                  <a:lnTo>
                    <a:pt x="432" y="894"/>
                  </a:lnTo>
                  <a:lnTo>
                    <a:pt x="390" y="880"/>
                  </a:lnTo>
                  <a:lnTo>
                    <a:pt x="369" y="873"/>
                  </a:lnTo>
                  <a:lnTo>
                    <a:pt x="350" y="865"/>
                  </a:lnTo>
                  <a:lnTo>
                    <a:pt x="331" y="856"/>
                  </a:lnTo>
                  <a:lnTo>
                    <a:pt x="312" y="844"/>
                  </a:lnTo>
                  <a:lnTo>
                    <a:pt x="303" y="837"/>
                  </a:lnTo>
                  <a:lnTo>
                    <a:pt x="291" y="829"/>
                  </a:lnTo>
                  <a:lnTo>
                    <a:pt x="282" y="821"/>
                  </a:lnTo>
                  <a:lnTo>
                    <a:pt x="272" y="814"/>
                  </a:lnTo>
                  <a:lnTo>
                    <a:pt x="261" y="804"/>
                  </a:lnTo>
                  <a:lnTo>
                    <a:pt x="251" y="797"/>
                  </a:lnTo>
                  <a:lnTo>
                    <a:pt x="240" y="787"/>
                  </a:lnTo>
                  <a:lnTo>
                    <a:pt x="230" y="778"/>
                  </a:lnTo>
                  <a:lnTo>
                    <a:pt x="221" y="768"/>
                  </a:lnTo>
                  <a:lnTo>
                    <a:pt x="210" y="757"/>
                  </a:lnTo>
                  <a:lnTo>
                    <a:pt x="200" y="747"/>
                  </a:lnTo>
                  <a:lnTo>
                    <a:pt x="192" y="738"/>
                  </a:lnTo>
                  <a:lnTo>
                    <a:pt x="181" y="728"/>
                  </a:lnTo>
                  <a:lnTo>
                    <a:pt x="173" y="719"/>
                  </a:lnTo>
                  <a:lnTo>
                    <a:pt x="166" y="709"/>
                  </a:lnTo>
                  <a:lnTo>
                    <a:pt x="156" y="702"/>
                  </a:lnTo>
                  <a:lnTo>
                    <a:pt x="149" y="692"/>
                  </a:lnTo>
                  <a:lnTo>
                    <a:pt x="141" y="684"/>
                  </a:lnTo>
                  <a:lnTo>
                    <a:pt x="135" y="677"/>
                  </a:lnTo>
                  <a:lnTo>
                    <a:pt x="128" y="669"/>
                  </a:lnTo>
                  <a:lnTo>
                    <a:pt x="118" y="658"/>
                  </a:lnTo>
                  <a:lnTo>
                    <a:pt x="111" y="648"/>
                  </a:lnTo>
                  <a:lnTo>
                    <a:pt x="103" y="641"/>
                  </a:lnTo>
                  <a:lnTo>
                    <a:pt x="0" y="439"/>
                  </a:lnTo>
                  <a:lnTo>
                    <a:pt x="20" y="380"/>
                  </a:lnTo>
                  <a:lnTo>
                    <a:pt x="20" y="380"/>
                  </a:lnTo>
                  <a:close/>
                </a:path>
              </a:pathLst>
            </a:custGeom>
            <a:solidFill>
              <a:srgbClr val="C76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55" name="Freeform 7">
              <a:extLst>
                <a:ext uri="{FF2B5EF4-FFF2-40B4-BE49-F238E27FC236}">
                  <a16:creationId xmlns:a16="http://schemas.microsoft.com/office/drawing/2014/main" id="{C90C0CC0-3493-4960-BA99-19D9C7C5F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6" y="2562"/>
              <a:ext cx="537" cy="728"/>
            </a:xfrm>
            <a:custGeom>
              <a:avLst/>
              <a:gdLst>
                <a:gd name="T0" fmla="*/ 1076 w 1076"/>
                <a:gd name="T1" fmla="*/ 892 h 1456"/>
                <a:gd name="T2" fmla="*/ 736 w 1076"/>
                <a:gd name="T3" fmla="*/ 464 h 1456"/>
                <a:gd name="T4" fmla="*/ 460 w 1076"/>
                <a:gd name="T5" fmla="*/ 219 h 1456"/>
                <a:gd name="T6" fmla="*/ 63 w 1076"/>
                <a:gd name="T7" fmla="*/ 6 h 1456"/>
                <a:gd name="T8" fmla="*/ 0 w 1076"/>
                <a:gd name="T9" fmla="*/ 0 h 1456"/>
                <a:gd name="T10" fmla="*/ 72 w 1076"/>
                <a:gd name="T11" fmla="*/ 1456 h 1456"/>
                <a:gd name="T12" fmla="*/ 342 w 1076"/>
                <a:gd name="T13" fmla="*/ 1393 h 1456"/>
                <a:gd name="T14" fmla="*/ 644 w 1076"/>
                <a:gd name="T15" fmla="*/ 1213 h 1456"/>
                <a:gd name="T16" fmla="*/ 1009 w 1076"/>
                <a:gd name="T17" fmla="*/ 930 h 1456"/>
                <a:gd name="T18" fmla="*/ 1076 w 1076"/>
                <a:gd name="T19" fmla="*/ 892 h 1456"/>
                <a:gd name="T20" fmla="*/ 1076 w 1076"/>
                <a:gd name="T21" fmla="*/ 892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6" h="1456">
                  <a:moveTo>
                    <a:pt x="1076" y="892"/>
                  </a:moveTo>
                  <a:lnTo>
                    <a:pt x="736" y="464"/>
                  </a:lnTo>
                  <a:lnTo>
                    <a:pt x="460" y="219"/>
                  </a:lnTo>
                  <a:lnTo>
                    <a:pt x="63" y="6"/>
                  </a:lnTo>
                  <a:lnTo>
                    <a:pt x="0" y="0"/>
                  </a:lnTo>
                  <a:lnTo>
                    <a:pt x="72" y="1456"/>
                  </a:lnTo>
                  <a:lnTo>
                    <a:pt x="342" y="1393"/>
                  </a:lnTo>
                  <a:lnTo>
                    <a:pt x="644" y="1213"/>
                  </a:lnTo>
                  <a:lnTo>
                    <a:pt x="1009" y="930"/>
                  </a:lnTo>
                  <a:lnTo>
                    <a:pt x="1076" y="892"/>
                  </a:lnTo>
                  <a:lnTo>
                    <a:pt x="1076" y="8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56" name="Freeform 8">
              <a:extLst>
                <a:ext uri="{FF2B5EF4-FFF2-40B4-BE49-F238E27FC236}">
                  <a16:creationId xmlns:a16="http://schemas.microsoft.com/office/drawing/2014/main" id="{70BED36F-2A27-4506-B791-5DFB5BC90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2544"/>
              <a:ext cx="373" cy="739"/>
            </a:xfrm>
            <a:custGeom>
              <a:avLst/>
              <a:gdLst>
                <a:gd name="T0" fmla="*/ 23 w 747"/>
                <a:gd name="T1" fmla="*/ 68 h 1477"/>
                <a:gd name="T2" fmla="*/ 0 w 747"/>
                <a:gd name="T3" fmla="*/ 456 h 1477"/>
                <a:gd name="T4" fmla="*/ 42 w 747"/>
                <a:gd name="T5" fmla="*/ 878 h 1477"/>
                <a:gd name="T6" fmla="*/ 194 w 747"/>
                <a:gd name="T7" fmla="*/ 1167 h 1477"/>
                <a:gd name="T8" fmla="*/ 202 w 747"/>
                <a:gd name="T9" fmla="*/ 1190 h 1477"/>
                <a:gd name="T10" fmla="*/ 211 w 747"/>
                <a:gd name="T11" fmla="*/ 1215 h 1477"/>
                <a:gd name="T12" fmla="*/ 224 w 747"/>
                <a:gd name="T13" fmla="*/ 1247 h 1477"/>
                <a:gd name="T14" fmla="*/ 241 w 747"/>
                <a:gd name="T15" fmla="*/ 1283 h 1477"/>
                <a:gd name="T16" fmla="*/ 251 w 747"/>
                <a:gd name="T17" fmla="*/ 1302 h 1477"/>
                <a:gd name="T18" fmla="*/ 260 w 747"/>
                <a:gd name="T19" fmla="*/ 1321 h 1477"/>
                <a:gd name="T20" fmla="*/ 272 w 747"/>
                <a:gd name="T21" fmla="*/ 1340 h 1477"/>
                <a:gd name="T22" fmla="*/ 285 w 747"/>
                <a:gd name="T23" fmla="*/ 1359 h 1477"/>
                <a:gd name="T24" fmla="*/ 298 w 747"/>
                <a:gd name="T25" fmla="*/ 1378 h 1477"/>
                <a:gd name="T26" fmla="*/ 304 w 747"/>
                <a:gd name="T27" fmla="*/ 1388 h 1477"/>
                <a:gd name="T28" fmla="*/ 312 w 747"/>
                <a:gd name="T29" fmla="*/ 1395 h 1477"/>
                <a:gd name="T30" fmla="*/ 319 w 747"/>
                <a:gd name="T31" fmla="*/ 1405 h 1477"/>
                <a:gd name="T32" fmla="*/ 327 w 747"/>
                <a:gd name="T33" fmla="*/ 1412 h 1477"/>
                <a:gd name="T34" fmla="*/ 335 w 747"/>
                <a:gd name="T35" fmla="*/ 1420 h 1477"/>
                <a:gd name="T36" fmla="*/ 342 w 747"/>
                <a:gd name="T37" fmla="*/ 1427 h 1477"/>
                <a:gd name="T38" fmla="*/ 350 w 747"/>
                <a:gd name="T39" fmla="*/ 1435 h 1477"/>
                <a:gd name="T40" fmla="*/ 357 w 747"/>
                <a:gd name="T41" fmla="*/ 1441 h 1477"/>
                <a:gd name="T42" fmla="*/ 367 w 747"/>
                <a:gd name="T43" fmla="*/ 1448 h 1477"/>
                <a:gd name="T44" fmla="*/ 374 w 747"/>
                <a:gd name="T45" fmla="*/ 1452 h 1477"/>
                <a:gd name="T46" fmla="*/ 393 w 747"/>
                <a:gd name="T47" fmla="*/ 1464 h 1477"/>
                <a:gd name="T48" fmla="*/ 413 w 747"/>
                <a:gd name="T49" fmla="*/ 1471 h 1477"/>
                <a:gd name="T50" fmla="*/ 452 w 747"/>
                <a:gd name="T51" fmla="*/ 1477 h 1477"/>
                <a:gd name="T52" fmla="*/ 494 w 747"/>
                <a:gd name="T53" fmla="*/ 1471 h 1477"/>
                <a:gd name="T54" fmla="*/ 517 w 747"/>
                <a:gd name="T55" fmla="*/ 1464 h 1477"/>
                <a:gd name="T56" fmla="*/ 540 w 747"/>
                <a:gd name="T57" fmla="*/ 1450 h 1477"/>
                <a:gd name="T58" fmla="*/ 551 w 747"/>
                <a:gd name="T59" fmla="*/ 1443 h 1477"/>
                <a:gd name="T60" fmla="*/ 563 w 747"/>
                <a:gd name="T61" fmla="*/ 1435 h 1477"/>
                <a:gd name="T62" fmla="*/ 576 w 747"/>
                <a:gd name="T63" fmla="*/ 1426 h 1477"/>
                <a:gd name="T64" fmla="*/ 587 w 747"/>
                <a:gd name="T65" fmla="*/ 1412 h 1477"/>
                <a:gd name="T66" fmla="*/ 599 w 747"/>
                <a:gd name="T67" fmla="*/ 1401 h 1477"/>
                <a:gd name="T68" fmla="*/ 612 w 747"/>
                <a:gd name="T69" fmla="*/ 1388 h 1477"/>
                <a:gd name="T70" fmla="*/ 620 w 747"/>
                <a:gd name="T71" fmla="*/ 1380 h 1477"/>
                <a:gd name="T72" fmla="*/ 625 w 747"/>
                <a:gd name="T73" fmla="*/ 1372 h 1477"/>
                <a:gd name="T74" fmla="*/ 633 w 747"/>
                <a:gd name="T75" fmla="*/ 1365 h 1477"/>
                <a:gd name="T76" fmla="*/ 639 w 747"/>
                <a:gd name="T77" fmla="*/ 1357 h 1477"/>
                <a:gd name="T78" fmla="*/ 724 w 747"/>
                <a:gd name="T79" fmla="*/ 1167 h 1477"/>
                <a:gd name="T80" fmla="*/ 747 w 747"/>
                <a:gd name="T81" fmla="*/ 745 h 1477"/>
                <a:gd name="T82" fmla="*/ 663 w 747"/>
                <a:gd name="T83" fmla="*/ 314 h 1477"/>
                <a:gd name="T84" fmla="*/ 563 w 747"/>
                <a:gd name="T85" fmla="*/ 163 h 1477"/>
                <a:gd name="T86" fmla="*/ 384 w 747"/>
                <a:gd name="T87" fmla="*/ 0 h 1477"/>
                <a:gd name="T88" fmla="*/ 164 w 747"/>
                <a:gd name="T89" fmla="*/ 0 h 1477"/>
                <a:gd name="T90" fmla="*/ 23 w 747"/>
                <a:gd name="T91" fmla="*/ 68 h 1477"/>
                <a:gd name="T92" fmla="*/ 23 w 747"/>
                <a:gd name="T93" fmla="*/ 68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7" h="1477">
                  <a:moveTo>
                    <a:pt x="23" y="68"/>
                  </a:moveTo>
                  <a:lnTo>
                    <a:pt x="0" y="456"/>
                  </a:lnTo>
                  <a:lnTo>
                    <a:pt x="42" y="878"/>
                  </a:lnTo>
                  <a:lnTo>
                    <a:pt x="194" y="1167"/>
                  </a:lnTo>
                  <a:lnTo>
                    <a:pt x="202" y="1190"/>
                  </a:lnTo>
                  <a:lnTo>
                    <a:pt x="211" y="1215"/>
                  </a:lnTo>
                  <a:lnTo>
                    <a:pt x="224" y="1247"/>
                  </a:lnTo>
                  <a:lnTo>
                    <a:pt x="241" y="1283"/>
                  </a:lnTo>
                  <a:lnTo>
                    <a:pt x="251" y="1302"/>
                  </a:lnTo>
                  <a:lnTo>
                    <a:pt x="260" y="1321"/>
                  </a:lnTo>
                  <a:lnTo>
                    <a:pt x="272" y="1340"/>
                  </a:lnTo>
                  <a:lnTo>
                    <a:pt x="285" y="1359"/>
                  </a:lnTo>
                  <a:lnTo>
                    <a:pt x="298" y="1378"/>
                  </a:lnTo>
                  <a:lnTo>
                    <a:pt x="304" y="1388"/>
                  </a:lnTo>
                  <a:lnTo>
                    <a:pt x="312" y="1395"/>
                  </a:lnTo>
                  <a:lnTo>
                    <a:pt x="319" y="1405"/>
                  </a:lnTo>
                  <a:lnTo>
                    <a:pt x="327" y="1412"/>
                  </a:lnTo>
                  <a:lnTo>
                    <a:pt x="335" y="1420"/>
                  </a:lnTo>
                  <a:lnTo>
                    <a:pt x="342" y="1427"/>
                  </a:lnTo>
                  <a:lnTo>
                    <a:pt x="350" y="1435"/>
                  </a:lnTo>
                  <a:lnTo>
                    <a:pt x="357" y="1441"/>
                  </a:lnTo>
                  <a:lnTo>
                    <a:pt x="367" y="1448"/>
                  </a:lnTo>
                  <a:lnTo>
                    <a:pt x="374" y="1452"/>
                  </a:lnTo>
                  <a:lnTo>
                    <a:pt x="393" y="1464"/>
                  </a:lnTo>
                  <a:lnTo>
                    <a:pt x="413" y="1471"/>
                  </a:lnTo>
                  <a:lnTo>
                    <a:pt x="452" y="1477"/>
                  </a:lnTo>
                  <a:lnTo>
                    <a:pt x="494" y="1471"/>
                  </a:lnTo>
                  <a:lnTo>
                    <a:pt x="517" y="1464"/>
                  </a:lnTo>
                  <a:lnTo>
                    <a:pt x="540" y="1450"/>
                  </a:lnTo>
                  <a:lnTo>
                    <a:pt x="551" y="1443"/>
                  </a:lnTo>
                  <a:lnTo>
                    <a:pt x="563" y="1435"/>
                  </a:lnTo>
                  <a:lnTo>
                    <a:pt x="576" y="1426"/>
                  </a:lnTo>
                  <a:lnTo>
                    <a:pt x="587" y="1412"/>
                  </a:lnTo>
                  <a:lnTo>
                    <a:pt x="599" y="1401"/>
                  </a:lnTo>
                  <a:lnTo>
                    <a:pt x="612" y="1388"/>
                  </a:lnTo>
                  <a:lnTo>
                    <a:pt x="620" y="1380"/>
                  </a:lnTo>
                  <a:lnTo>
                    <a:pt x="625" y="1372"/>
                  </a:lnTo>
                  <a:lnTo>
                    <a:pt x="633" y="1365"/>
                  </a:lnTo>
                  <a:lnTo>
                    <a:pt x="639" y="1357"/>
                  </a:lnTo>
                  <a:lnTo>
                    <a:pt x="724" y="1167"/>
                  </a:lnTo>
                  <a:lnTo>
                    <a:pt x="747" y="745"/>
                  </a:lnTo>
                  <a:lnTo>
                    <a:pt x="663" y="314"/>
                  </a:lnTo>
                  <a:lnTo>
                    <a:pt x="563" y="163"/>
                  </a:lnTo>
                  <a:lnTo>
                    <a:pt x="384" y="0"/>
                  </a:lnTo>
                  <a:lnTo>
                    <a:pt x="164" y="0"/>
                  </a:lnTo>
                  <a:lnTo>
                    <a:pt x="23" y="68"/>
                  </a:lnTo>
                  <a:lnTo>
                    <a:pt x="23" y="68"/>
                  </a:lnTo>
                  <a:close/>
                </a:path>
              </a:pathLst>
            </a:custGeom>
            <a:solidFill>
              <a:srgbClr val="8A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57" name="Freeform 9">
              <a:extLst>
                <a:ext uri="{FF2B5EF4-FFF2-40B4-BE49-F238E27FC236}">
                  <a16:creationId xmlns:a16="http://schemas.microsoft.com/office/drawing/2014/main" id="{A9ED5C79-CF80-4CCE-93B7-47A415D54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736"/>
              <a:ext cx="132" cy="320"/>
            </a:xfrm>
            <a:custGeom>
              <a:avLst/>
              <a:gdLst>
                <a:gd name="T0" fmla="*/ 21 w 265"/>
                <a:gd name="T1" fmla="*/ 367 h 639"/>
                <a:gd name="T2" fmla="*/ 122 w 265"/>
                <a:gd name="T3" fmla="*/ 570 h 639"/>
                <a:gd name="T4" fmla="*/ 207 w 265"/>
                <a:gd name="T5" fmla="*/ 639 h 639"/>
                <a:gd name="T6" fmla="*/ 265 w 265"/>
                <a:gd name="T7" fmla="*/ 572 h 639"/>
                <a:gd name="T8" fmla="*/ 265 w 265"/>
                <a:gd name="T9" fmla="*/ 390 h 639"/>
                <a:gd name="T10" fmla="*/ 247 w 265"/>
                <a:gd name="T11" fmla="*/ 230 h 639"/>
                <a:gd name="T12" fmla="*/ 158 w 265"/>
                <a:gd name="T13" fmla="*/ 61 h 639"/>
                <a:gd name="T14" fmla="*/ 92 w 265"/>
                <a:gd name="T15" fmla="*/ 4 h 639"/>
                <a:gd name="T16" fmla="*/ 61 w 265"/>
                <a:gd name="T17" fmla="*/ 0 h 639"/>
                <a:gd name="T18" fmla="*/ 50 w 265"/>
                <a:gd name="T19" fmla="*/ 2 h 639"/>
                <a:gd name="T20" fmla="*/ 38 w 265"/>
                <a:gd name="T21" fmla="*/ 11 h 639"/>
                <a:gd name="T22" fmla="*/ 25 w 265"/>
                <a:gd name="T23" fmla="*/ 30 h 639"/>
                <a:gd name="T24" fmla="*/ 0 w 265"/>
                <a:gd name="T25" fmla="*/ 114 h 639"/>
                <a:gd name="T26" fmla="*/ 10 w 265"/>
                <a:gd name="T27" fmla="*/ 260 h 639"/>
                <a:gd name="T28" fmla="*/ 21 w 265"/>
                <a:gd name="T29" fmla="*/ 367 h 639"/>
                <a:gd name="T30" fmla="*/ 21 w 265"/>
                <a:gd name="T31" fmla="*/ 367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5" h="639">
                  <a:moveTo>
                    <a:pt x="21" y="367"/>
                  </a:moveTo>
                  <a:lnTo>
                    <a:pt x="122" y="570"/>
                  </a:lnTo>
                  <a:lnTo>
                    <a:pt x="207" y="639"/>
                  </a:lnTo>
                  <a:lnTo>
                    <a:pt x="265" y="572"/>
                  </a:lnTo>
                  <a:lnTo>
                    <a:pt x="265" y="390"/>
                  </a:lnTo>
                  <a:lnTo>
                    <a:pt x="247" y="230"/>
                  </a:lnTo>
                  <a:lnTo>
                    <a:pt x="158" y="61"/>
                  </a:lnTo>
                  <a:lnTo>
                    <a:pt x="92" y="4"/>
                  </a:lnTo>
                  <a:lnTo>
                    <a:pt x="61" y="0"/>
                  </a:lnTo>
                  <a:lnTo>
                    <a:pt x="50" y="2"/>
                  </a:lnTo>
                  <a:lnTo>
                    <a:pt x="38" y="11"/>
                  </a:lnTo>
                  <a:lnTo>
                    <a:pt x="25" y="30"/>
                  </a:lnTo>
                  <a:lnTo>
                    <a:pt x="0" y="114"/>
                  </a:lnTo>
                  <a:lnTo>
                    <a:pt x="10" y="260"/>
                  </a:lnTo>
                  <a:lnTo>
                    <a:pt x="21" y="367"/>
                  </a:lnTo>
                  <a:lnTo>
                    <a:pt x="21" y="367"/>
                  </a:lnTo>
                  <a:close/>
                </a:path>
              </a:pathLst>
            </a:custGeom>
            <a:solidFill>
              <a:srgbClr val="496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58" name="Freeform 10">
              <a:extLst>
                <a:ext uri="{FF2B5EF4-FFF2-40B4-BE49-F238E27FC236}">
                  <a16:creationId xmlns:a16="http://schemas.microsoft.com/office/drawing/2014/main" id="{A159E744-7101-41BB-B33D-305C17E53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7" y="2517"/>
              <a:ext cx="225" cy="777"/>
            </a:xfrm>
            <a:custGeom>
              <a:avLst/>
              <a:gdLst>
                <a:gd name="T0" fmla="*/ 103 w 449"/>
                <a:gd name="T1" fmla="*/ 11 h 1555"/>
                <a:gd name="T2" fmla="*/ 74 w 449"/>
                <a:gd name="T3" fmla="*/ 95 h 1555"/>
                <a:gd name="T4" fmla="*/ 47 w 449"/>
                <a:gd name="T5" fmla="*/ 203 h 1555"/>
                <a:gd name="T6" fmla="*/ 21 w 449"/>
                <a:gd name="T7" fmla="*/ 344 h 1555"/>
                <a:gd name="T8" fmla="*/ 2 w 449"/>
                <a:gd name="T9" fmla="*/ 690 h 1555"/>
                <a:gd name="T10" fmla="*/ 15 w 449"/>
                <a:gd name="T11" fmla="*/ 817 h 1555"/>
                <a:gd name="T12" fmla="*/ 34 w 449"/>
                <a:gd name="T13" fmla="*/ 914 h 1555"/>
                <a:gd name="T14" fmla="*/ 49 w 449"/>
                <a:gd name="T15" fmla="*/ 977 h 1555"/>
                <a:gd name="T16" fmla="*/ 70 w 449"/>
                <a:gd name="T17" fmla="*/ 1043 h 1555"/>
                <a:gd name="T18" fmla="*/ 95 w 449"/>
                <a:gd name="T19" fmla="*/ 1108 h 1555"/>
                <a:gd name="T20" fmla="*/ 125 w 449"/>
                <a:gd name="T21" fmla="*/ 1171 h 1555"/>
                <a:gd name="T22" fmla="*/ 160 w 449"/>
                <a:gd name="T23" fmla="*/ 1235 h 1555"/>
                <a:gd name="T24" fmla="*/ 200 w 449"/>
                <a:gd name="T25" fmla="*/ 1296 h 1555"/>
                <a:gd name="T26" fmla="*/ 226 w 449"/>
                <a:gd name="T27" fmla="*/ 1334 h 1555"/>
                <a:gd name="T28" fmla="*/ 238 w 449"/>
                <a:gd name="T29" fmla="*/ 1349 h 1555"/>
                <a:gd name="T30" fmla="*/ 257 w 449"/>
                <a:gd name="T31" fmla="*/ 1372 h 1555"/>
                <a:gd name="T32" fmla="*/ 268 w 449"/>
                <a:gd name="T33" fmla="*/ 1386 h 1555"/>
                <a:gd name="T34" fmla="*/ 281 w 449"/>
                <a:gd name="T35" fmla="*/ 1401 h 1555"/>
                <a:gd name="T36" fmla="*/ 295 w 449"/>
                <a:gd name="T37" fmla="*/ 1416 h 1555"/>
                <a:gd name="T38" fmla="*/ 308 w 449"/>
                <a:gd name="T39" fmla="*/ 1431 h 1555"/>
                <a:gd name="T40" fmla="*/ 323 w 449"/>
                <a:gd name="T41" fmla="*/ 1444 h 1555"/>
                <a:gd name="T42" fmla="*/ 344 w 449"/>
                <a:gd name="T43" fmla="*/ 1465 h 1555"/>
                <a:gd name="T44" fmla="*/ 359 w 449"/>
                <a:gd name="T45" fmla="*/ 1481 h 1555"/>
                <a:gd name="T46" fmla="*/ 374 w 449"/>
                <a:gd name="T47" fmla="*/ 1494 h 1555"/>
                <a:gd name="T48" fmla="*/ 390 w 449"/>
                <a:gd name="T49" fmla="*/ 1507 h 1555"/>
                <a:gd name="T50" fmla="*/ 407 w 449"/>
                <a:gd name="T51" fmla="*/ 1520 h 1555"/>
                <a:gd name="T52" fmla="*/ 422 w 449"/>
                <a:gd name="T53" fmla="*/ 1534 h 1555"/>
                <a:gd name="T54" fmla="*/ 439 w 449"/>
                <a:gd name="T55" fmla="*/ 1547 h 1555"/>
                <a:gd name="T56" fmla="*/ 426 w 449"/>
                <a:gd name="T57" fmla="*/ 1520 h 1555"/>
                <a:gd name="T58" fmla="*/ 403 w 449"/>
                <a:gd name="T59" fmla="*/ 1479 h 1555"/>
                <a:gd name="T60" fmla="*/ 371 w 449"/>
                <a:gd name="T61" fmla="*/ 1422 h 1555"/>
                <a:gd name="T62" fmla="*/ 336 w 449"/>
                <a:gd name="T63" fmla="*/ 1351 h 1555"/>
                <a:gd name="T64" fmla="*/ 308 w 449"/>
                <a:gd name="T65" fmla="*/ 1290 h 1555"/>
                <a:gd name="T66" fmla="*/ 287 w 449"/>
                <a:gd name="T67" fmla="*/ 1247 h 1555"/>
                <a:gd name="T68" fmla="*/ 268 w 449"/>
                <a:gd name="T69" fmla="*/ 1201 h 1555"/>
                <a:gd name="T70" fmla="*/ 247 w 449"/>
                <a:gd name="T71" fmla="*/ 1150 h 1555"/>
                <a:gd name="T72" fmla="*/ 226 w 449"/>
                <a:gd name="T73" fmla="*/ 1098 h 1555"/>
                <a:gd name="T74" fmla="*/ 207 w 449"/>
                <a:gd name="T75" fmla="*/ 1043 h 1555"/>
                <a:gd name="T76" fmla="*/ 188 w 449"/>
                <a:gd name="T77" fmla="*/ 986 h 1555"/>
                <a:gd name="T78" fmla="*/ 161 w 449"/>
                <a:gd name="T79" fmla="*/ 899 h 1555"/>
                <a:gd name="T80" fmla="*/ 127 w 449"/>
                <a:gd name="T81" fmla="*/ 773 h 1555"/>
                <a:gd name="T82" fmla="*/ 103 w 449"/>
                <a:gd name="T83" fmla="*/ 642 h 1555"/>
                <a:gd name="T84" fmla="*/ 78 w 449"/>
                <a:gd name="T85" fmla="*/ 435 h 1555"/>
                <a:gd name="T86" fmla="*/ 78 w 449"/>
                <a:gd name="T87" fmla="*/ 220 h 1555"/>
                <a:gd name="T88" fmla="*/ 93 w 449"/>
                <a:gd name="T89" fmla="*/ 72 h 1555"/>
                <a:gd name="T90" fmla="*/ 106 w 449"/>
                <a:gd name="T91" fmla="*/ 0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49" h="1555">
                  <a:moveTo>
                    <a:pt x="106" y="0"/>
                  </a:moveTo>
                  <a:lnTo>
                    <a:pt x="103" y="11"/>
                  </a:lnTo>
                  <a:lnTo>
                    <a:pt x="91" y="44"/>
                  </a:lnTo>
                  <a:lnTo>
                    <a:pt x="74" y="95"/>
                  </a:lnTo>
                  <a:lnTo>
                    <a:pt x="55" y="163"/>
                  </a:lnTo>
                  <a:lnTo>
                    <a:pt x="47" y="203"/>
                  </a:lnTo>
                  <a:lnTo>
                    <a:pt x="36" y="247"/>
                  </a:lnTo>
                  <a:lnTo>
                    <a:pt x="21" y="344"/>
                  </a:lnTo>
                  <a:lnTo>
                    <a:pt x="0" y="568"/>
                  </a:lnTo>
                  <a:lnTo>
                    <a:pt x="2" y="690"/>
                  </a:lnTo>
                  <a:lnTo>
                    <a:pt x="8" y="753"/>
                  </a:lnTo>
                  <a:lnTo>
                    <a:pt x="15" y="817"/>
                  </a:lnTo>
                  <a:lnTo>
                    <a:pt x="27" y="880"/>
                  </a:lnTo>
                  <a:lnTo>
                    <a:pt x="34" y="914"/>
                  </a:lnTo>
                  <a:lnTo>
                    <a:pt x="42" y="946"/>
                  </a:lnTo>
                  <a:lnTo>
                    <a:pt x="49" y="977"/>
                  </a:lnTo>
                  <a:lnTo>
                    <a:pt x="59" y="1011"/>
                  </a:lnTo>
                  <a:lnTo>
                    <a:pt x="70" y="1043"/>
                  </a:lnTo>
                  <a:lnTo>
                    <a:pt x="84" y="1076"/>
                  </a:lnTo>
                  <a:lnTo>
                    <a:pt x="95" y="1108"/>
                  </a:lnTo>
                  <a:lnTo>
                    <a:pt x="110" y="1140"/>
                  </a:lnTo>
                  <a:lnTo>
                    <a:pt x="125" y="1171"/>
                  </a:lnTo>
                  <a:lnTo>
                    <a:pt x="142" y="1203"/>
                  </a:lnTo>
                  <a:lnTo>
                    <a:pt x="160" y="1235"/>
                  </a:lnTo>
                  <a:lnTo>
                    <a:pt x="179" y="1266"/>
                  </a:lnTo>
                  <a:lnTo>
                    <a:pt x="200" y="1296"/>
                  </a:lnTo>
                  <a:lnTo>
                    <a:pt x="222" y="1327"/>
                  </a:lnTo>
                  <a:lnTo>
                    <a:pt x="226" y="1334"/>
                  </a:lnTo>
                  <a:lnTo>
                    <a:pt x="232" y="1342"/>
                  </a:lnTo>
                  <a:lnTo>
                    <a:pt x="238" y="1349"/>
                  </a:lnTo>
                  <a:lnTo>
                    <a:pt x="243" y="1357"/>
                  </a:lnTo>
                  <a:lnTo>
                    <a:pt x="257" y="1372"/>
                  </a:lnTo>
                  <a:lnTo>
                    <a:pt x="262" y="1380"/>
                  </a:lnTo>
                  <a:lnTo>
                    <a:pt x="268" y="1386"/>
                  </a:lnTo>
                  <a:lnTo>
                    <a:pt x="276" y="1393"/>
                  </a:lnTo>
                  <a:lnTo>
                    <a:pt x="281" y="1401"/>
                  </a:lnTo>
                  <a:lnTo>
                    <a:pt x="287" y="1408"/>
                  </a:lnTo>
                  <a:lnTo>
                    <a:pt x="295" y="1416"/>
                  </a:lnTo>
                  <a:lnTo>
                    <a:pt x="300" y="1424"/>
                  </a:lnTo>
                  <a:lnTo>
                    <a:pt x="308" y="1431"/>
                  </a:lnTo>
                  <a:lnTo>
                    <a:pt x="315" y="1437"/>
                  </a:lnTo>
                  <a:lnTo>
                    <a:pt x="323" y="1444"/>
                  </a:lnTo>
                  <a:lnTo>
                    <a:pt x="336" y="1460"/>
                  </a:lnTo>
                  <a:lnTo>
                    <a:pt x="344" y="1465"/>
                  </a:lnTo>
                  <a:lnTo>
                    <a:pt x="352" y="1473"/>
                  </a:lnTo>
                  <a:lnTo>
                    <a:pt x="359" y="1481"/>
                  </a:lnTo>
                  <a:lnTo>
                    <a:pt x="367" y="1486"/>
                  </a:lnTo>
                  <a:lnTo>
                    <a:pt x="374" y="1494"/>
                  </a:lnTo>
                  <a:lnTo>
                    <a:pt x="382" y="1500"/>
                  </a:lnTo>
                  <a:lnTo>
                    <a:pt x="390" y="1507"/>
                  </a:lnTo>
                  <a:lnTo>
                    <a:pt x="397" y="1515"/>
                  </a:lnTo>
                  <a:lnTo>
                    <a:pt x="407" y="1520"/>
                  </a:lnTo>
                  <a:lnTo>
                    <a:pt x="414" y="1528"/>
                  </a:lnTo>
                  <a:lnTo>
                    <a:pt x="422" y="1534"/>
                  </a:lnTo>
                  <a:lnTo>
                    <a:pt x="429" y="1541"/>
                  </a:lnTo>
                  <a:lnTo>
                    <a:pt x="439" y="1547"/>
                  </a:lnTo>
                  <a:lnTo>
                    <a:pt x="449" y="1555"/>
                  </a:lnTo>
                  <a:lnTo>
                    <a:pt x="426" y="1520"/>
                  </a:lnTo>
                  <a:lnTo>
                    <a:pt x="414" y="1500"/>
                  </a:lnTo>
                  <a:lnTo>
                    <a:pt x="403" y="1479"/>
                  </a:lnTo>
                  <a:lnTo>
                    <a:pt x="388" y="1452"/>
                  </a:lnTo>
                  <a:lnTo>
                    <a:pt x="371" y="1422"/>
                  </a:lnTo>
                  <a:lnTo>
                    <a:pt x="355" y="1389"/>
                  </a:lnTo>
                  <a:lnTo>
                    <a:pt x="336" y="1351"/>
                  </a:lnTo>
                  <a:lnTo>
                    <a:pt x="317" y="1311"/>
                  </a:lnTo>
                  <a:lnTo>
                    <a:pt x="308" y="1290"/>
                  </a:lnTo>
                  <a:lnTo>
                    <a:pt x="296" y="1270"/>
                  </a:lnTo>
                  <a:lnTo>
                    <a:pt x="287" y="1247"/>
                  </a:lnTo>
                  <a:lnTo>
                    <a:pt x="277" y="1224"/>
                  </a:lnTo>
                  <a:lnTo>
                    <a:pt x="268" y="1201"/>
                  </a:lnTo>
                  <a:lnTo>
                    <a:pt x="257" y="1176"/>
                  </a:lnTo>
                  <a:lnTo>
                    <a:pt x="247" y="1150"/>
                  </a:lnTo>
                  <a:lnTo>
                    <a:pt x="236" y="1125"/>
                  </a:lnTo>
                  <a:lnTo>
                    <a:pt x="226" y="1098"/>
                  </a:lnTo>
                  <a:lnTo>
                    <a:pt x="217" y="1072"/>
                  </a:lnTo>
                  <a:lnTo>
                    <a:pt x="207" y="1043"/>
                  </a:lnTo>
                  <a:lnTo>
                    <a:pt x="198" y="1017"/>
                  </a:lnTo>
                  <a:lnTo>
                    <a:pt x="188" y="986"/>
                  </a:lnTo>
                  <a:lnTo>
                    <a:pt x="179" y="958"/>
                  </a:lnTo>
                  <a:lnTo>
                    <a:pt x="161" y="899"/>
                  </a:lnTo>
                  <a:lnTo>
                    <a:pt x="144" y="838"/>
                  </a:lnTo>
                  <a:lnTo>
                    <a:pt x="127" y="773"/>
                  </a:lnTo>
                  <a:lnTo>
                    <a:pt x="114" y="709"/>
                  </a:lnTo>
                  <a:lnTo>
                    <a:pt x="103" y="642"/>
                  </a:lnTo>
                  <a:lnTo>
                    <a:pt x="93" y="574"/>
                  </a:lnTo>
                  <a:lnTo>
                    <a:pt x="78" y="435"/>
                  </a:lnTo>
                  <a:lnTo>
                    <a:pt x="76" y="293"/>
                  </a:lnTo>
                  <a:lnTo>
                    <a:pt x="78" y="220"/>
                  </a:lnTo>
                  <a:lnTo>
                    <a:pt x="84" y="146"/>
                  </a:lnTo>
                  <a:lnTo>
                    <a:pt x="93" y="72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59" name="Freeform 11">
              <a:extLst>
                <a:ext uri="{FF2B5EF4-FFF2-40B4-BE49-F238E27FC236}">
                  <a16:creationId xmlns:a16="http://schemas.microsoft.com/office/drawing/2014/main" id="{DA02C340-05A9-4B6F-8776-802CF42E9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" y="2525"/>
              <a:ext cx="743" cy="498"/>
            </a:xfrm>
            <a:custGeom>
              <a:avLst/>
              <a:gdLst>
                <a:gd name="T0" fmla="*/ 55 w 1487"/>
                <a:gd name="T1" fmla="*/ 76 h 996"/>
                <a:gd name="T2" fmla="*/ 297 w 1487"/>
                <a:gd name="T3" fmla="*/ 74 h 996"/>
                <a:gd name="T4" fmla="*/ 434 w 1487"/>
                <a:gd name="T5" fmla="*/ 110 h 996"/>
                <a:gd name="T6" fmla="*/ 540 w 1487"/>
                <a:gd name="T7" fmla="*/ 154 h 996"/>
                <a:gd name="T8" fmla="*/ 597 w 1487"/>
                <a:gd name="T9" fmla="*/ 182 h 996"/>
                <a:gd name="T10" fmla="*/ 656 w 1487"/>
                <a:gd name="T11" fmla="*/ 217 h 996"/>
                <a:gd name="T12" fmla="*/ 719 w 1487"/>
                <a:gd name="T13" fmla="*/ 255 h 996"/>
                <a:gd name="T14" fmla="*/ 783 w 1487"/>
                <a:gd name="T15" fmla="*/ 298 h 996"/>
                <a:gd name="T16" fmla="*/ 852 w 1487"/>
                <a:gd name="T17" fmla="*/ 348 h 996"/>
                <a:gd name="T18" fmla="*/ 886 w 1487"/>
                <a:gd name="T19" fmla="*/ 376 h 996"/>
                <a:gd name="T20" fmla="*/ 922 w 1487"/>
                <a:gd name="T21" fmla="*/ 403 h 996"/>
                <a:gd name="T22" fmla="*/ 958 w 1487"/>
                <a:gd name="T23" fmla="*/ 433 h 996"/>
                <a:gd name="T24" fmla="*/ 994 w 1487"/>
                <a:gd name="T25" fmla="*/ 468 h 996"/>
                <a:gd name="T26" fmla="*/ 1032 w 1487"/>
                <a:gd name="T27" fmla="*/ 500 h 996"/>
                <a:gd name="T28" fmla="*/ 1070 w 1487"/>
                <a:gd name="T29" fmla="*/ 536 h 996"/>
                <a:gd name="T30" fmla="*/ 1110 w 1487"/>
                <a:gd name="T31" fmla="*/ 574 h 996"/>
                <a:gd name="T32" fmla="*/ 1148 w 1487"/>
                <a:gd name="T33" fmla="*/ 612 h 996"/>
                <a:gd name="T34" fmla="*/ 1190 w 1487"/>
                <a:gd name="T35" fmla="*/ 654 h 996"/>
                <a:gd name="T36" fmla="*/ 1230 w 1487"/>
                <a:gd name="T37" fmla="*/ 696 h 996"/>
                <a:gd name="T38" fmla="*/ 1272 w 1487"/>
                <a:gd name="T39" fmla="*/ 741 h 996"/>
                <a:gd name="T40" fmla="*/ 1314 w 1487"/>
                <a:gd name="T41" fmla="*/ 789 h 996"/>
                <a:gd name="T42" fmla="*/ 1356 w 1487"/>
                <a:gd name="T43" fmla="*/ 838 h 996"/>
                <a:gd name="T44" fmla="*/ 1399 w 1487"/>
                <a:gd name="T45" fmla="*/ 888 h 996"/>
                <a:gd name="T46" fmla="*/ 1432 w 1487"/>
                <a:gd name="T47" fmla="*/ 928 h 996"/>
                <a:gd name="T48" fmla="*/ 1454 w 1487"/>
                <a:gd name="T49" fmla="*/ 954 h 996"/>
                <a:gd name="T50" fmla="*/ 1477 w 1487"/>
                <a:gd name="T51" fmla="*/ 983 h 996"/>
                <a:gd name="T52" fmla="*/ 1466 w 1487"/>
                <a:gd name="T53" fmla="*/ 964 h 996"/>
                <a:gd name="T54" fmla="*/ 1395 w 1487"/>
                <a:gd name="T55" fmla="*/ 853 h 996"/>
                <a:gd name="T56" fmla="*/ 1333 w 1487"/>
                <a:gd name="T57" fmla="*/ 768 h 996"/>
                <a:gd name="T58" fmla="*/ 1278 w 1487"/>
                <a:gd name="T59" fmla="*/ 694 h 996"/>
                <a:gd name="T60" fmla="*/ 1243 w 1487"/>
                <a:gd name="T61" fmla="*/ 648 h 996"/>
                <a:gd name="T62" fmla="*/ 1223 w 1487"/>
                <a:gd name="T63" fmla="*/ 623 h 996"/>
                <a:gd name="T64" fmla="*/ 1200 w 1487"/>
                <a:gd name="T65" fmla="*/ 597 h 996"/>
                <a:gd name="T66" fmla="*/ 1177 w 1487"/>
                <a:gd name="T67" fmla="*/ 570 h 996"/>
                <a:gd name="T68" fmla="*/ 1148 w 1487"/>
                <a:gd name="T69" fmla="*/ 534 h 996"/>
                <a:gd name="T70" fmla="*/ 1126 w 1487"/>
                <a:gd name="T71" fmla="*/ 507 h 996"/>
                <a:gd name="T72" fmla="*/ 1093 w 1487"/>
                <a:gd name="T73" fmla="*/ 473 h 996"/>
                <a:gd name="T74" fmla="*/ 1069 w 1487"/>
                <a:gd name="T75" fmla="*/ 447 h 996"/>
                <a:gd name="T76" fmla="*/ 1042 w 1487"/>
                <a:gd name="T77" fmla="*/ 420 h 996"/>
                <a:gd name="T78" fmla="*/ 1017 w 1487"/>
                <a:gd name="T79" fmla="*/ 391 h 996"/>
                <a:gd name="T80" fmla="*/ 989 w 1487"/>
                <a:gd name="T81" fmla="*/ 365 h 996"/>
                <a:gd name="T82" fmla="*/ 962 w 1487"/>
                <a:gd name="T83" fmla="*/ 340 h 996"/>
                <a:gd name="T84" fmla="*/ 913 w 1487"/>
                <a:gd name="T85" fmla="*/ 295 h 996"/>
                <a:gd name="T86" fmla="*/ 856 w 1487"/>
                <a:gd name="T87" fmla="*/ 245 h 996"/>
                <a:gd name="T88" fmla="*/ 797 w 1487"/>
                <a:gd name="T89" fmla="*/ 200 h 996"/>
                <a:gd name="T90" fmla="*/ 736 w 1487"/>
                <a:gd name="T91" fmla="*/ 156 h 996"/>
                <a:gd name="T92" fmla="*/ 673 w 1487"/>
                <a:gd name="T93" fmla="*/ 116 h 996"/>
                <a:gd name="T94" fmla="*/ 612 w 1487"/>
                <a:gd name="T95" fmla="*/ 84 h 996"/>
                <a:gd name="T96" fmla="*/ 548 w 1487"/>
                <a:gd name="T97" fmla="*/ 53 h 996"/>
                <a:gd name="T98" fmla="*/ 453 w 1487"/>
                <a:gd name="T99" fmla="*/ 21 h 996"/>
                <a:gd name="T100" fmla="*/ 257 w 1487"/>
                <a:gd name="T101" fmla="*/ 2 h 996"/>
                <a:gd name="T102" fmla="*/ 97 w 1487"/>
                <a:gd name="T103" fmla="*/ 42 h 996"/>
                <a:gd name="T104" fmla="*/ 33 w 1487"/>
                <a:gd name="T105" fmla="*/ 7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87" h="996">
                  <a:moveTo>
                    <a:pt x="0" y="97"/>
                  </a:moveTo>
                  <a:lnTo>
                    <a:pt x="6" y="93"/>
                  </a:lnTo>
                  <a:lnTo>
                    <a:pt x="25" y="85"/>
                  </a:lnTo>
                  <a:lnTo>
                    <a:pt x="55" y="76"/>
                  </a:lnTo>
                  <a:lnTo>
                    <a:pt x="99" y="66"/>
                  </a:lnTo>
                  <a:lnTo>
                    <a:pt x="154" y="63"/>
                  </a:lnTo>
                  <a:lnTo>
                    <a:pt x="219" y="65"/>
                  </a:lnTo>
                  <a:lnTo>
                    <a:pt x="297" y="74"/>
                  </a:lnTo>
                  <a:lnTo>
                    <a:pt x="341" y="84"/>
                  </a:lnTo>
                  <a:lnTo>
                    <a:pt x="386" y="95"/>
                  </a:lnTo>
                  <a:lnTo>
                    <a:pt x="409" y="103"/>
                  </a:lnTo>
                  <a:lnTo>
                    <a:pt x="434" y="110"/>
                  </a:lnTo>
                  <a:lnTo>
                    <a:pt x="458" y="120"/>
                  </a:lnTo>
                  <a:lnTo>
                    <a:pt x="485" y="131"/>
                  </a:lnTo>
                  <a:lnTo>
                    <a:pt x="512" y="142"/>
                  </a:lnTo>
                  <a:lnTo>
                    <a:pt x="540" y="154"/>
                  </a:lnTo>
                  <a:lnTo>
                    <a:pt x="553" y="161"/>
                  </a:lnTo>
                  <a:lnTo>
                    <a:pt x="567" y="167"/>
                  </a:lnTo>
                  <a:lnTo>
                    <a:pt x="582" y="175"/>
                  </a:lnTo>
                  <a:lnTo>
                    <a:pt x="597" y="182"/>
                  </a:lnTo>
                  <a:lnTo>
                    <a:pt x="612" y="190"/>
                  </a:lnTo>
                  <a:lnTo>
                    <a:pt x="626" y="198"/>
                  </a:lnTo>
                  <a:lnTo>
                    <a:pt x="641" y="207"/>
                  </a:lnTo>
                  <a:lnTo>
                    <a:pt x="656" y="217"/>
                  </a:lnTo>
                  <a:lnTo>
                    <a:pt x="671" y="224"/>
                  </a:lnTo>
                  <a:lnTo>
                    <a:pt x="687" y="234"/>
                  </a:lnTo>
                  <a:lnTo>
                    <a:pt x="704" y="245"/>
                  </a:lnTo>
                  <a:lnTo>
                    <a:pt x="719" y="255"/>
                  </a:lnTo>
                  <a:lnTo>
                    <a:pt x="734" y="264"/>
                  </a:lnTo>
                  <a:lnTo>
                    <a:pt x="751" y="276"/>
                  </a:lnTo>
                  <a:lnTo>
                    <a:pt x="768" y="287"/>
                  </a:lnTo>
                  <a:lnTo>
                    <a:pt x="783" y="298"/>
                  </a:lnTo>
                  <a:lnTo>
                    <a:pt x="801" y="310"/>
                  </a:lnTo>
                  <a:lnTo>
                    <a:pt x="818" y="323"/>
                  </a:lnTo>
                  <a:lnTo>
                    <a:pt x="835" y="334"/>
                  </a:lnTo>
                  <a:lnTo>
                    <a:pt x="852" y="348"/>
                  </a:lnTo>
                  <a:lnTo>
                    <a:pt x="861" y="353"/>
                  </a:lnTo>
                  <a:lnTo>
                    <a:pt x="869" y="361"/>
                  </a:lnTo>
                  <a:lnTo>
                    <a:pt x="877" y="369"/>
                  </a:lnTo>
                  <a:lnTo>
                    <a:pt x="886" y="376"/>
                  </a:lnTo>
                  <a:lnTo>
                    <a:pt x="896" y="382"/>
                  </a:lnTo>
                  <a:lnTo>
                    <a:pt x="905" y="390"/>
                  </a:lnTo>
                  <a:lnTo>
                    <a:pt x="913" y="397"/>
                  </a:lnTo>
                  <a:lnTo>
                    <a:pt x="922" y="403"/>
                  </a:lnTo>
                  <a:lnTo>
                    <a:pt x="930" y="411"/>
                  </a:lnTo>
                  <a:lnTo>
                    <a:pt x="941" y="420"/>
                  </a:lnTo>
                  <a:lnTo>
                    <a:pt x="949" y="428"/>
                  </a:lnTo>
                  <a:lnTo>
                    <a:pt x="958" y="433"/>
                  </a:lnTo>
                  <a:lnTo>
                    <a:pt x="968" y="443"/>
                  </a:lnTo>
                  <a:lnTo>
                    <a:pt x="977" y="450"/>
                  </a:lnTo>
                  <a:lnTo>
                    <a:pt x="987" y="458"/>
                  </a:lnTo>
                  <a:lnTo>
                    <a:pt x="994" y="468"/>
                  </a:lnTo>
                  <a:lnTo>
                    <a:pt x="1004" y="475"/>
                  </a:lnTo>
                  <a:lnTo>
                    <a:pt x="1013" y="483"/>
                  </a:lnTo>
                  <a:lnTo>
                    <a:pt x="1023" y="492"/>
                  </a:lnTo>
                  <a:lnTo>
                    <a:pt x="1032" y="500"/>
                  </a:lnTo>
                  <a:lnTo>
                    <a:pt x="1042" y="509"/>
                  </a:lnTo>
                  <a:lnTo>
                    <a:pt x="1051" y="517"/>
                  </a:lnTo>
                  <a:lnTo>
                    <a:pt x="1061" y="526"/>
                  </a:lnTo>
                  <a:lnTo>
                    <a:pt x="1070" y="536"/>
                  </a:lnTo>
                  <a:lnTo>
                    <a:pt x="1080" y="545"/>
                  </a:lnTo>
                  <a:lnTo>
                    <a:pt x="1089" y="555"/>
                  </a:lnTo>
                  <a:lnTo>
                    <a:pt x="1099" y="564"/>
                  </a:lnTo>
                  <a:lnTo>
                    <a:pt x="1110" y="574"/>
                  </a:lnTo>
                  <a:lnTo>
                    <a:pt x="1120" y="583"/>
                  </a:lnTo>
                  <a:lnTo>
                    <a:pt x="1129" y="593"/>
                  </a:lnTo>
                  <a:lnTo>
                    <a:pt x="1139" y="602"/>
                  </a:lnTo>
                  <a:lnTo>
                    <a:pt x="1148" y="612"/>
                  </a:lnTo>
                  <a:lnTo>
                    <a:pt x="1158" y="623"/>
                  </a:lnTo>
                  <a:lnTo>
                    <a:pt x="1169" y="633"/>
                  </a:lnTo>
                  <a:lnTo>
                    <a:pt x="1179" y="642"/>
                  </a:lnTo>
                  <a:lnTo>
                    <a:pt x="1190" y="654"/>
                  </a:lnTo>
                  <a:lnTo>
                    <a:pt x="1200" y="663"/>
                  </a:lnTo>
                  <a:lnTo>
                    <a:pt x="1209" y="675"/>
                  </a:lnTo>
                  <a:lnTo>
                    <a:pt x="1219" y="686"/>
                  </a:lnTo>
                  <a:lnTo>
                    <a:pt x="1230" y="696"/>
                  </a:lnTo>
                  <a:lnTo>
                    <a:pt x="1240" y="707"/>
                  </a:lnTo>
                  <a:lnTo>
                    <a:pt x="1251" y="718"/>
                  </a:lnTo>
                  <a:lnTo>
                    <a:pt x="1261" y="730"/>
                  </a:lnTo>
                  <a:lnTo>
                    <a:pt x="1272" y="741"/>
                  </a:lnTo>
                  <a:lnTo>
                    <a:pt x="1281" y="753"/>
                  </a:lnTo>
                  <a:lnTo>
                    <a:pt x="1293" y="764"/>
                  </a:lnTo>
                  <a:lnTo>
                    <a:pt x="1302" y="777"/>
                  </a:lnTo>
                  <a:lnTo>
                    <a:pt x="1314" y="789"/>
                  </a:lnTo>
                  <a:lnTo>
                    <a:pt x="1323" y="800"/>
                  </a:lnTo>
                  <a:lnTo>
                    <a:pt x="1335" y="812"/>
                  </a:lnTo>
                  <a:lnTo>
                    <a:pt x="1344" y="825"/>
                  </a:lnTo>
                  <a:lnTo>
                    <a:pt x="1356" y="838"/>
                  </a:lnTo>
                  <a:lnTo>
                    <a:pt x="1367" y="850"/>
                  </a:lnTo>
                  <a:lnTo>
                    <a:pt x="1376" y="863"/>
                  </a:lnTo>
                  <a:lnTo>
                    <a:pt x="1388" y="874"/>
                  </a:lnTo>
                  <a:lnTo>
                    <a:pt x="1399" y="888"/>
                  </a:lnTo>
                  <a:lnTo>
                    <a:pt x="1411" y="901"/>
                  </a:lnTo>
                  <a:lnTo>
                    <a:pt x="1415" y="907"/>
                  </a:lnTo>
                  <a:lnTo>
                    <a:pt x="1420" y="914"/>
                  </a:lnTo>
                  <a:lnTo>
                    <a:pt x="1432" y="928"/>
                  </a:lnTo>
                  <a:lnTo>
                    <a:pt x="1437" y="935"/>
                  </a:lnTo>
                  <a:lnTo>
                    <a:pt x="1443" y="941"/>
                  </a:lnTo>
                  <a:lnTo>
                    <a:pt x="1449" y="948"/>
                  </a:lnTo>
                  <a:lnTo>
                    <a:pt x="1454" y="954"/>
                  </a:lnTo>
                  <a:lnTo>
                    <a:pt x="1460" y="962"/>
                  </a:lnTo>
                  <a:lnTo>
                    <a:pt x="1466" y="969"/>
                  </a:lnTo>
                  <a:lnTo>
                    <a:pt x="1472" y="975"/>
                  </a:lnTo>
                  <a:lnTo>
                    <a:pt x="1477" y="983"/>
                  </a:lnTo>
                  <a:lnTo>
                    <a:pt x="1481" y="990"/>
                  </a:lnTo>
                  <a:lnTo>
                    <a:pt x="1487" y="996"/>
                  </a:lnTo>
                  <a:lnTo>
                    <a:pt x="1477" y="981"/>
                  </a:lnTo>
                  <a:lnTo>
                    <a:pt x="1466" y="964"/>
                  </a:lnTo>
                  <a:lnTo>
                    <a:pt x="1451" y="939"/>
                  </a:lnTo>
                  <a:lnTo>
                    <a:pt x="1432" y="909"/>
                  </a:lnTo>
                  <a:lnTo>
                    <a:pt x="1407" y="874"/>
                  </a:lnTo>
                  <a:lnTo>
                    <a:pt x="1395" y="853"/>
                  </a:lnTo>
                  <a:lnTo>
                    <a:pt x="1380" y="834"/>
                  </a:lnTo>
                  <a:lnTo>
                    <a:pt x="1365" y="813"/>
                  </a:lnTo>
                  <a:lnTo>
                    <a:pt x="1350" y="791"/>
                  </a:lnTo>
                  <a:lnTo>
                    <a:pt x="1333" y="768"/>
                  </a:lnTo>
                  <a:lnTo>
                    <a:pt x="1316" y="743"/>
                  </a:lnTo>
                  <a:lnTo>
                    <a:pt x="1297" y="718"/>
                  </a:lnTo>
                  <a:lnTo>
                    <a:pt x="1287" y="707"/>
                  </a:lnTo>
                  <a:lnTo>
                    <a:pt x="1278" y="694"/>
                  </a:lnTo>
                  <a:lnTo>
                    <a:pt x="1268" y="680"/>
                  </a:lnTo>
                  <a:lnTo>
                    <a:pt x="1259" y="669"/>
                  </a:lnTo>
                  <a:lnTo>
                    <a:pt x="1247" y="656"/>
                  </a:lnTo>
                  <a:lnTo>
                    <a:pt x="1243" y="648"/>
                  </a:lnTo>
                  <a:lnTo>
                    <a:pt x="1238" y="642"/>
                  </a:lnTo>
                  <a:lnTo>
                    <a:pt x="1232" y="637"/>
                  </a:lnTo>
                  <a:lnTo>
                    <a:pt x="1226" y="629"/>
                  </a:lnTo>
                  <a:lnTo>
                    <a:pt x="1223" y="623"/>
                  </a:lnTo>
                  <a:lnTo>
                    <a:pt x="1217" y="616"/>
                  </a:lnTo>
                  <a:lnTo>
                    <a:pt x="1211" y="610"/>
                  </a:lnTo>
                  <a:lnTo>
                    <a:pt x="1205" y="602"/>
                  </a:lnTo>
                  <a:lnTo>
                    <a:pt x="1200" y="597"/>
                  </a:lnTo>
                  <a:lnTo>
                    <a:pt x="1194" y="589"/>
                  </a:lnTo>
                  <a:lnTo>
                    <a:pt x="1188" y="583"/>
                  </a:lnTo>
                  <a:lnTo>
                    <a:pt x="1183" y="576"/>
                  </a:lnTo>
                  <a:lnTo>
                    <a:pt x="1177" y="570"/>
                  </a:lnTo>
                  <a:lnTo>
                    <a:pt x="1171" y="563"/>
                  </a:lnTo>
                  <a:lnTo>
                    <a:pt x="1160" y="549"/>
                  </a:lnTo>
                  <a:lnTo>
                    <a:pt x="1154" y="542"/>
                  </a:lnTo>
                  <a:lnTo>
                    <a:pt x="1148" y="534"/>
                  </a:lnTo>
                  <a:lnTo>
                    <a:pt x="1143" y="528"/>
                  </a:lnTo>
                  <a:lnTo>
                    <a:pt x="1137" y="521"/>
                  </a:lnTo>
                  <a:lnTo>
                    <a:pt x="1131" y="515"/>
                  </a:lnTo>
                  <a:lnTo>
                    <a:pt x="1126" y="507"/>
                  </a:lnTo>
                  <a:lnTo>
                    <a:pt x="1118" y="502"/>
                  </a:lnTo>
                  <a:lnTo>
                    <a:pt x="1112" y="494"/>
                  </a:lnTo>
                  <a:lnTo>
                    <a:pt x="1101" y="479"/>
                  </a:lnTo>
                  <a:lnTo>
                    <a:pt x="1093" y="473"/>
                  </a:lnTo>
                  <a:lnTo>
                    <a:pt x="1088" y="468"/>
                  </a:lnTo>
                  <a:lnTo>
                    <a:pt x="1082" y="460"/>
                  </a:lnTo>
                  <a:lnTo>
                    <a:pt x="1074" y="452"/>
                  </a:lnTo>
                  <a:lnTo>
                    <a:pt x="1069" y="447"/>
                  </a:lnTo>
                  <a:lnTo>
                    <a:pt x="1061" y="439"/>
                  </a:lnTo>
                  <a:lnTo>
                    <a:pt x="1055" y="433"/>
                  </a:lnTo>
                  <a:lnTo>
                    <a:pt x="1050" y="426"/>
                  </a:lnTo>
                  <a:lnTo>
                    <a:pt x="1042" y="420"/>
                  </a:lnTo>
                  <a:lnTo>
                    <a:pt x="1036" y="412"/>
                  </a:lnTo>
                  <a:lnTo>
                    <a:pt x="1029" y="405"/>
                  </a:lnTo>
                  <a:lnTo>
                    <a:pt x="1023" y="399"/>
                  </a:lnTo>
                  <a:lnTo>
                    <a:pt x="1017" y="391"/>
                  </a:lnTo>
                  <a:lnTo>
                    <a:pt x="1010" y="386"/>
                  </a:lnTo>
                  <a:lnTo>
                    <a:pt x="1004" y="378"/>
                  </a:lnTo>
                  <a:lnTo>
                    <a:pt x="996" y="372"/>
                  </a:lnTo>
                  <a:lnTo>
                    <a:pt x="989" y="365"/>
                  </a:lnTo>
                  <a:lnTo>
                    <a:pt x="983" y="359"/>
                  </a:lnTo>
                  <a:lnTo>
                    <a:pt x="975" y="352"/>
                  </a:lnTo>
                  <a:lnTo>
                    <a:pt x="970" y="346"/>
                  </a:lnTo>
                  <a:lnTo>
                    <a:pt x="962" y="340"/>
                  </a:lnTo>
                  <a:lnTo>
                    <a:pt x="955" y="333"/>
                  </a:lnTo>
                  <a:lnTo>
                    <a:pt x="941" y="319"/>
                  </a:lnTo>
                  <a:lnTo>
                    <a:pt x="928" y="308"/>
                  </a:lnTo>
                  <a:lnTo>
                    <a:pt x="913" y="295"/>
                  </a:lnTo>
                  <a:lnTo>
                    <a:pt x="899" y="281"/>
                  </a:lnTo>
                  <a:lnTo>
                    <a:pt x="884" y="270"/>
                  </a:lnTo>
                  <a:lnTo>
                    <a:pt x="869" y="257"/>
                  </a:lnTo>
                  <a:lnTo>
                    <a:pt x="856" y="245"/>
                  </a:lnTo>
                  <a:lnTo>
                    <a:pt x="840" y="234"/>
                  </a:lnTo>
                  <a:lnTo>
                    <a:pt x="827" y="220"/>
                  </a:lnTo>
                  <a:lnTo>
                    <a:pt x="812" y="211"/>
                  </a:lnTo>
                  <a:lnTo>
                    <a:pt x="797" y="200"/>
                  </a:lnTo>
                  <a:lnTo>
                    <a:pt x="782" y="188"/>
                  </a:lnTo>
                  <a:lnTo>
                    <a:pt x="766" y="177"/>
                  </a:lnTo>
                  <a:lnTo>
                    <a:pt x="751" y="167"/>
                  </a:lnTo>
                  <a:lnTo>
                    <a:pt x="736" y="156"/>
                  </a:lnTo>
                  <a:lnTo>
                    <a:pt x="721" y="146"/>
                  </a:lnTo>
                  <a:lnTo>
                    <a:pt x="706" y="135"/>
                  </a:lnTo>
                  <a:lnTo>
                    <a:pt x="690" y="125"/>
                  </a:lnTo>
                  <a:lnTo>
                    <a:pt x="673" y="116"/>
                  </a:lnTo>
                  <a:lnTo>
                    <a:pt x="660" y="108"/>
                  </a:lnTo>
                  <a:lnTo>
                    <a:pt x="643" y="99"/>
                  </a:lnTo>
                  <a:lnTo>
                    <a:pt x="628" y="91"/>
                  </a:lnTo>
                  <a:lnTo>
                    <a:pt x="612" y="84"/>
                  </a:lnTo>
                  <a:lnTo>
                    <a:pt x="595" y="74"/>
                  </a:lnTo>
                  <a:lnTo>
                    <a:pt x="580" y="66"/>
                  </a:lnTo>
                  <a:lnTo>
                    <a:pt x="565" y="61"/>
                  </a:lnTo>
                  <a:lnTo>
                    <a:pt x="548" y="53"/>
                  </a:lnTo>
                  <a:lnTo>
                    <a:pt x="533" y="47"/>
                  </a:lnTo>
                  <a:lnTo>
                    <a:pt x="517" y="42"/>
                  </a:lnTo>
                  <a:lnTo>
                    <a:pt x="485" y="30"/>
                  </a:lnTo>
                  <a:lnTo>
                    <a:pt x="453" y="21"/>
                  </a:lnTo>
                  <a:lnTo>
                    <a:pt x="420" y="13"/>
                  </a:lnTo>
                  <a:lnTo>
                    <a:pt x="388" y="6"/>
                  </a:lnTo>
                  <a:lnTo>
                    <a:pt x="322" y="0"/>
                  </a:lnTo>
                  <a:lnTo>
                    <a:pt x="257" y="2"/>
                  </a:lnTo>
                  <a:lnTo>
                    <a:pt x="192" y="11"/>
                  </a:lnTo>
                  <a:lnTo>
                    <a:pt x="160" y="19"/>
                  </a:lnTo>
                  <a:lnTo>
                    <a:pt x="128" y="30"/>
                  </a:lnTo>
                  <a:lnTo>
                    <a:pt x="97" y="42"/>
                  </a:lnTo>
                  <a:lnTo>
                    <a:pt x="80" y="49"/>
                  </a:lnTo>
                  <a:lnTo>
                    <a:pt x="65" y="57"/>
                  </a:lnTo>
                  <a:lnTo>
                    <a:pt x="48" y="66"/>
                  </a:lnTo>
                  <a:lnTo>
                    <a:pt x="33" y="76"/>
                  </a:lnTo>
                  <a:lnTo>
                    <a:pt x="17" y="85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0" name="Freeform 12">
              <a:extLst>
                <a:ext uri="{FF2B5EF4-FFF2-40B4-BE49-F238E27FC236}">
                  <a16:creationId xmlns:a16="http://schemas.microsoft.com/office/drawing/2014/main" id="{708154D8-DB03-4A32-84A5-3E7EEFA36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" y="3001"/>
              <a:ext cx="559" cy="303"/>
            </a:xfrm>
            <a:custGeom>
              <a:avLst/>
              <a:gdLst>
                <a:gd name="T0" fmla="*/ 98 w 1117"/>
                <a:gd name="T1" fmla="*/ 607 h 607"/>
                <a:gd name="T2" fmla="*/ 315 w 1117"/>
                <a:gd name="T3" fmla="*/ 582 h 607"/>
                <a:gd name="T4" fmla="*/ 414 w 1117"/>
                <a:gd name="T5" fmla="*/ 553 h 607"/>
                <a:gd name="T6" fmla="*/ 479 w 1117"/>
                <a:gd name="T7" fmla="*/ 529 h 607"/>
                <a:gd name="T8" fmla="*/ 545 w 1117"/>
                <a:gd name="T9" fmla="*/ 498 h 607"/>
                <a:gd name="T10" fmla="*/ 615 w 1117"/>
                <a:gd name="T11" fmla="*/ 462 h 607"/>
                <a:gd name="T12" fmla="*/ 652 w 1117"/>
                <a:gd name="T13" fmla="*/ 439 h 607"/>
                <a:gd name="T14" fmla="*/ 688 w 1117"/>
                <a:gd name="T15" fmla="*/ 417 h 607"/>
                <a:gd name="T16" fmla="*/ 724 w 1117"/>
                <a:gd name="T17" fmla="*/ 392 h 607"/>
                <a:gd name="T18" fmla="*/ 762 w 1117"/>
                <a:gd name="T19" fmla="*/ 365 h 607"/>
                <a:gd name="T20" fmla="*/ 798 w 1117"/>
                <a:gd name="T21" fmla="*/ 335 h 607"/>
                <a:gd name="T22" fmla="*/ 836 w 1117"/>
                <a:gd name="T23" fmla="*/ 304 h 607"/>
                <a:gd name="T24" fmla="*/ 874 w 1117"/>
                <a:gd name="T25" fmla="*/ 270 h 607"/>
                <a:gd name="T26" fmla="*/ 912 w 1117"/>
                <a:gd name="T27" fmla="*/ 234 h 607"/>
                <a:gd name="T28" fmla="*/ 950 w 1117"/>
                <a:gd name="T29" fmla="*/ 196 h 607"/>
                <a:gd name="T30" fmla="*/ 977 w 1117"/>
                <a:gd name="T31" fmla="*/ 170 h 607"/>
                <a:gd name="T32" fmla="*/ 1001 w 1117"/>
                <a:gd name="T33" fmla="*/ 141 h 607"/>
                <a:gd name="T34" fmla="*/ 1022 w 1117"/>
                <a:gd name="T35" fmla="*/ 120 h 607"/>
                <a:gd name="T36" fmla="*/ 1041 w 1117"/>
                <a:gd name="T37" fmla="*/ 97 h 607"/>
                <a:gd name="T38" fmla="*/ 1060 w 1117"/>
                <a:gd name="T39" fmla="*/ 73 h 607"/>
                <a:gd name="T40" fmla="*/ 1079 w 1117"/>
                <a:gd name="T41" fmla="*/ 50 h 607"/>
                <a:gd name="T42" fmla="*/ 1106 w 1117"/>
                <a:gd name="T43" fmla="*/ 16 h 607"/>
                <a:gd name="T44" fmla="*/ 1112 w 1117"/>
                <a:gd name="T45" fmla="*/ 6 h 607"/>
                <a:gd name="T46" fmla="*/ 1075 w 1117"/>
                <a:gd name="T47" fmla="*/ 36 h 607"/>
                <a:gd name="T48" fmla="*/ 1049 w 1117"/>
                <a:gd name="T49" fmla="*/ 59 h 607"/>
                <a:gd name="T50" fmla="*/ 1016 w 1117"/>
                <a:gd name="T51" fmla="*/ 86 h 607"/>
                <a:gd name="T52" fmla="*/ 977 w 1117"/>
                <a:gd name="T53" fmla="*/ 116 h 607"/>
                <a:gd name="T54" fmla="*/ 931 w 1117"/>
                <a:gd name="T55" fmla="*/ 151 h 607"/>
                <a:gd name="T56" fmla="*/ 882 w 1117"/>
                <a:gd name="T57" fmla="*/ 189 h 607"/>
                <a:gd name="T58" fmla="*/ 838 w 1117"/>
                <a:gd name="T59" fmla="*/ 221 h 607"/>
                <a:gd name="T60" fmla="*/ 809 w 1117"/>
                <a:gd name="T61" fmla="*/ 240 h 607"/>
                <a:gd name="T62" fmla="*/ 781 w 1117"/>
                <a:gd name="T63" fmla="*/ 261 h 607"/>
                <a:gd name="T64" fmla="*/ 750 w 1117"/>
                <a:gd name="T65" fmla="*/ 280 h 607"/>
                <a:gd name="T66" fmla="*/ 720 w 1117"/>
                <a:gd name="T67" fmla="*/ 301 h 607"/>
                <a:gd name="T68" fmla="*/ 690 w 1117"/>
                <a:gd name="T69" fmla="*/ 322 h 607"/>
                <a:gd name="T70" fmla="*/ 657 w 1117"/>
                <a:gd name="T71" fmla="*/ 341 h 607"/>
                <a:gd name="T72" fmla="*/ 623 w 1117"/>
                <a:gd name="T73" fmla="*/ 361 h 607"/>
                <a:gd name="T74" fmla="*/ 591 w 1117"/>
                <a:gd name="T75" fmla="*/ 381 h 607"/>
                <a:gd name="T76" fmla="*/ 534 w 1117"/>
                <a:gd name="T77" fmla="*/ 413 h 607"/>
                <a:gd name="T78" fmla="*/ 463 w 1117"/>
                <a:gd name="T79" fmla="*/ 449 h 607"/>
                <a:gd name="T80" fmla="*/ 391 w 1117"/>
                <a:gd name="T81" fmla="*/ 483 h 607"/>
                <a:gd name="T82" fmla="*/ 319 w 1117"/>
                <a:gd name="T83" fmla="*/ 514 h 607"/>
                <a:gd name="T84" fmla="*/ 245 w 1117"/>
                <a:gd name="T85" fmla="*/ 542 h 607"/>
                <a:gd name="T86" fmla="*/ 171 w 1117"/>
                <a:gd name="T87" fmla="*/ 565 h 607"/>
                <a:gd name="T88" fmla="*/ 49 w 1117"/>
                <a:gd name="T89" fmla="*/ 591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17" h="607">
                  <a:moveTo>
                    <a:pt x="0" y="597"/>
                  </a:moveTo>
                  <a:lnTo>
                    <a:pt x="26" y="601"/>
                  </a:lnTo>
                  <a:lnTo>
                    <a:pt x="98" y="607"/>
                  </a:lnTo>
                  <a:lnTo>
                    <a:pt x="209" y="599"/>
                  </a:lnTo>
                  <a:lnTo>
                    <a:pt x="277" y="590"/>
                  </a:lnTo>
                  <a:lnTo>
                    <a:pt x="315" y="582"/>
                  </a:lnTo>
                  <a:lnTo>
                    <a:pt x="353" y="571"/>
                  </a:lnTo>
                  <a:lnTo>
                    <a:pt x="393" y="561"/>
                  </a:lnTo>
                  <a:lnTo>
                    <a:pt x="414" y="553"/>
                  </a:lnTo>
                  <a:lnTo>
                    <a:pt x="435" y="546"/>
                  </a:lnTo>
                  <a:lnTo>
                    <a:pt x="458" y="536"/>
                  </a:lnTo>
                  <a:lnTo>
                    <a:pt x="479" y="529"/>
                  </a:lnTo>
                  <a:lnTo>
                    <a:pt x="501" y="519"/>
                  </a:lnTo>
                  <a:lnTo>
                    <a:pt x="522" y="510"/>
                  </a:lnTo>
                  <a:lnTo>
                    <a:pt x="545" y="498"/>
                  </a:lnTo>
                  <a:lnTo>
                    <a:pt x="570" y="487"/>
                  </a:lnTo>
                  <a:lnTo>
                    <a:pt x="593" y="474"/>
                  </a:lnTo>
                  <a:lnTo>
                    <a:pt x="615" y="462"/>
                  </a:lnTo>
                  <a:lnTo>
                    <a:pt x="627" y="455"/>
                  </a:lnTo>
                  <a:lnTo>
                    <a:pt x="638" y="447"/>
                  </a:lnTo>
                  <a:lnTo>
                    <a:pt x="652" y="439"/>
                  </a:lnTo>
                  <a:lnTo>
                    <a:pt x="663" y="434"/>
                  </a:lnTo>
                  <a:lnTo>
                    <a:pt x="674" y="424"/>
                  </a:lnTo>
                  <a:lnTo>
                    <a:pt x="688" y="417"/>
                  </a:lnTo>
                  <a:lnTo>
                    <a:pt x="699" y="409"/>
                  </a:lnTo>
                  <a:lnTo>
                    <a:pt x="712" y="401"/>
                  </a:lnTo>
                  <a:lnTo>
                    <a:pt x="724" y="392"/>
                  </a:lnTo>
                  <a:lnTo>
                    <a:pt x="737" y="382"/>
                  </a:lnTo>
                  <a:lnTo>
                    <a:pt x="748" y="375"/>
                  </a:lnTo>
                  <a:lnTo>
                    <a:pt x="762" y="365"/>
                  </a:lnTo>
                  <a:lnTo>
                    <a:pt x="773" y="356"/>
                  </a:lnTo>
                  <a:lnTo>
                    <a:pt x="786" y="346"/>
                  </a:lnTo>
                  <a:lnTo>
                    <a:pt x="798" y="335"/>
                  </a:lnTo>
                  <a:lnTo>
                    <a:pt x="811" y="325"/>
                  </a:lnTo>
                  <a:lnTo>
                    <a:pt x="823" y="314"/>
                  </a:lnTo>
                  <a:lnTo>
                    <a:pt x="836" y="304"/>
                  </a:lnTo>
                  <a:lnTo>
                    <a:pt x="849" y="293"/>
                  </a:lnTo>
                  <a:lnTo>
                    <a:pt x="861" y="282"/>
                  </a:lnTo>
                  <a:lnTo>
                    <a:pt x="874" y="270"/>
                  </a:lnTo>
                  <a:lnTo>
                    <a:pt x="887" y="259"/>
                  </a:lnTo>
                  <a:lnTo>
                    <a:pt x="901" y="246"/>
                  </a:lnTo>
                  <a:lnTo>
                    <a:pt x="912" y="234"/>
                  </a:lnTo>
                  <a:lnTo>
                    <a:pt x="925" y="223"/>
                  </a:lnTo>
                  <a:lnTo>
                    <a:pt x="939" y="209"/>
                  </a:lnTo>
                  <a:lnTo>
                    <a:pt x="950" y="196"/>
                  </a:lnTo>
                  <a:lnTo>
                    <a:pt x="963" y="183"/>
                  </a:lnTo>
                  <a:lnTo>
                    <a:pt x="971" y="175"/>
                  </a:lnTo>
                  <a:lnTo>
                    <a:pt x="977" y="170"/>
                  </a:lnTo>
                  <a:lnTo>
                    <a:pt x="990" y="156"/>
                  </a:lnTo>
                  <a:lnTo>
                    <a:pt x="996" y="149"/>
                  </a:lnTo>
                  <a:lnTo>
                    <a:pt x="1001" y="141"/>
                  </a:lnTo>
                  <a:lnTo>
                    <a:pt x="1009" y="133"/>
                  </a:lnTo>
                  <a:lnTo>
                    <a:pt x="1015" y="126"/>
                  </a:lnTo>
                  <a:lnTo>
                    <a:pt x="1022" y="120"/>
                  </a:lnTo>
                  <a:lnTo>
                    <a:pt x="1028" y="112"/>
                  </a:lnTo>
                  <a:lnTo>
                    <a:pt x="1035" y="105"/>
                  </a:lnTo>
                  <a:lnTo>
                    <a:pt x="1041" y="97"/>
                  </a:lnTo>
                  <a:lnTo>
                    <a:pt x="1047" y="88"/>
                  </a:lnTo>
                  <a:lnTo>
                    <a:pt x="1053" y="80"/>
                  </a:lnTo>
                  <a:lnTo>
                    <a:pt x="1060" y="73"/>
                  </a:lnTo>
                  <a:lnTo>
                    <a:pt x="1066" y="65"/>
                  </a:lnTo>
                  <a:lnTo>
                    <a:pt x="1073" y="57"/>
                  </a:lnTo>
                  <a:lnTo>
                    <a:pt x="1079" y="50"/>
                  </a:lnTo>
                  <a:lnTo>
                    <a:pt x="1093" y="33"/>
                  </a:lnTo>
                  <a:lnTo>
                    <a:pt x="1098" y="25"/>
                  </a:lnTo>
                  <a:lnTo>
                    <a:pt x="1106" y="16"/>
                  </a:lnTo>
                  <a:lnTo>
                    <a:pt x="1112" y="8"/>
                  </a:lnTo>
                  <a:lnTo>
                    <a:pt x="1117" y="0"/>
                  </a:lnTo>
                  <a:lnTo>
                    <a:pt x="1112" y="6"/>
                  </a:lnTo>
                  <a:lnTo>
                    <a:pt x="1102" y="14"/>
                  </a:lnTo>
                  <a:lnTo>
                    <a:pt x="1091" y="23"/>
                  </a:lnTo>
                  <a:lnTo>
                    <a:pt x="1075" y="36"/>
                  </a:lnTo>
                  <a:lnTo>
                    <a:pt x="1068" y="42"/>
                  </a:lnTo>
                  <a:lnTo>
                    <a:pt x="1058" y="52"/>
                  </a:lnTo>
                  <a:lnTo>
                    <a:pt x="1049" y="59"/>
                  </a:lnTo>
                  <a:lnTo>
                    <a:pt x="1039" y="67"/>
                  </a:lnTo>
                  <a:lnTo>
                    <a:pt x="1028" y="76"/>
                  </a:lnTo>
                  <a:lnTo>
                    <a:pt x="1016" y="86"/>
                  </a:lnTo>
                  <a:lnTo>
                    <a:pt x="1003" y="95"/>
                  </a:lnTo>
                  <a:lnTo>
                    <a:pt x="990" y="107"/>
                  </a:lnTo>
                  <a:lnTo>
                    <a:pt x="977" y="116"/>
                  </a:lnTo>
                  <a:lnTo>
                    <a:pt x="961" y="128"/>
                  </a:lnTo>
                  <a:lnTo>
                    <a:pt x="946" y="139"/>
                  </a:lnTo>
                  <a:lnTo>
                    <a:pt x="931" y="151"/>
                  </a:lnTo>
                  <a:lnTo>
                    <a:pt x="916" y="164"/>
                  </a:lnTo>
                  <a:lnTo>
                    <a:pt x="901" y="175"/>
                  </a:lnTo>
                  <a:lnTo>
                    <a:pt x="882" y="189"/>
                  </a:lnTo>
                  <a:lnTo>
                    <a:pt x="864" y="202"/>
                  </a:lnTo>
                  <a:lnTo>
                    <a:pt x="847" y="213"/>
                  </a:lnTo>
                  <a:lnTo>
                    <a:pt x="838" y="221"/>
                  </a:lnTo>
                  <a:lnTo>
                    <a:pt x="828" y="227"/>
                  </a:lnTo>
                  <a:lnTo>
                    <a:pt x="819" y="234"/>
                  </a:lnTo>
                  <a:lnTo>
                    <a:pt x="809" y="240"/>
                  </a:lnTo>
                  <a:lnTo>
                    <a:pt x="800" y="246"/>
                  </a:lnTo>
                  <a:lnTo>
                    <a:pt x="790" y="253"/>
                  </a:lnTo>
                  <a:lnTo>
                    <a:pt x="781" y="261"/>
                  </a:lnTo>
                  <a:lnTo>
                    <a:pt x="771" y="266"/>
                  </a:lnTo>
                  <a:lnTo>
                    <a:pt x="762" y="274"/>
                  </a:lnTo>
                  <a:lnTo>
                    <a:pt x="750" y="280"/>
                  </a:lnTo>
                  <a:lnTo>
                    <a:pt x="741" y="287"/>
                  </a:lnTo>
                  <a:lnTo>
                    <a:pt x="731" y="295"/>
                  </a:lnTo>
                  <a:lnTo>
                    <a:pt x="720" y="301"/>
                  </a:lnTo>
                  <a:lnTo>
                    <a:pt x="710" y="306"/>
                  </a:lnTo>
                  <a:lnTo>
                    <a:pt x="699" y="314"/>
                  </a:lnTo>
                  <a:lnTo>
                    <a:pt x="690" y="322"/>
                  </a:lnTo>
                  <a:lnTo>
                    <a:pt x="678" y="327"/>
                  </a:lnTo>
                  <a:lnTo>
                    <a:pt x="667" y="333"/>
                  </a:lnTo>
                  <a:lnTo>
                    <a:pt x="657" y="341"/>
                  </a:lnTo>
                  <a:lnTo>
                    <a:pt x="646" y="348"/>
                  </a:lnTo>
                  <a:lnTo>
                    <a:pt x="636" y="354"/>
                  </a:lnTo>
                  <a:lnTo>
                    <a:pt x="623" y="361"/>
                  </a:lnTo>
                  <a:lnTo>
                    <a:pt x="614" y="367"/>
                  </a:lnTo>
                  <a:lnTo>
                    <a:pt x="602" y="373"/>
                  </a:lnTo>
                  <a:lnTo>
                    <a:pt x="591" y="381"/>
                  </a:lnTo>
                  <a:lnTo>
                    <a:pt x="579" y="386"/>
                  </a:lnTo>
                  <a:lnTo>
                    <a:pt x="556" y="400"/>
                  </a:lnTo>
                  <a:lnTo>
                    <a:pt x="534" y="413"/>
                  </a:lnTo>
                  <a:lnTo>
                    <a:pt x="509" y="424"/>
                  </a:lnTo>
                  <a:lnTo>
                    <a:pt x="486" y="438"/>
                  </a:lnTo>
                  <a:lnTo>
                    <a:pt x="463" y="449"/>
                  </a:lnTo>
                  <a:lnTo>
                    <a:pt x="439" y="460"/>
                  </a:lnTo>
                  <a:lnTo>
                    <a:pt x="416" y="472"/>
                  </a:lnTo>
                  <a:lnTo>
                    <a:pt x="391" y="483"/>
                  </a:lnTo>
                  <a:lnTo>
                    <a:pt x="366" y="493"/>
                  </a:lnTo>
                  <a:lnTo>
                    <a:pt x="342" y="504"/>
                  </a:lnTo>
                  <a:lnTo>
                    <a:pt x="319" y="514"/>
                  </a:lnTo>
                  <a:lnTo>
                    <a:pt x="294" y="525"/>
                  </a:lnTo>
                  <a:lnTo>
                    <a:pt x="269" y="533"/>
                  </a:lnTo>
                  <a:lnTo>
                    <a:pt x="245" y="542"/>
                  </a:lnTo>
                  <a:lnTo>
                    <a:pt x="220" y="550"/>
                  </a:lnTo>
                  <a:lnTo>
                    <a:pt x="195" y="557"/>
                  </a:lnTo>
                  <a:lnTo>
                    <a:pt x="171" y="565"/>
                  </a:lnTo>
                  <a:lnTo>
                    <a:pt x="146" y="571"/>
                  </a:lnTo>
                  <a:lnTo>
                    <a:pt x="98" y="582"/>
                  </a:lnTo>
                  <a:lnTo>
                    <a:pt x="49" y="591"/>
                  </a:lnTo>
                  <a:lnTo>
                    <a:pt x="0" y="597"/>
                  </a:lnTo>
                  <a:lnTo>
                    <a:pt x="0" y="5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1" name="Freeform 13">
              <a:extLst>
                <a:ext uri="{FF2B5EF4-FFF2-40B4-BE49-F238E27FC236}">
                  <a16:creationId xmlns:a16="http://schemas.microsoft.com/office/drawing/2014/main" id="{0E2F40D6-E96A-49AF-852B-B5C974F52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" y="2412"/>
              <a:ext cx="788" cy="438"/>
            </a:xfrm>
            <a:custGeom>
              <a:avLst/>
              <a:gdLst>
                <a:gd name="T0" fmla="*/ 1528 w 1576"/>
                <a:gd name="T1" fmla="*/ 804 h 874"/>
                <a:gd name="T2" fmla="*/ 1496 w 1576"/>
                <a:gd name="T3" fmla="*/ 762 h 874"/>
                <a:gd name="T4" fmla="*/ 1460 w 1576"/>
                <a:gd name="T5" fmla="*/ 718 h 874"/>
                <a:gd name="T6" fmla="*/ 1420 w 1576"/>
                <a:gd name="T7" fmla="*/ 671 h 874"/>
                <a:gd name="T8" fmla="*/ 1380 w 1576"/>
                <a:gd name="T9" fmla="*/ 623 h 874"/>
                <a:gd name="T10" fmla="*/ 1334 w 1576"/>
                <a:gd name="T11" fmla="*/ 574 h 874"/>
                <a:gd name="T12" fmla="*/ 1287 w 1576"/>
                <a:gd name="T13" fmla="*/ 524 h 874"/>
                <a:gd name="T14" fmla="*/ 1237 w 1576"/>
                <a:gd name="T15" fmla="*/ 473 h 874"/>
                <a:gd name="T16" fmla="*/ 1186 w 1576"/>
                <a:gd name="T17" fmla="*/ 424 h 874"/>
                <a:gd name="T18" fmla="*/ 1133 w 1576"/>
                <a:gd name="T19" fmla="*/ 376 h 874"/>
                <a:gd name="T20" fmla="*/ 1076 w 1576"/>
                <a:gd name="T21" fmla="*/ 327 h 874"/>
                <a:gd name="T22" fmla="*/ 1019 w 1576"/>
                <a:gd name="T23" fmla="*/ 281 h 874"/>
                <a:gd name="T24" fmla="*/ 958 w 1576"/>
                <a:gd name="T25" fmla="*/ 235 h 874"/>
                <a:gd name="T26" fmla="*/ 897 w 1576"/>
                <a:gd name="T27" fmla="*/ 194 h 874"/>
                <a:gd name="T28" fmla="*/ 834 w 1576"/>
                <a:gd name="T29" fmla="*/ 154 h 874"/>
                <a:gd name="T30" fmla="*/ 768 w 1576"/>
                <a:gd name="T31" fmla="*/ 119 h 874"/>
                <a:gd name="T32" fmla="*/ 701 w 1576"/>
                <a:gd name="T33" fmla="*/ 87 h 874"/>
                <a:gd name="T34" fmla="*/ 635 w 1576"/>
                <a:gd name="T35" fmla="*/ 61 h 874"/>
                <a:gd name="T36" fmla="*/ 496 w 1576"/>
                <a:gd name="T37" fmla="*/ 19 h 874"/>
                <a:gd name="T38" fmla="*/ 243 w 1576"/>
                <a:gd name="T39" fmla="*/ 4 h 874"/>
                <a:gd name="T40" fmla="*/ 110 w 1576"/>
                <a:gd name="T41" fmla="*/ 49 h 874"/>
                <a:gd name="T42" fmla="*/ 76 w 1576"/>
                <a:gd name="T43" fmla="*/ 83 h 874"/>
                <a:gd name="T44" fmla="*/ 21 w 1576"/>
                <a:gd name="T45" fmla="*/ 180 h 874"/>
                <a:gd name="T46" fmla="*/ 13 w 1576"/>
                <a:gd name="T47" fmla="*/ 254 h 874"/>
                <a:gd name="T48" fmla="*/ 40 w 1576"/>
                <a:gd name="T49" fmla="*/ 220 h 874"/>
                <a:gd name="T50" fmla="*/ 70 w 1576"/>
                <a:gd name="T51" fmla="*/ 190 h 874"/>
                <a:gd name="T52" fmla="*/ 105 w 1576"/>
                <a:gd name="T53" fmla="*/ 157 h 874"/>
                <a:gd name="T54" fmla="*/ 143 w 1576"/>
                <a:gd name="T55" fmla="*/ 129 h 874"/>
                <a:gd name="T56" fmla="*/ 226 w 1576"/>
                <a:gd name="T57" fmla="*/ 99 h 874"/>
                <a:gd name="T58" fmla="*/ 422 w 1576"/>
                <a:gd name="T59" fmla="*/ 138 h 874"/>
                <a:gd name="T60" fmla="*/ 547 w 1576"/>
                <a:gd name="T61" fmla="*/ 175 h 874"/>
                <a:gd name="T62" fmla="*/ 642 w 1576"/>
                <a:gd name="T63" fmla="*/ 207 h 874"/>
                <a:gd name="T64" fmla="*/ 743 w 1576"/>
                <a:gd name="T65" fmla="*/ 247 h 874"/>
                <a:gd name="T66" fmla="*/ 852 w 1576"/>
                <a:gd name="T67" fmla="*/ 296 h 874"/>
                <a:gd name="T68" fmla="*/ 907 w 1576"/>
                <a:gd name="T69" fmla="*/ 323 h 874"/>
                <a:gd name="T70" fmla="*/ 962 w 1576"/>
                <a:gd name="T71" fmla="*/ 353 h 874"/>
                <a:gd name="T72" fmla="*/ 1019 w 1576"/>
                <a:gd name="T73" fmla="*/ 386 h 874"/>
                <a:gd name="T74" fmla="*/ 1076 w 1576"/>
                <a:gd name="T75" fmla="*/ 420 h 874"/>
                <a:gd name="T76" fmla="*/ 1133 w 1576"/>
                <a:gd name="T77" fmla="*/ 458 h 874"/>
                <a:gd name="T78" fmla="*/ 1190 w 1576"/>
                <a:gd name="T79" fmla="*/ 498 h 874"/>
                <a:gd name="T80" fmla="*/ 1247 w 1576"/>
                <a:gd name="T81" fmla="*/ 541 h 874"/>
                <a:gd name="T82" fmla="*/ 1302 w 1576"/>
                <a:gd name="T83" fmla="*/ 587 h 874"/>
                <a:gd name="T84" fmla="*/ 1357 w 1576"/>
                <a:gd name="T85" fmla="*/ 637 h 874"/>
                <a:gd name="T86" fmla="*/ 1407 w 1576"/>
                <a:gd name="T87" fmla="*/ 682 h 874"/>
                <a:gd name="T88" fmla="*/ 1433 w 1576"/>
                <a:gd name="T89" fmla="*/ 709 h 874"/>
                <a:gd name="T90" fmla="*/ 1467 w 1576"/>
                <a:gd name="T91" fmla="*/ 745 h 874"/>
                <a:gd name="T92" fmla="*/ 1494 w 1576"/>
                <a:gd name="T93" fmla="*/ 773 h 874"/>
                <a:gd name="T94" fmla="*/ 1519 w 1576"/>
                <a:gd name="T95" fmla="*/ 804 h 874"/>
                <a:gd name="T96" fmla="*/ 1543 w 1576"/>
                <a:gd name="T97" fmla="*/ 834 h 874"/>
                <a:gd name="T98" fmla="*/ 1576 w 1576"/>
                <a:gd name="T99" fmla="*/ 874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76" h="874">
                  <a:moveTo>
                    <a:pt x="1570" y="861"/>
                  </a:moveTo>
                  <a:lnTo>
                    <a:pt x="1543" y="825"/>
                  </a:lnTo>
                  <a:lnTo>
                    <a:pt x="1536" y="813"/>
                  </a:lnTo>
                  <a:lnTo>
                    <a:pt x="1528" y="804"/>
                  </a:lnTo>
                  <a:lnTo>
                    <a:pt x="1521" y="794"/>
                  </a:lnTo>
                  <a:lnTo>
                    <a:pt x="1511" y="783"/>
                  </a:lnTo>
                  <a:lnTo>
                    <a:pt x="1504" y="773"/>
                  </a:lnTo>
                  <a:lnTo>
                    <a:pt x="1496" y="762"/>
                  </a:lnTo>
                  <a:lnTo>
                    <a:pt x="1486" y="751"/>
                  </a:lnTo>
                  <a:lnTo>
                    <a:pt x="1477" y="739"/>
                  </a:lnTo>
                  <a:lnTo>
                    <a:pt x="1469" y="730"/>
                  </a:lnTo>
                  <a:lnTo>
                    <a:pt x="1460" y="718"/>
                  </a:lnTo>
                  <a:lnTo>
                    <a:pt x="1450" y="705"/>
                  </a:lnTo>
                  <a:lnTo>
                    <a:pt x="1441" y="694"/>
                  </a:lnTo>
                  <a:lnTo>
                    <a:pt x="1429" y="682"/>
                  </a:lnTo>
                  <a:lnTo>
                    <a:pt x="1420" y="671"/>
                  </a:lnTo>
                  <a:lnTo>
                    <a:pt x="1410" y="659"/>
                  </a:lnTo>
                  <a:lnTo>
                    <a:pt x="1401" y="648"/>
                  </a:lnTo>
                  <a:lnTo>
                    <a:pt x="1389" y="635"/>
                  </a:lnTo>
                  <a:lnTo>
                    <a:pt x="1380" y="623"/>
                  </a:lnTo>
                  <a:lnTo>
                    <a:pt x="1367" y="610"/>
                  </a:lnTo>
                  <a:lnTo>
                    <a:pt x="1357" y="598"/>
                  </a:lnTo>
                  <a:lnTo>
                    <a:pt x="1346" y="587"/>
                  </a:lnTo>
                  <a:lnTo>
                    <a:pt x="1334" y="574"/>
                  </a:lnTo>
                  <a:lnTo>
                    <a:pt x="1323" y="562"/>
                  </a:lnTo>
                  <a:lnTo>
                    <a:pt x="1312" y="549"/>
                  </a:lnTo>
                  <a:lnTo>
                    <a:pt x="1300" y="536"/>
                  </a:lnTo>
                  <a:lnTo>
                    <a:pt x="1287" y="524"/>
                  </a:lnTo>
                  <a:lnTo>
                    <a:pt x="1275" y="511"/>
                  </a:lnTo>
                  <a:lnTo>
                    <a:pt x="1262" y="498"/>
                  </a:lnTo>
                  <a:lnTo>
                    <a:pt x="1251" y="486"/>
                  </a:lnTo>
                  <a:lnTo>
                    <a:pt x="1237" y="473"/>
                  </a:lnTo>
                  <a:lnTo>
                    <a:pt x="1226" y="462"/>
                  </a:lnTo>
                  <a:lnTo>
                    <a:pt x="1213" y="448"/>
                  </a:lnTo>
                  <a:lnTo>
                    <a:pt x="1199" y="437"/>
                  </a:lnTo>
                  <a:lnTo>
                    <a:pt x="1186" y="424"/>
                  </a:lnTo>
                  <a:lnTo>
                    <a:pt x="1173" y="412"/>
                  </a:lnTo>
                  <a:lnTo>
                    <a:pt x="1159" y="399"/>
                  </a:lnTo>
                  <a:lnTo>
                    <a:pt x="1146" y="387"/>
                  </a:lnTo>
                  <a:lnTo>
                    <a:pt x="1133" y="376"/>
                  </a:lnTo>
                  <a:lnTo>
                    <a:pt x="1120" y="363"/>
                  </a:lnTo>
                  <a:lnTo>
                    <a:pt x="1104" y="351"/>
                  </a:lnTo>
                  <a:lnTo>
                    <a:pt x="1091" y="338"/>
                  </a:lnTo>
                  <a:lnTo>
                    <a:pt x="1076" y="327"/>
                  </a:lnTo>
                  <a:lnTo>
                    <a:pt x="1063" y="315"/>
                  </a:lnTo>
                  <a:lnTo>
                    <a:pt x="1047" y="304"/>
                  </a:lnTo>
                  <a:lnTo>
                    <a:pt x="1032" y="292"/>
                  </a:lnTo>
                  <a:lnTo>
                    <a:pt x="1019" y="281"/>
                  </a:lnTo>
                  <a:lnTo>
                    <a:pt x="1004" y="270"/>
                  </a:lnTo>
                  <a:lnTo>
                    <a:pt x="988" y="258"/>
                  </a:lnTo>
                  <a:lnTo>
                    <a:pt x="973" y="247"/>
                  </a:lnTo>
                  <a:lnTo>
                    <a:pt x="958" y="235"/>
                  </a:lnTo>
                  <a:lnTo>
                    <a:pt x="943" y="226"/>
                  </a:lnTo>
                  <a:lnTo>
                    <a:pt x="928" y="215"/>
                  </a:lnTo>
                  <a:lnTo>
                    <a:pt x="912" y="205"/>
                  </a:lnTo>
                  <a:lnTo>
                    <a:pt x="897" y="194"/>
                  </a:lnTo>
                  <a:lnTo>
                    <a:pt x="880" y="184"/>
                  </a:lnTo>
                  <a:lnTo>
                    <a:pt x="865" y="175"/>
                  </a:lnTo>
                  <a:lnTo>
                    <a:pt x="850" y="165"/>
                  </a:lnTo>
                  <a:lnTo>
                    <a:pt x="834" y="154"/>
                  </a:lnTo>
                  <a:lnTo>
                    <a:pt x="817" y="146"/>
                  </a:lnTo>
                  <a:lnTo>
                    <a:pt x="800" y="137"/>
                  </a:lnTo>
                  <a:lnTo>
                    <a:pt x="785" y="129"/>
                  </a:lnTo>
                  <a:lnTo>
                    <a:pt x="768" y="119"/>
                  </a:lnTo>
                  <a:lnTo>
                    <a:pt x="751" y="112"/>
                  </a:lnTo>
                  <a:lnTo>
                    <a:pt x="736" y="102"/>
                  </a:lnTo>
                  <a:lnTo>
                    <a:pt x="719" y="95"/>
                  </a:lnTo>
                  <a:lnTo>
                    <a:pt x="701" y="87"/>
                  </a:lnTo>
                  <a:lnTo>
                    <a:pt x="684" y="80"/>
                  </a:lnTo>
                  <a:lnTo>
                    <a:pt x="667" y="74"/>
                  </a:lnTo>
                  <a:lnTo>
                    <a:pt x="652" y="66"/>
                  </a:lnTo>
                  <a:lnTo>
                    <a:pt x="635" y="61"/>
                  </a:lnTo>
                  <a:lnTo>
                    <a:pt x="601" y="47"/>
                  </a:lnTo>
                  <a:lnTo>
                    <a:pt x="565" y="36"/>
                  </a:lnTo>
                  <a:lnTo>
                    <a:pt x="530" y="28"/>
                  </a:lnTo>
                  <a:lnTo>
                    <a:pt x="496" y="19"/>
                  </a:lnTo>
                  <a:lnTo>
                    <a:pt x="460" y="11"/>
                  </a:lnTo>
                  <a:lnTo>
                    <a:pt x="390" y="4"/>
                  </a:lnTo>
                  <a:lnTo>
                    <a:pt x="317" y="0"/>
                  </a:lnTo>
                  <a:lnTo>
                    <a:pt x="243" y="4"/>
                  </a:lnTo>
                  <a:lnTo>
                    <a:pt x="171" y="13"/>
                  </a:lnTo>
                  <a:lnTo>
                    <a:pt x="137" y="30"/>
                  </a:lnTo>
                  <a:lnTo>
                    <a:pt x="124" y="40"/>
                  </a:lnTo>
                  <a:lnTo>
                    <a:pt x="110" y="49"/>
                  </a:lnTo>
                  <a:lnTo>
                    <a:pt x="97" y="62"/>
                  </a:lnTo>
                  <a:lnTo>
                    <a:pt x="89" y="70"/>
                  </a:lnTo>
                  <a:lnTo>
                    <a:pt x="84" y="76"/>
                  </a:lnTo>
                  <a:lnTo>
                    <a:pt x="76" y="83"/>
                  </a:lnTo>
                  <a:lnTo>
                    <a:pt x="68" y="93"/>
                  </a:lnTo>
                  <a:lnTo>
                    <a:pt x="55" y="112"/>
                  </a:lnTo>
                  <a:lnTo>
                    <a:pt x="30" y="154"/>
                  </a:lnTo>
                  <a:lnTo>
                    <a:pt x="21" y="180"/>
                  </a:lnTo>
                  <a:lnTo>
                    <a:pt x="11" y="207"/>
                  </a:lnTo>
                  <a:lnTo>
                    <a:pt x="0" y="270"/>
                  </a:lnTo>
                  <a:lnTo>
                    <a:pt x="6" y="262"/>
                  </a:lnTo>
                  <a:lnTo>
                    <a:pt x="13" y="254"/>
                  </a:lnTo>
                  <a:lnTo>
                    <a:pt x="23" y="243"/>
                  </a:lnTo>
                  <a:lnTo>
                    <a:pt x="27" y="235"/>
                  </a:lnTo>
                  <a:lnTo>
                    <a:pt x="32" y="228"/>
                  </a:lnTo>
                  <a:lnTo>
                    <a:pt x="40" y="220"/>
                  </a:lnTo>
                  <a:lnTo>
                    <a:pt x="48" y="215"/>
                  </a:lnTo>
                  <a:lnTo>
                    <a:pt x="55" y="205"/>
                  </a:lnTo>
                  <a:lnTo>
                    <a:pt x="61" y="197"/>
                  </a:lnTo>
                  <a:lnTo>
                    <a:pt x="70" y="190"/>
                  </a:lnTo>
                  <a:lnTo>
                    <a:pt x="78" y="182"/>
                  </a:lnTo>
                  <a:lnTo>
                    <a:pt x="87" y="173"/>
                  </a:lnTo>
                  <a:lnTo>
                    <a:pt x="95" y="165"/>
                  </a:lnTo>
                  <a:lnTo>
                    <a:pt x="105" y="157"/>
                  </a:lnTo>
                  <a:lnTo>
                    <a:pt x="114" y="148"/>
                  </a:lnTo>
                  <a:lnTo>
                    <a:pt x="124" y="142"/>
                  </a:lnTo>
                  <a:lnTo>
                    <a:pt x="133" y="135"/>
                  </a:lnTo>
                  <a:lnTo>
                    <a:pt x="143" y="129"/>
                  </a:lnTo>
                  <a:lnTo>
                    <a:pt x="152" y="121"/>
                  </a:lnTo>
                  <a:lnTo>
                    <a:pt x="171" y="112"/>
                  </a:lnTo>
                  <a:lnTo>
                    <a:pt x="190" y="104"/>
                  </a:lnTo>
                  <a:lnTo>
                    <a:pt x="226" y="99"/>
                  </a:lnTo>
                  <a:lnTo>
                    <a:pt x="297" y="110"/>
                  </a:lnTo>
                  <a:lnTo>
                    <a:pt x="352" y="121"/>
                  </a:lnTo>
                  <a:lnTo>
                    <a:pt x="386" y="129"/>
                  </a:lnTo>
                  <a:lnTo>
                    <a:pt x="422" y="138"/>
                  </a:lnTo>
                  <a:lnTo>
                    <a:pt x="462" y="148"/>
                  </a:lnTo>
                  <a:lnTo>
                    <a:pt x="504" y="159"/>
                  </a:lnTo>
                  <a:lnTo>
                    <a:pt x="525" y="167"/>
                  </a:lnTo>
                  <a:lnTo>
                    <a:pt x="547" y="175"/>
                  </a:lnTo>
                  <a:lnTo>
                    <a:pt x="570" y="182"/>
                  </a:lnTo>
                  <a:lnTo>
                    <a:pt x="593" y="190"/>
                  </a:lnTo>
                  <a:lnTo>
                    <a:pt x="618" y="197"/>
                  </a:lnTo>
                  <a:lnTo>
                    <a:pt x="642" y="207"/>
                  </a:lnTo>
                  <a:lnTo>
                    <a:pt x="667" y="216"/>
                  </a:lnTo>
                  <a:lnTo>
                    <a:pt x="692" y="226"/>
                  </a:lnTo>
                  <a:lnTo>
                    <a:pt x="719" y="235"/>
                  </a:lnTo>
                  <a:lnTo>
                    <a:pt x="743" y="247"/>
                  </a:lnTo>
                  <a:lnTo>
                    <a:pt x="770" y="258"/>
                  </a:lnTo>
                  <a:lnTo>
                    <a:pt x="796" y="270"/>
                  </a:lnTo>
                  <a:lnTo>
                    <a:pt x="825" y="283"/>
                  </a:lnTo>
                  <a:lnTo>
                    <a:pt x="852" y="296"/>
                  </a:lnTo>
                  <a:lnTo>
                    <a:pt x="865" y="302"/>
                  </a:lnTo>
                  <a:lnTo>
                    <a:pt x="878" y="310"/>
                  </a:lnTo>
                  <a:lnTo>
                    <a:pt x="893" y="315"/>
                  </a:lnTo>
                  <a:lnTo>
                    <a:pt x="907" y="323"/>
                  </a:lnTo>
                  <a:lnTo>
                    <a:pt x="920" y="330"/>
                  </a:lnTo>
                  <a:lnTo>
                    <a:pt x="933" y="338"/>
                  </a:lnTo>
                  <a:lnTo>
                    <a:pt x="949" y="346"/>
                  </a:lnTo>
                  <a:lnTo>
                    <a:pt x="962" y="353"/>
                  </a:lnTo>
                  <a:lnTo>
                    <a:pt x="977" y="361"/>
                  </a:lnTo>
                  <a:lnTo>
                    <a:pt x="990" y="368"/>
                  </a:lnTo>
                  <a:lnTo>
                    <a:pt x="1006" y="378"/>
                  </a:lnTo>
                  <a:lnTo>
                    <a:pt x="1019" y="386"/>
                  </a:lnTo>
                  <a:lnTo>
                    <a:pt x="1032" y="393"/>
                  </a:lnTo>
                  <a:lnTo>
                    <a:pt x="1047" y="403"/>
                  </a:lnTo>
                  <a:lnTo>
                    <a:pt x="1063" y="412"/>
                  </a:lnTo>
                  <a:lnTo>
                    <a:pt x="1076" y="420"/>
                  </a:lnTo>
                  <a:lnTo>
                    <a:pt x="1089" y="429"/>
                  </a:lnTo>
                  <a:lnTo>
                    <a:pt x="1104" y="439"/>
                  </a:lnTo>
                  <a:lnTo>
                    <a:pt x="1118" y="448"/>
                  </a:lnTo>
                  <a:lnTo>
                    <a:pt x="1133" y="458"/>
                  </a:lnTo>
                  <a:lnTo>
                    <a:pt x="1148" y="467"/>
                  </a:lnTo>
                  <a:lnTo>
                    <a:pt x="1161" y="477"/>
                  </a:lnTo>
                  <a:lnTo>
                    <a:pt x="1177" y="488"/>
                  </a:lnTo>
                  <a:lnTo>
                    <a:pt x="1190" y="498"/>
                  </a:lnTo>
                  <a:lnTo>
                    <a:pt x="1203" y="509"/>
                  </a:lnTo>
                  <a:lnTo>
                    <a:pt x="1218" y="519"/>
                  </a:lnTo>
                  <a:lnTo>
                    <a:pt x="1232" y="530"/>
                  </a:lnTo>
                  <a:lnTo>
                    <a:pt x="1247" y="541"/>
                  </a:lnTo>
                  <a:lnTo>
                    <a:pt x="1260" y="553"/>
                  </a:lnTo>
                  <a:lnTo>
                    <a:pt x="1275" y="564"/>
                  </a:lnTo>
                  <a:lnTo>
                    <a:pt x="1289" y="576"/>
                  </a:lnTo>
                  <a:lnTo>
                    <a:pt x="1302" y="587"/>
                  </a:lnTo>
                  <a:lnTo>
                    <a:pt x="1315" y="600"/>
                  </a:lnTo>
                  <a:lnTo>
                    <a:pt x="1331" y="612"/>
                  </a:lnTo>
                  <a:lnTo>
                    <a:pt x="1344" y="625"/>
                  </a:lnTo>
                  <a:lnTo>
                    <a:pt x="1357" y="637"/>
                  </a:lnTo>
                  <a:lnTo>
                    <a:pt x="1372" y="650"/>
                  </a:lnTo>
                  <a:lnTo>
                    <a:pt x="1386" y="663"/>
                  </a:lnTo>
                  <a:lnTo>
                    <a:pt x="1399" y="676"/>
                  </a:lnTo>
                  <a:lnTo>
                    <a:pt x="1407" y="682"/>
                  </a:lnTo>
                  <a:lnTo>
                    <a:pt x="1412" y="690"/>
                  </a:lnTo>
                  <a:lnTo>
                    <a:pt x="1420" y="695"/>
                  </a:lnTo>
                  <a:lnTo>
                    <a:pt x="1426" y="703"/>
                  </a:lnTo>
                  <a:lnTo>
                    <a:pt x="1433" y="709"/>
                  </a:lnTo>
                  <a:lnTo>
                    <a:pt x="1441" y="716"/>
                  </a:lnTo>
                  <a:lnTo>
                    <a:pt x="1446" y="724"/>
                  </a:lnTo>
                  <a:lnTo>
                    <a:pt x="1454" y="730"/>
                  </a:lnTo>
                  <a:lnTo>
                    <a:pt x="1467" y="745"/>
                  </a:lnTo>
                  <a:lnTo>
                    <a:pt x="1473" y="752"/>
                  </a:lnTo>
                  <a:lnTo>
                    <a:pt x="1479" y="758"/>
                  </a:lnTo>
                  <a:lnTo>
                    <a:pt x="1486" y="766"/>
                  </a:lnTo>
                  <a:lnTo>
                    <a:pt x="1494" y="773"/>
                  </a:lnTo>
                  <a:lnTo>
                    <a:pt x="1500" y="781"/>
                  </a:lnTo>
                  <a:lnTo>
                    <a:pt x="1505" y="789"/>
                  </a:lnTo>
                  <a:lnTo>
                    <a:pt x="1513" y="796"/>
                  </a:lnTo>
                  <a:lnTo>
                    <a:pt x="1519" y="804"/>
                  </a:lnTo>
                  <a:lnTo>
                    <a:pt x="1526" y="811"/>
                  </a:lnTo>
                  <a:lnTo>
                    <a:pt x="1532" y="819"/>
                  </a:lnTo>
                  <a:lnTo>
                    <a:pt x="1538" y="827"/>
                  </a:lnTo>
                  <a:lnTo>
                    <a:pt x="1543" y="834"/>
                  </a:lnTo>
                  <a:lnTo>
                    <a:pt x="1551" y="842"/>
                  </a:lnTo>
                  <a:lnTo>
                    <a:pt x="1557" y="849"/>
                  </a:lnTo>
                  <a:lnTo>
                    <a:pt x="1562" y="857"/>
                  </a:lnTo>
                  <a:lnTo>
                    <a:pt x="1576" y="874"/>
                  </a:lnTo>
                  <a:lnTo>
                    <a:pt x="1570" y="861"/>
                  </a:lnTo>
                  <a:lnTo>
                    <a:pt x="1570" y="8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2" name="Freeform 14">
              <a:extLst>
                <a:ext uri="{FF2B5EF4-FFF2-40B4-BE49-F238E27FC236}">
                  <a16:creationId xmlns:a16="http://schemas.microsoft.com/office/drawing/2014/main" id="{2DC00CC5-3D58-42CB-A13B-7404F762F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0" y="3128"/>
              <a:ext cx="604" cy="295"/>
            </a:xfrm>
            <a:custGeom>
              <a:avLst/>
              <a:gdLst>
                <a:gd name="T0" fmla="*/ 23 w 1207"/>
                <a:gd name="T1" fmla="*/ 371 h 589"/>
                <a:gd name="T2" fmla="*/ 47 w 1207"/>
                <a:gd name="T3" fmla="*/ 399 h 589"/>
                <a:gd name="T4" fmla="*/ 95 w 1207"/>
                <a:gd name="T5" fmla="*/ 430 h 589"/>
                <a:gd name="T6" fmla="*/ 148 w 1207"/>
                <a:gd name="T7" fmla="*/ 449 h 589"/>
                <a:gd name="T8" fmla="*/ 370 w 1207"/>
                <a:gd name="T9" fmla="*/ 439 h 589"/>
                <a:gd name="T10" fmla="*/ 471 w 1207"/>
                <a:gd name="T11" fmla="*/ 409 h 589"/>
                <a:gd name="T12" fmla="*/ 551 w 1207"/>
                <a:gd name="T13" fmla="*/ 380 h 589"/>
                <a:gd name="T14" fmla="*/ 633 w 1207"/>
                <a:gd name="T15" fmla="*/ 344 h 589"/>
                <a:gd name="T16" fmla="*/ 699 w 1207"/>
                <a:gd name="T17" fmla="*/ 312 h 589"/>
                <a:gd name="T18" fmla="*/ 739 w 1207"/>
                <a:gd name="T19" fmla="*/ 291 h 589"/>
                <a:gd name="T20" fmla="*/ 779 w 1207"/>
                <a:gd name="T21" fmla="*/ 270 h 589"/>
                <a:gd name="T22" fmla="*/ 819 w 1207"/>
                <a:gd name="T23" fmla="*/ 247 h 589"/>
                <a:gd name="T24" fmla="*/ 859 w 1207"/>
                <a:gd name="T25" fmla="*/ 224 h 589"/>
                <a:gd name="T26" fmla="*/ 899 w 1207"/>
                <a:gd name="T27" fmla="*/ 202 h 589"/>
                <a:gd name="T28" fmla="*/ 937 w 1207"/>
                <a:gd name="T29" fmla="*/ 179 h 589"/>
                <a:gd name="T30" fmla="*/ 975 w 1207"/>
                <a:gd name="T31" fmla="*/ 156 h 589"/>
                <a:gd name="T32" fmla="*/ 1011 w 1207"/>
                <a:gd name="T33" fmla="*/ 131 h 589"/>
                <a:gd name="T34" fmla="*/ 1047 w 1207"/>
                <a:gd name="T35" fmla="*/ 108 h 589"/>
                <a:gd name="T36" fmla="*/ 1081 w 1207"/>
                <a:gd name="T37" fmla="*/ 86 h 589"/>
                <a:gd name="T38" fmla="*/ 1114 w 1207"/>
                <a:gd name="T39" fmla="*/ 65 h 589"/>
                <a:gd name="T40" fmla="*/ 1146 w 1207"/>
                <a:gd name="T41" fmla="*/ 42 h 589"/>
                <a:gd name="T42" fmla="*/ 1176 w 1207"/>
                <a:gd name="T43" fmla="*/ 21 h 589"/>
                <a:gd name="T44" fmla="*/ 1207 w 1207"/>
                <a:gd name="T45" fmla="*/ 0 h 589"/>
                <a:gd name="T46" fmla="*/ 1178 w 1207"/>
                <a:gd name="T47" fmla="*/ 40 h 589"/>
                <a:gd name="T48" fmla="*/ 1142 w 1207"/>
                <a:gd name="T49" fmla="*/ 68 h 589"/>
                <a:gd name="T50" fmla="*/ 1106 w 1207"/>
                <a:gd name="T51" fmla="*/ 97 h 589"/>
                <a:gd name="T52" fmla="*/ 1068 w 1207"/>
                <a:gd name="T53" fmla="*/ 127 h 589"/>
                <a:gd name="T54" fmla="*/ 1028 w 1207"/>
                <a:gd name="T55" fmla="*/ 158 h 589"/>
                <a:gd name="T56" fmla="*/ 986 w 1207"/>
                <a:gd name="T57" fmla="*/ 190 h 589"/>
                <a:gd name="T58" fmla="*/ 943 w 1207"/>
                <a:gd name="T59" fmla="*/ 222 h 589"/>
                <a:gd name="T60" fmla="*/ 897 w 1207"/>
                <a:gd name="T61" fmla="*/ 255 h 589"/>
                <a:gd name="T62" fmla="*/ 851 w 1207"/>
                <a:gd name="T63" fmla="*/ 287 h 589"/>
                <a:gd name="T64" fmla="*/ 806 w 1207"/>
                <a:gd name="T65" fmla="*/ 319 h 589"/>
                <a:gd name="T66" fmla="*/ 758 w 1207"/>
                <a:gd name="T67" fmla="*/ 350 h 589"/>
                <a:gd name="T68" fmla="*/ 711 w 1207"/>
                <a:gd name="T69" fmla="*/ 380 h 589"/>
                <a:gd name="T70" fmla="*/ 663 w 1207"/>
                <a:gd name="T71" fmla="*/ 409 h 589"/>
                <a:gd name="T72" fmla="*/ 616 w 1207"/>
                <a:gd name="T73" fmla="*/ 437 h 589"/>
                <a:gd name="T74" fmla="*/ 570 w 1207"/>
                <a:gd name="T75" fmla="*/ 464 h 589"/>
                <a:gd name="T76" fmla="*/ 522 w 1207"/>
                <a:gd name="T77" fmla="*/ 489 h 589"/>
                <a:gd name="T78" fmla="*/ 477 w 1207"/>
                <a:gd name="T79" fmla="*/ 509 h 589"/>
                <a:gd name="T80" fmla="*/ 431 w 1207"/>
                <a:gd name="T81" fmla="*/ 530 h 589"/>
                <a:gd name="T82" fmla="*/ 344 w 1207"/>
                <a:gd name="T83" fmla="*/ 563 h 589"/>
                <a:gd name="T84" fmla="*/ 264 w 1207"/>
                <a:gd name="T85" fmla="*/ 582 h 589"/>
                <a:gd name="T86" fmla="*/ 127 w 1207"/>
                <a:gd name="T87" fmla="*/ 578 h 589"/>
                <a:gd name="T88" fmla="*/ 61 w 1207"/>
                <a:gd name="T89" fmla="*/ 536 h 589"/>
                <a:gd name="T90" fmla="*/ 4 w 1207"/>
                <a:gd name="T91" fmla="*/ 403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07" h="589">
                  <a:moveTo>
                    <a:pt x="0" y="336"/>
                  </a:moveTo>
                  <a:lnTo>
                    <a:pt x="11" y="356"/>
                  </a:lnTo>
                  <a:lnTo>
                    <a:pt x="23" y="371"/>
                  </a:lnTo>
                  <a:lnTo>
                    <a:pt x="34" y="386"/>
                  </a:lnTo>
                  <a:lnTo>
                    <a:pt x="42" y="394"/>
                  </a:lnTo>
                  <a:lnTo>
                    <a:pt x="47" y="399"/>
                  </a:lnTo>
                  <a:lnTo>
                    <a:pt x="63" y="411"/>
                  </a:lnTo>
                  <a:lnTo>
                    <a:pt x="78" y="422"/>
                  </a:lnTo>
                  <a:lnTo>
                    <a:pt x="95" y="430"/>
                  </a:lnTo>
                  <a:lnTo>
                    <a:pt x="112" y="437"/>
                  </a:lnTo>
                  <a:lnTo>
                    <a:pt x="129" y="445"/>
                  </a:lnTo>
                  <a:lnTo>
                    <a:pt x="148" y="449"/>
                  </a:lnTo>
                  <a:lnTo>
                    <a:pt x="188" y="456"/>
                  </a:lnTo>
                  <a:lnTo>
                    <a:pt x="275" y="456"/>
                  </a:lnTo>
                  <a:lnTo>
                    <a:pt x="370" y="439"/>
                  </a:lnTo>
                  <a:lnTo>
                    <a:pt x="420" y="426"/>
                  </a:lnTo>
                  <a:lnTo>
                    <a:pt x="446" y="418"/>
                  </a:lnTo>
                  <a:lnTo>
                    <a:pt x="471" y="409"/>
                  </a:lnTo>
                  <a:lnTo>
                    <a:pt x="498" y="401"/>
                  </a:lnTo>
                  <a:lnTo>
                    <a:pt x="524" y="390"/>
                  </a:lnTo>
                  <a:lnTo>
                    <a:pt x="551" y="380"/>
                  </a:lnTo>
                  <a:lnTo>
                    <a:pt x="578" y="369"/>
                  </a:lnTo>
                  <a:lnTo>
                    <a:pt x="604" y="357"/>
                  </a:lnTo>
                  <a:lnTo>
                    <a:pt x="633" y="344"/>
                  </a:lnTo>
                  <a:lnTo>
                    <a:pt x="659" y="333"/>
                  </a:lnTo>
                  <a:lnTo>
                    <a:pt x="686" y="319"/>
                  </a:lnTo>
                  <a:lnTo>
                    <a:pt x="699" y="312"/>
                  </a:lnTo>
                  <a:lnTo>
                    <a:pt x="713" y="306"/>
                  </a:lnTo>
                  <a:lnTo>
                    <a:pt x="726" y="298"/>
                  </a:lnTo>
                  <a:lnTo>
                    <a:pt x="739" y="291"/>
                  </a:lnTo>
                  <a:lnTo>
                    <a:pt x="752" y="283"/>
                  </a:lnTo>
                  <a:lnTo>
                    <a:pt x="768" y="278"/>
                  </a:lnTo>
                  <a:lnTo>
                    <a:pt x="779" y="270"/>
                  </a:lnTo>
                  <a:lnTo>
                    <a:pt x="794" y="262"/>
                  </a:lnTo>
                  <a:lnTo>
                    <a:pt x="808" y="255"/>
                  </a:lnTo>
                  <a:lnTo>
                    <a:pt x="819" y="247"/>
                  </a:lnTo>
                  <a:lnTo>
                    <a:pt x="834" y="240"/>
                  </a:lnTo>
                  <a:lnTo>
                    <a:pt x="846" y="232"/>
                  </a:lnTo>
                  <a:lnTo>
                    <a:pt x="859" y="224"/>
                  </a:lnTo>
                  <a:lnTo>
                    <a:pt x="872" y="217"/>
                  </a:lnTo>
                  <a:lnTo>
                    <a:pt x="886" y="209"/>
                  </a:lnTo>
                  <a:lnTo>
                    <a:pt x="899" y="202"/>
                  </a:lnTo>
                  <a:lnTo>
                    <a:pt x="910" y="194"/>
                  </a:lnTo>
                  <a:lnTo>
                    <a:pt x="924" y="186"/>
                  </a:lnTo>
                  <a:lnTo>
                    <a:pt x="937" y="179"/>
                  </a:lnTo>
                  <a:lnTo>
                    <a:pt x="950" y="171"/>
                  </a:lnTo>
                  <a:lnTo>
                    <a:pt x="962" y="164"/>
                  </a:lnTo>
                  <a:lnTo>
                    <a:pt x="975" y="156"/>
                  </a:lnTo>
                  <a:lnTo>
                    <a:pt x="986" y="148"/>
                  </a:lnTo>
                  <a:lnTo>
                    <a:pt x="998" y="141"/>
                  </a:lnTo>
                  <a:lnTo>
                    <a:pt x="1011" y="131"/>
                  </a:lnTo>
                  <a:lnTo>
                    <a:pt x="1022" y="126"/>
                  </a:lnTo>
                  <a:lnTo>
                    <a:pt x="1036" y="116"/>
                  </a:lnTo>
                  <a:lnTo>
                    <a:pt x="1047" y="108"/>
                  </a:lnTo>
                  <a:lnTo>
                    <a:pt x="1058" y="101"/>
                  </a:lnTo>
                  <a:lnTo>
                    <a:pt x="1070" y="95"/>
                  </a:lnTo>
                  <a:lnTo>
                    <a:pt x="1081" y="86"/>
                  </a:lnTo>
                  <a:lnTo>
                    <a:pt x="1093" y="78"/>
                  </a:lnTo>
                  <a:lnTo>
                    <a:pt x="1102" y="70"/>
                  </a:lnTo>
                  <a:lnTo>
                    <a:pt x="1114" y="65"/>
                  </a:lnTo>
                  <a:lnTo>
                    <a:pt x="1125" y="57"/>
                  </a:lnTo>
                  <a:lnTo>
                    <a:pt x="1136" y="49"/>
                  </a:lnTo>
                  <a:lnTo>
                    <a:pt x="1146" y="42"/>
                  </a:lnTo>
                  <a:lnTo>
                    <a:pt x="1157" y="34"/>
                  </a:lnTo>
                  <a:lnTo>
                    <a:pt x="1167" y="29"/>
                  </a:lnTo>
                  <a:lnTo>
                    <a:pt x="1176" y="21"/>
                  </a:lnTo>
                  <a:lnTo>
                    <a:pt x="1186" y="15"/>
                  </a:lnTo>
                  <a:lnTo>
                    <a:pt x="1195" y="8"/>
                  </a:lnTo>
                  <a:lnTo>
                    <a:pt x="1207" y="0"/>
                  </a:lnTo>
                  <a:lnTo>
                    <a:pt x="1199" y="23"/>
                  </a:lnTo>
                  <a:lnTo>
                    <a:pt x="1190" y="32"/>
                  </a:lnTo>
                  <a:lnTo>
                    <a:pt x="1178" y="40"/>
                  </a:lnTo>
                  <a:lnTo>
                    <a:pt x="1167" y="49"/>
                  </a:lnTo>
                  <a:lnTo>
                    <a:pt x="1155" y="59"/>
                  </a:lnTo>
                  <a:lnTo>
                    <a:pt x="1142" y="68"/>
                  </a:lnTo>
                  <a:lnTo>
                    <a:pt x="1131" y="78"/>
                  </a:lnTo>
                  <a:lnTo>
                    <a:pt x="1119" y="87"/>
                  </a:lnTo>
                  <a:lnTo>
                    <a:pt x="1106" y="97"/>
                  </a:lnTo>
                  <a:lnTo>
                    <a:pt x="1095" y="106"/>
                  </a:lnTo>
                  <a:lnTo>
                    <a:pt x="1081" y="118"/>
                  </a:lnTo>
                  <a:lnTo>
                    <a:pt x="1068" y="127"/>
                  </a:lnTo>
                  <a:lnTo>
                    <a:pt x="1055" y="137"/>
                  </a:lnTo>
                  <a:lnTo>
                    <a:pt x="1041" y="148"/>
                  </a:lnTo>
                  <a:lnTo>
                    <a:pt x="1028" y="158"/>
                  </a:lnTo>
                  <a:lnTo>
                    <a:pt x="1013" y="169"/>
                  </a:lnTo>
                  <a:lnTo>
                    <a:pt x="1000" y="179"/>
                  </a:lnTo>
                  <a:lnTo>
                    <a:pt x="986" y="190"/>
                  </a:lnTo>
                  <a:lnTo>
                    <a:pt x="971" y="202"/>
                  </a:lnTo>
                  <a:lnTo>
                    <a:pt x="958" y="211"/>
                  </a:lnTo>
                  <a:lnTo>
                    <a:pt x="943" y="222"/>
                  </a:lnTo>
                  <a:lnTo>
                    <a:pt x="927" y="234"/>
                  </a:lnTo>
                  <a:lnTo>
                    <a:pt x="912" y="243"/>
                  </a:lnTo>
                  <a:lnTo>
                    <a:pt x="897" y="255"/>
                  </a:lnTo>
                  <a:lnTo>
                    <a:pt x="882" y="266"/>
                  </a:lnTo>
                  <a:lnTo>
                    <a:pt x="867" y="276"/>
                  </a:lnTo>
                  <a:lnTo>
                    <a:pt x="851" y="287"/>
                  </a:lnTo>
                  <a:lnTo>
                    <a:pt x="836" y="298"/>
                  </a:lnTo>
                  <a:lnTo>
                    <a:pt x="821" y="308"/>
                  </a:lnTo>
                  <a:lnTo>
                    <a:pt x="806" y="319"/>
                  </a:lnTo>
                  <a:lnTo>
                    <a:pt x="790" y="329"/>
                  </a:lnTo>
                  <a:lnTo>
                    <a:pt x="773" y="340"/>
                  </a:lnTo>
                  <a:lnTo>
                    <a:pt x="758" y="350"/>
                  </a:lnTo>
                  <a:lnTo>
                    <a:pt x="743" y="359"/>
                  </a:lnTo>
                  <a:lnTo>
                    <a:pt x="726" y="369"/>
                  </a:lnTo>
                  <a:lnTo>
                    <a:pt x="711" y="380"/>
                  </a:lnTo>
                  <a:lnTo>
                    <a:pt x="695" y="390"/>
                  </a:lnTo>
                  <a:lnTo>
                    <a:pt x="680" y="399"/>
                  </a:lnTo>
                  <a:lnTo>
                    <a:pt x="663" y="409"/>
                  </a:lnTo>
                  <a:lnTo>
                    <a:pt x="648" y="418"/>
                  </a:lnTo>
                  <a:lnTo>
                    <a:pt x="633" y="428"/>
                  </a:lnTo>
                  <a:lnTo>
                    <a:pt x="616" y="437"/>
                  </a:lnTo>
                  <a:lnTo>
                    <a:pt x="600" y="447"/>
                  </a:lnTo>
                  <a:lnTo>
                    <a:pt x="585" y="454"/>
                  </a:lnTo>
                  <a:lnTo>
                    <a:pt x="570" y="464"/>
                  </a:lnTo>
                  <a:lnTo>
                    <a:pt x="553" y="471"/>
                  </a:lnTo>
                  <a:lnTo>
                    <a:pt x="538" y="479"/>
                  </a:lnTo>
                  <a:lnTo>
                    <a:pt x="522" y="489"/>
                  </a:lnTo>
                  <a:lnTo>
                    <a:pt x="507" y="496"/>
                  </a:lnTo>
                  <a:lnTo>
                    <a:pt x="492" y="504"/>
                  </a:lnTo>
                  <a:lnTo>
                    <a:pt x="477" y="509"/>
                  </a:lnTo>
                  <a:lnTo>
                    <a:pt x="462" y="517"/>
                  </a:lnTo>
                  <a:lnTo>
                    <a:pt x="446" y="525"/>
                  </a:lnTo>
                  <a:lnTo>
                    <a:pt x="431" y="530"/>
                  </a:lnTo>
                  <a:lnTo>
                    <a:pt x="403" y="544"/>
                  </a:lnTo>
                  <a:lnTo>
                    <a:pt x="372" y="553"/>
                  </a:lnTo>
                  <a:lnTo>
                    <a:pt x="344" y="563"/>
                  </a:lnTo>
                  <a:lnTo>
                    <a:pt x="317" y="570"/>
                  </a:lnTo>
                  <a:lnTo>
                    <a:pt x="291" y="578"/>
                  </a:lnTo>
                  <a:lnTo>
                    <a:pt x="264" y="582"/>
                  </a:lnTo>
                  <a:lnTo>
                    <a:pt x="215" y="589"/>
                  </a:lnTo>
                  <a:lnTo>
                    <a:pt x="169" y="587"/>
                  </a:lnTo>
                  <a:lnTo>
                    <a:pt x="127" y="578"/>
                  </a:lnTo>
                  <a:lnTo>
                    <a:pt x="91" y="561"/>
                  </a:lnTo>
                  <a:lnTo>
                    <a:pt x="74" y="549"/>
                  </a:lnTo>
                  <a:lnTo>
                    <a:pt x="61" y="536"/>
                  </a:lnTo>
                  <a:lnTo>
                    <a:pt x="34" y="502"/>
                  </a:lnTo>
                  <a:lnTo>
                    <a:pt x="15" y="458"/>
                  </a:lnTo>
                  <a:lnTo>
                    <a:pt x="4" y="403"/>
                  </a:lnTo>
                  <a:lnTo>
                    <a:pt x="0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3" name="Freeform 15">
              <a:extLst>
                <a:ext uri="{FF2B5EF4-FFF2-40B4-BE49-F238E27FC236}">
                  <a16:creationId xmlns:a16="http://schemas.microsoft.com/office/drawing/2014/main" id="{D0C31911-4796-45E9-B276-59A42F74F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" y="2554"/>
              <a:ext cx="270" cy="710"/>
            </a:xfrm>
            <a:custGeom>
              <a:avLst/>
              <a:gdLst>
                <a:gd name="T0" fmla="*/ 71 w 540"/>
                <a:gd name="T1" fmla="*/ 8 h 1420"/>
                <a:gd name="T2" fmla="*/ 143 w 540"/>
                <a:gd name="T3" fmla="*/ 34 h 1420"/>
                <a:gd name="T4" fmla="*/ 183 w 540"/>
                <a:gd name="T5" fmla="*/ 55 h 1420"/>
                <a:gd name="T6" fmla="*/ 204 w 540"/>
                <a:gd name="T7" fmla="*/ 70 h 1420"/>
                <a:gd name="T8" fmla="*/ 225 w 540"/>
                <a:gd name="T9" fmla="*/ 85 h 1420"/>
                <a:gd name="T10" fmla="*/ 246 w 540"/>
                <a:gd name="T11" fmla="*/ 104 h 1420"/>
                <a:gd name="T12" fmla="*/ 267 w 540"/>
                <a:gd name="T13" fmla="*/ 125 h 1420"/>
                <a:gd name="T14" fmla="*/ 287 w 540"/>
                <a:gd name="T15" fmla="*/ 148 h 1420"/>
                <a:gd name="T16" fmla="*/ 308 w 540"/>
                <a:gd name="T17" fmla="*/ 175 h 1420"/>
                <a:gd name="T18" fmla="*/ 344 w 540"/>
                <a:gd name="T19" fmla="*/ 238 h 1420"/>
                <a:gd name="T20" fmla="*/ 381 w 540"/>
                <a:gd name="T21" fmla="*/ 312 h 1420"/>
                <a:gd name="T22" fmla="*/ 409 w 540"/>
                <a:gd name="T23" fmla="*/ 403 h 1420"/>
                <a:gd name="T24" fmla="*/ 434 w 540"/>
                <a:gd name="T25" fmla="*/ 507 h 1420"/>
                <a:gd name="T26" fmla="*/ 455 w 540"/>
                <a:gd name="T27" fmla="*/ 768 h 1420"/>
                <a:gd name="T28" fmla="*/ 443 w 540"/>
                <a:gd name="T29" fmla="*/ 1024 h 1420"/>
                <a:gd name="T30" fmla="*/ 428 w 540"/>
                <a:gd name="T31" fmla="*/ 1123 h 1420"/>
                <a:gd name="T32" fmla="*/ 407 w 540"/>
                <a:gd name="T33" fmla="*/ 1205 h 1420"/>
                <a:gd name="T34" fmla="*/ 382 w 540"/>
                <a:gd name="T35" fmla="*/ 1270 h 1420"/>
                <a:gd name="T36" fmla="*/ 354 w 540"/>
                <a:gd name="T37" fmla="*/ 1323 h 1420"/>
                <a:gd name="T38" fmla="*/ 331 w 540"/>
                <a:gd name="T39" fmla="*/ 1351 h 1420"/>
                <a:gd name="T40" fmla="*/ 318 w 540"/>
                <a:gd name="T41" fmla="*/ 1369 h 1420"/>
                <a:gd name="T42" fmla="*/ 301 w 540"/>
                <a:gd name="T43" fmla="*/ 1384 h 1420"/>
                <a:gd name="T44" fmla="*/ 278 w 540"/>
                <a:gd name="T45" fmla="*/ 1399 h 1420"/>
                <a:gd name="T46" fmla="*/ 246 w 540"/>
                <a:gd name="T47" fmla="*/ 1414 h 1420"/>
                <a:gd name="T48" fmla="*/ 255 w 540"/>
                <a:gd name="T49" fmla="*/ 1420 h 1420"/>
                <a:gd name="T50" fmla="*/ 312 w 540"/>
                <a:gd name="T51" fmla="*/ 1399 h 1420"/>
                <a:gd name="T52" fmla="*/ 352 w 540"/>
                <a:gd name="T53" fmla="*/ 1376 h 1420"/>
                <a:gd name="T54" fmla="*/ 371 w 540"/>
                <a:gd name="T55" fmla="*/ 1361 h 1420"/>
                <a:gd name="T56" fmla="*/ 390 w 540"/>
                <a:gd name="T57" fmla="*/ 1344 h 1420"/>
                <a:gd name="T58" fmla="*/ 409 w 540"/>
                <a:gd name="T59" fmla="*/ 1323 h 1420"/>
                <a:gd name="T60" fmla="*/ 443 w 540"/>
                <a:gd name="T61" fmla="*/ 1270 h 1420"/>
                <a:gd name="T62" fmla="*/ 476 w 540"/>
                <a:gd name="T63" fmla="*/ 1205 h 1420"/>
                <a:gd name="T64" fmla="*/ 502 w 540"/>
                <a:gd name="T65" fmla="*/ 1123 h 1420"/>
                <a:gd name="T66" fmla="*/ 523 w 540"/>
                <a:gd name="T67" fmla="*/ 1024 h 1420"/>
                <a:gd name="T68" fmla="*/ 540 w 540"/>
                <a:gd name="T69" fmla="*/ 768 h 1420"/>
                <a:gd name="T70" fmla="*/ 527 w 540"/>
                <a:gd name="T71" fmla="*/ 566 h 1420"/>
                <a:gd name="T72" fmla="*/ 506 w 540"/>
                <a:gd name="T73" fmla="*/ 452 h 1420"/>
                <a:gd name="T74" fmla="*/ 483 w 540"/>
                <a:gd name="T75" fmla="*/ 378 h 1420"/>
                <a:gd name="T76" fmla="*/ 466 w 540"/>
                <a:gd name="T77" fmla="*/ 333 h 1420"/>
                <a:gd name="T78" fmla="*/ 445 w 540"/>
                <a:gd name="T79" fmla="*/ 293 h 1420"/>
                <a:gd name="T80" fmla="*/ 415 w 540"/>
                <a:gd name="T81" fmla="*/ 238 h 1420"/>
                <a:gd name="T82" fmla="*/ 386 w 540"/>
                <a:gd name="T83" fmla="*/ 198 h 1420"/>
                <a:gd name="T84" fmla="*/ 375 w 540"/>
                <a:gd name="T85" fmla="*/ 182 h 1420"/>
                <a:gd name="T86" fmla="*/ 358 w 540"/>
                <a:gd name="T87" fmla="*/ 162 h 1420"/>
                <a:gd name="T88" fmla="*/ 344 w 540"/>
                <a:gd name="T89" fmla="*/ 148 h 1420"/>
                <a:gd name="T90" fmla="*/ 322 w 540"/>
                <a:gd name="T91" fmla="*/ 125 h 1420"/>
                <a:gd name="T92" fmla="*/ 297 w 540"/>
                <a:gd name="T93" fmla="*/ 104 h 1420"/>
                <a:gd name="T94" fmla="*/ 270 w 540"/>
                <a:gd name="T95" fmla="*/ 85 h 1420"/>
                <a:gd name="T96" fmla="*/ 246 w 540"/>
                <a:gd name="T97" fmla="*/ 68 h 1420"/>
                <a:gd name="T98" fmla="*/ 221 w 540"/>
                <a:gd name="T99" fmla="*/ 55 h 1420"/>
                <a:gd name="T100" fmla="*/ 172 w 540"/>
                <a:gd name="T101" fmla="*/ 34 h 1420"/>
                <a:gd name="T102" fmla="*/ 126 w 540"/>
                <a:gd name="T103" fmla="*/ 17 h 1420"/>
                <a:gd name="T104" fmla="*/ 25 w 540"/>
                <a:gd name="T105" fmla="*/ 0 h 1420"/>
                <a:gd name="T106" fmla="*/ 0 w 540"/>
                <a:gd name="T107" fmla="*/ 0 h 1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40" h="1420">
                  <a:moveTo>
                    <a:pt x="0" y="0"/>
                  </a:moveTo>
                  <a:lnTo>
                    <a:pt x="71" y="8"/>
                  </a:lnTo>
                  <a:lnTo>
                    <a:pt x="105" y="17"/>
                  </a:lnTo>
                  <a:lnTo>
                    <a:pt x="143" y="34"/>
                  </a:lnTo>
                  <a:lnTo>
                    <a:pt x="162" y="44"/>
                  </a:lnTo>
                  <a:lnTo>
                    <a:pt x="183" y="55"/>
                  </a:lnTo>
                  <a:lnTo>
                    <a:pt x="192" y="63"/>
                  </a:lnTo>
                  <a:lnTo>
                    <a:pt x="204" y="70"/>
                  </a:lnTo>
                  <a:lnTo>
                    <a:pt x="213" y="78"/>
                  </a:lnTo>
                  <a:lnTo>
                    <a:pt x="225" y="85"/>
                  </a:lnTo>
                  <a:lnTo>
                    <a:pt x="234" y="95"/>
                  </a:lnTo>
                  <a:lnTo>
                    <a:pt x="246" y="104"/>
                  </a:lnTo>
                  <a:lnTo>
                    <a:pt x="257" y="114"/>
                  </a:lnTo>
                  <a:lnTo>
                    <a:pt x="267" y="125"/>
                  </a:lnTo>
                  <a:lnTo>
                    <a:pt x="276" y="137"/>
                  </a:lnTo>
                  <a:lnTo>
                    <a:pt x="287" y="148"/>
                  </a:lnTo>
                  <a:lnTo>
                    <a:pt x="297" y="162"/>
                  </a:lnTo>
                  <a:lnTo>
                    <a:pt x="308" y="175"/>
                  </a:lnTo>
                  <a:lnTo>
                    <a:pt x="327" y="205"/>
                  </a:lnTo>
                  <a:lnTo>
                    <a:pt x="344" y="238"/>
                  </a:lnTo>
                  <a:lnTo>
                    <a:pt x="363" y="274"/>
                  </a:lnTo>
                  <a:lnTo>
                    <a:pt x="381" y="312"/>
                  </a:lnTo>
                  <a:lnTo>
                    <a:pt x="396" y="355"/>
                  </a:lnTo>
                  <a:lnTo>
                    <a:pt x="409" y="403"/>
                  </a:lnTo>
                  <a:lnTo>
                    <a:pt x="422" y="452"/>
                  </a:lnTo>
                  <a:lnTo>
                    <a:pt x="434" y="507"/>
                  </a:lnTo>
                  <a:lnTo>
                    <a:pt x="449" y="629"/>
                  </a:lnTo>
                  <a:lnTo>
                    <a:pt x="455" y="768"/>
                  </a:lnTo>
                  <a:lnTo>
                    <a:pt x="453" y="907"/>
                  </a:lnTo>
                  <a:lnTo>
                    <a:pt x="443" y="1024"/>
                  </a:lnTo>
                  <a:lnTo>
                    <a:pt x="436" y="1076"/>
                  </a:lnTo>
                  <a:lnTo>
                    <a:pt x="428" y="1123"/>
                  </a:lnTo>
                  <a:lnTo>
                    <a:pt x="419" y="1167"/>
                  </a:lnTo>
                  <a:lnTo>
                    <a:pt x="407" y="1205"/>
                  </a:lnTo>
                  <a:lnTo>
                    <a:pt x="396" y="1239"/>
                  </a:lnTo>
                  <a:lnTo>
                    <a:pt x="382" y="1270"/>
                  </a:lnTo>
                  <a:lnTo>
                    <a:pt x="369" y="1298"/>
                  </a:lnTo>
                  <a:lnTo>
                    <a:pt x="354" y="1323"/>
                  </a:lnTo>
                  <a:lnTo>
                    <a:pt x="339" y="1344"/>
                  </a:lnTo>
                  <a:lnTo>
                    <a:pt x="331" y="1351"/>
                  </a:lnTo>
                  <a:lnTo>
                    <a:pt x="325" y="1361"/>
                  </a:lnTo>
                  <a:lnTo>
                    <a:pt x="318" y="1369"/>
                  </a:lnTo>
                  <a:lnTo>
                    <a:pt x="308" y="1376"/>
                  </a:lnTo>
                  <a:lnTo>
                    <a:pt x="301" y="1384"/>
                  </a:lnTo>
                  <a:lnTo>
                    <a:pt x="293" y="1389"/>
                  </a:lnTo>
                  <a:lnTo>
                    <a:pt x="278" y="1399"/>
                  </a:lnTo>
                  <a:lnTo>
                    <a:pt x="261" y="1408"/>
                  </a:lnTo>
                  <a:lnTo>
                    <a:pt x="246" y="1414"/>
                  </a:lnTo>
                  <a:lnTo>
                    <a:pt x="230" y="1420"/>
                  </a:lnTo>
                  <a:lnTo>
                    <a:pt x="255" y="1420"/>
                  </a:lnTo>
                  <a:lnTo>
                    <a:pt x="293" y="1408"/>
                  </a:lnTo>
                  <a:lnTo>
                    <a:pt x="312" y="1399"/>
                  </a:lnTo>
                  <a:lnTo>
                    <a:pt x="333" y="1389"/>
                  </a:lnTo>
                  <a:lnTo>
                    <a:pt x="352" y="1376"/>
                  </a:lnTo>
                  <a:lnTo>
                    <a:pt x="362" y="1369"/>
                  </a:lnTo>
                  <a:lnTo>
                    <a:pt x="371" y="1361"/>
                  </a:lnTo>
                  <a:lnTo>
                    <a:pt x="381" y="1351"/>
                  </a:lnTo>
                  <a:lnTo>
                    <a:pt x="390" y="1344"/>
                  </a:lnTo>
                  <a:lnTo>
                    <a:pt x="400" y="1332"/>
                  </a:lnTo>
                  <a:lnTo>
                    <a:pt x="409" y="1323"/>
                  </a:lnTo>
                  <a:lnTo>
                    <a:pt x="426" y="1298"/>
                  </a:lnTo>
                  <a:lnTo>
                    <a:pt x="443" y="1270"/>
                  </a:lnTo>
                  <a:lnTo>
                    <a:pt x="460" y="1239"/>
                  </a:lnTo>
                  <a:lnTo>
                    <a:pt x="476" y="1205"/>
                  </a:lnTo>
                  <a:lnTo>
                    <a:pt x="489" y="1165"/>
                  </a:lnTo>
                  <a:lnTo>
                    <a:pt x="502" y="1123"/>
                  </a:lnTo>
                  <a:lnTo>
                    <a:pt x="514" y="1076"/>
                  </a:lnTo>
                  <a:lnTo>
                    <a:pt x="523" y="1024"/>
                  </a:lnTo>
                  <a:lnTo>
                    <a:pt x="535" y="907"/>
                  </a:lnTo>
                  <a:lnTo>
                    <a:pt x="540" y="768"/>
                  </a:lnTo>
                  <a:lnTo>
                    <a:pt x="535" y="629"/>
                  </a:lnTo>
                  <a:lnTo>
                    <a:pt x="527" y="566"/>
                  </a:lnTo>
                  <a:lnTo>
                    <a:pt x="517" y="507"/>
                  </a:lnTo>
                  <a:lnTo>
                    <a:pt x="506" y="452"/>
                  </a:lnTo>
                  <a:lnTo>
                    <a:pt x="491" y="401"/>
                  </a:lnTo>
                  <a:lnTo>
                    <a:pt x="483" y="378"/>
                  </a:lnTo>
                  <a:lnTo>
                    <a:pt x="474" y="355"/>
                  </a:lnTo>
                  <a:lnTo>
                    <a:pt x="466" y="333"/>
                  </a:lnTo>
                  <a:lnTo>
                    <a:pt x="457" y="312"/>
                  </a:lnTo>
                  <a:lnTo>
                    <a:pt x="445" y="293"/>
                  </a:lnTo>
                  <a:lnTo>
                    <a:pt x="436" y="274"/>
                  </a:lnTo>
                  <a:lnTo>
                    <a:pt x="415" y="238"/>
                  </a:lnTo>
                  <a:lnTo>
                    <a:pt x="394" y="205"/>
                  </a:lnTo>
                  <a:lnTo>
                    <a:pt x="386" y="198"/>
                  </a:lnTo>
                  <a:lnTo>
                    <a:pt x="382" y="190"/>
                  </a:lnTo>
                  <a:lnTo>
                    <a:pt x="375" y="182"/>
                  </a:lnTo>
                  <a:lnTo>
                    <a:pt x="369" y="175"/>
                  </a:lnTo>
                  <a:lnTo>
                    <a:pt x="358" y="162"/>
                  </a:lnTo>
                  <a:lnTo>
                    <a:pt x="352" y="154"/>
                  </a:lnTo>
                  <a:lnTo>
                    <a:pt x="344" y="148"/>
                  </a:lnTo>
                  <a:lnTo>
                    <a:pt x="333" y="137"/>
                  </a:lnTo>
                  <a:lnTo>
                    <a:pt x="322" y="125"/>
                  </a:lnTo>
                  <a:lnTo>
                    <a:pt x="308" y="114"/>
                  </a:lnTo>
                  <a:lnTo>
                    <a:pt x="297" y="104"/>
                  </a:lnTo>
                  <a:lnTo>
                    <a:pt x="284" y="95"/>
                  </a:lnTo>
                  <a:lnTo>
                    <a:pt x="270" y="85"/>
                  </a:lnTo>
                  <a:lnTo>
                    <a:pt x="259" y="78"/>
                  </a:lnTo>
                  <a:lnTo>
                    <a:pt x="246" y="68"/>
                  </a:lnTo>
                  <a:lnTo>
                    <a:pt x="232" y="63"/>
                  </a:lnTo>
                  <a:lnTo>
                    <a:pt x="221" y="55"/>
                  </a:lnTo>
                  <a:lnTo>
                    <a:pt x="196" y="44"/>
                  </a:lnTo>
                  <a:lnTo>
                    <a:pt x="172" y="34"/>
                  </a:lnTo>
                  <a:lnTo>
                    <a:pt x="149" y="25"/>
                  </a:lnTo>
                  <a:lnTo>
                    <a:pt x="126" y="17"/>
                  </a:lnTo>
                  <a:lnTo>
                    <a:pt x="86" y="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4" name="Freeform 16">
              <a:extLst>
                <a:ext uri="{FF2B5EF4-FFF2-40B4-BE49-F238E27FC236}">
                  <a16:creationId xmlns:a16="http://schemas.microsoft.com/office/drawing/2014/main" id="{E6BE9DC0-120D-4DB9-9368-F82538C2A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" y="2736"/>
              <a:ext cx="151" cy="332"/>
            </a:xfrm>
            <a:custGeom>
              <a:avLst/>
              <a:gdLst>
                <a:gd name="T0" fmla="*/ 34 w 300"/>
                <a:gd name="T1" fmla="*/ 25 h 665"/>
                <a:gd name="T2" fmla="*/ 11 w 300"/>
                <a:gd name="T3" fmla="*/ 89 h 665"/>
                <a:gd name="T4" fmla="*/ 2 w 300"/>
                <a:gd name="T5" fmla="*/ 169 h 665"/>
                <a:gd name="T6" fmla="*/ 4 w 300"/>
                <a:gd name="T7" fmla="*/ 245 h 665"/>
                <a:gd name="T8" fmla="*/ 17 w 300"/>
                <a:gd name="T9" fmla="*/ 335 h 665"/>
                <a:gd name="T10" fmla="*/ 45 w 300"/>
                <a:gd name="T11" fmla="*/ 435 h 665"/>
                <a:gd name="T12" fmla="*/ 59 w 300"/>
                <a:gd name="T13" fmla="*/ 481 h 665"/>
                <a:gd name="T14" fmla="*/ 74 w 300"/>
                <a:gd name="T15" fmla="*/ 519 h 665"/>
                <a:gd name="T16" fmla="*/ 102 w 300"/>
                <a:gd name="T17" fmla="*/ 580 h 665"/>
                <a:gd name="T18" fmla="*/ 129 w 300"/>
                <a:gd name="T19" fmla="*/ 622 h 665"/>
                <a:gd name="T20" fmla="*/ 140 w 300"/>
                <a:gd name="T21" fmla="*/ 637 h 665"/>
                <a:gd name="T22" fmla="*/ 165 w 300"/>
                <a:gd name="T23" fmla="*/ 656 h 665"/>
                <a:gd name="T24" fmla="*/ 213 w 300"/>
                <a:gd name="T25" fmla="*/ 661 h 665"/>
                <a:gd name="T26" fmla="*/ 241 w 300"/>
                <a:gd name="T27" fmla="*/ 641 h 665"/>
                <a:gd name="T28" fmla="*/ 292 w 300"/>
                <a:gd name="T29" fmla="*/ 540 h 665"/>
                <a:gd name="T30" fmla="*/ 296 w 300"/>
                <a:gd name="T31" fmla="*/ 403 h 665"/>
                <a:gd name="T32" fmla="*/ 283 w 300"/>
                <a:gd name="T33" fmla="*/ 310 h 665"/>
                <a:gd name="T34" fmla="*/ 258 w 300"/>
                <a:gd name="T35" fmla="*/ 219 h 665"/>
                <a:gd name="T36" fmla="*/ 245 w 300"/>
                <a:gd name="T37" fmla="*/ 179 h 665"/>
                <a:gd name="T38" fmla="*/ 214 w 300"/>
                <a:gd name="T39" fmla="*/ 116 h 665"/>
                <a:gd name="T40" fmla="*/ 184 w 300"/>
                <a:gd name="T41" fmla="*/ 68 h 665"/>
                <a:gd name="T42" fmla="*/ 167 w 300"/>
                <a:gd name="T43" fmla="*/ 49 h 665"/>
                <a:gd name="T44" fmla="*/ 152 w 300"/>
                <a:gd name="T45" fmla="*/ 34 h 665"/>
                <a:gd name="T46" fmla="*/ 137 w 300"/>
                <a:gd name="T47" fmla="*/ 23 h 665"/>
                <a:gd name="T48" fmla="*/ 110 w 300"/>
                <a:gd name="T49" fmla="*/ 8 h 665"/>
                <a:gd name="T50" fmla="*/ 70 w 300"/>
                <a:gd name="T51" fmla="*/ 0 h 665"/>
                <a:gd name="T52" fmla="*/ 91 w 300"/>
                <a:gd name="T53" fmla="*/ 15 h 665"/>
                <a:gd name="T54" fmla="*/ 112 w 300"/>
                <a:gd name="T55" fmla="*/ 36 h 665"/>
                <a:gd name="T56" fmla="*/ 125 w 300"/>
                <a:gd name="T57" fmla="*/ 51 h 665"/>
                <a:gd name="T58" fmla="*/ 138 w 300"/>
                <a:gd name="T59" fmla="*/ 68 h 665"/>
                <a:gd name="T60" fmla="*/ 178 w 300"/>
                <a:gd name="T61" fmla="*/ 137 h 665"/>
                <a:gd name="T62" fmla="*/ 205 w 300"/>
                <a:gd name="T63" fmla="*/ 200 h 665"/>
                <a:gd name="T64" fmla="*/ 233 w 300"/>
                <a:gd name="T65" fmla="*/ 323 h 665"/>
                <a:gd name="T66" fmla="*/ 241 w 300"/>
                <a:gd name="T67" fmla="*/ 555 h 665"/>
                <a:gd name="T68" fmla="*/ 230 w 300"/>
                <a:gd name="T69" fmla="*/ 585 h 665"/>
                <a:gd name="T70" fmla="*/ 211 w 300"/>
                <a:gd name="T71" fmla="*/ 599 h 665"/>
                <a:gd name="T72" fmla="*/ 184 w 300"/>
                <a:gd name="T73" fmla="*/ 599 h 665"/>
                <a:gd name="T74" fmla="*/ 137 w 300"/>
                <a:gd name="T75" fmla="*/ 544 h 665"/>
                <a:gd name="T76" fmla="*/ 100 w 300"/>
                <a:gd name="T77" fmla="*/ 473 h 665"/>
                <a:gd name="T78" fmla="*/ 83 w 300"/>
                <a:gd name="T79" fmla="*/ 433 h 665"/>
                <a:gd name="T80" fmla="*/ 62 w 300"/>
                <a:gd name="T81" fmla="*/ 392 h 665"/>
                <a:gd name="T82" fmla="*/ 32 w 300"/>
                <a:gd name="T83" fmla="*/ 287 h 665"/>
                <a:gd name="T84" fmla="*/ 17 w 300"/>
                <a:gd name="T85" fmla="*/ 137 h 665"/>
                <a:gd name="T86" fmla="*/ 24 w 300"/>
                <a:gd name="T87" fmla="*/ 61 h 665"/>
                <a:gd name="T88" fmla="*/ 47 w 300"/>
                <a:gd name="T89" fmla="*/ 13 h 665"/>
                <a:gd name="T90" fmla="*/ 42 w 300"/>
                <a:gd name="T91" fmla="*/ 13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0" h="665">
                  <a:moveTo>
                    <a:pt x="42" y="13"/>
                  </a:moveTo>
                  <a:lnTo>
                    <a:pt x="34" y="25"/>
                  </a:lnTo>
                  <a:lnTo>
                    <a:pt x="23" y="49"/>
                  </a:lnTo>
                  <a:lnTo>
                    <a:pt x="11" y="89"/>
                  </a:lnTo>
                  <a:lnTo>
                    <a:pt x="5" y="131"/>
                  </a:lnTo>
                  <a:lnTo>
                    <a:pt x="2" y="169"/>
                  </a:lnTo>
                  <a:lnTo>
                    <a:pt x="0" y="207"/>
                  </a:lnTo>
                  <a:lnTo>
                    <a:pt x="4" y="245"/>
                  </a:lnTo>
                  <a:lnTo>
                    <a:pt x="7" y="289"/>
                  </a:lnTo>
                  <a:lnTo>
                    <a:pt x="17" y="335"/>
                  </a:lnTo>
                  <a:lnTo>
                    <a:pt x="30" y="386"/>
                  </a:lnTo>
                  <a:lnTo>
                    <a:pt x="45" y="435"/>
                  </a:lnTo>
                  <a:lnTo>
                    <a:pt x="53" y="460"/>
                  </a:lnTo>
                  <a:lnTo>
                    <a:pt x="59" y="481"/>
                  </a:lnTo>
                  <a:lnTo>
                    <a:pt x="66" y="500"/>
                  </a:lnTo>
                  <a:lnTo>
                    <a:pt x="74" y="519"/>
                  </a:lnTo>
                  <a:lnTo>
                    <a:pt x="87" y="551"/>
                  </a:lnTo>
                  <a:lnTo>
                    <a:pt x="102" y="580"/>
                  </a:lnTo>
                  <a:lnTo>
                    <a:pt x="116" y="603"/>
                  </a:lnTo>
                  <a:lnTo>
                    <a:pt x="129" y="622"/>
                  </a:lnTo>
                  <a:lnTo>
                    <a:pt x="135" y="629"/>
                  </a:lnTo>
                  <a:lnTo>
                    <a:pt x="140" y="637"/>
                  </a:lnTo>
                  <a:lnTo>
                    <a:pt x="154" y="648"/>
                  </a:lnTo>
                  <a:lnTo>
                    <a:pt x="165" y="656"/>
                  </a:lnTo>
                  <a:lnTo>
                    <a:pt x="184" y="665"/>
                  </a:lnTo>
                  <a:lnTo>
                    <a:pt x="213" y="661"/>
                  </a:lnTo>
                  <a:lnTo>
                    <a:pt x="224" y="654"/>
                  </a:lnTo>
                  <a:lnTo>
                    <a:pt x="241" y="641"/>
                  </a:lnTo>
                  <a:lnTo>
                    <a:pt x="277" y="584"/>
                  </a:lnTo>
                  <a:lnTo>
                    <a:pt x="292" y="540"/>
                  </a:lnTo>
                  <a:lnTo>
                    <a:pt x="300" y="479"/>
                  </a:lnTo>
                  <a:lnTo>
                    <a:pt x="296" y="403"/>
                  </a:lnTo>
                  <a:lnTo>
                    <a:pt x="292" y="359"/>
                  </a:lnTo>
                  <a:lnTo>
                    <a:pt x="283" y="310"/>
                  </a:lnTo>
                  <a:lnTo>
                    <a:pt x="272" y="260"/>
                  </a:lnTo>
                  <a:lnTo>
                    <a:pt x="258" y="219"/>
                  </a:lnTo>
                  <a:lnTo>
                    <a:pt x="253" y="198"/>
                  </a:lnTo>
                  <a:lnTo>
                    <a:pt x="245" y="179"/>
                  </a:lnTo>
                  <a:lnTo>
                    <a:pt x="230" y="144"/>
                  </a:lnTo>
                  <a:lnTo>
                    <a:pt x="214" y="116"/>
                  </a:lnTo>
                  <a:lnTo>
                    <a:pt x="199" y="89"/>
                  </a:lnTo>
                  <a:lnTo>
                    <a:pt x="184" y="68"/>
                  </a:lnTo>
                  <a:lnTo>
                    <a:pt x="175" y="59"/>
                  </a:lnTo>
                  <a:lnTo>
                    <a:pt x="167" y="49"/>
                  </a:lnTo>
                  <a:lnTo>
                    <a:pt x="159" y="42"/>
                  </a:lnTo>
                  <a:lnTo>
                    <a:pt x="152" y="34"/>
                  </a:lnTo>
                  <a:lnTo>
                    <a:pt x="144" y="29"/>
                  </a:lnTo>
                  <a:lnTo>
                    <a:pt x="137" y="23"/>
                  </a:lnTo>
                  <a:lnTo>
                    <a:pt x="123" y="13"/>
                  </a:lnTo>
                  <a:lnTo>
                    <a:pt x="110" y="8"/>
                  </a:lnTo>
                  <a:lnTo>
                    <a:pt x="87" y="0"/>
                  </a:lnTo>
                  <a:lnTo>
                    <a:pt x="70" y="0"/>
                  </a:lnTo>
                  <a:lnTo>
                    <a:pt x="76" y="4"/>
                  </a:lnTo>
                  <a:lnTo>
                    <a:pt x="91" y="15"/>
                  </a:lnTo>
                  <a:lnTo>
                    <a:pt x="100" y="25"/>
                  </a:lnTo>
                  <a:lnTo>
                    <a:pt x="112" y="36"/>
                  </a:lnTo>
                  <a:lnTo>
                    <a:pt x="118" y="42"/>
                  </a:lnTo>
                  <a:lnTo>
                    <a:pt x="125" y="51"/>
                  </a:lnTo>
                  <a:lnTo>
                    <a:pt x="131" y="59"/>
                  </a:lnTo>
                  <a:lnTo>
                    <a:pt x="138" y="68"/>
                  </a:lnTo>
                  <a:lnTo>
                    <a:pt x="165" y="110"/>
                  </a:lnTo>
                  <a:lnTo>
                    <a:pt x="178" y="137"/>
                  </a:lnTo>
                  <a:lnTo>
                    <a:pt x="194" y="167"/>
                  </a:lnTo>
                  <a:lnTo>
                    <a:pt x="205" y="200"/>
                  </a:lnTo>
                  <a:lnTo>
                    <a:pt x="214" y="238"/>
                  </a:lnTo>
                  <a:lnTo>
                    <a:pt x="233" y="323"/>
                  </a:lnTo>
                  <a:lnTo>
                    <a:pt x="247" y="471"/>
                  </a:lnTo>
                  <a:lnTo>
                    <a:pt x="241" y="555"/>
                  </a:lnTo>
                  <a:lnTo>
                    <a:pt x="233" y="576"/>
                  </a:lnTo>
                  <a:lnTo>
                    <a:pt x="230" y="585"/>
                  </a:lnTo>
                  <a:lnTo>
                    <a:pt x="224" y="591"/>
                  </a:lnTo>
                  <a:lnTo>
                    <a:pt x="211" y="599"/>
                  </a:lnTo>
                  <a:lnTo>
                    <a:pt x="197" y="603"/>
                  </a:lnTo>
                  <a:lnTo>
                    <a:pt x="184" y="599"/>
                  </a:lnTo>
                  <a:lnTo>
                    <a:pt x="169" y="589"/>
                  </a:lnTo>
                  <a:lnTo>
                    <a:pt x="137" y="544"/>
                  </a:lnTo>
                  <a:lnTo>
                    <a:pt x="119" y="511"/>
                  </a:lnTo>
                  <a:lnTo>
                    <a:pt x="100" y="473"/>
                  </a:lnTo>
                  <a:lnTo>
                    <a:pt x="91" y="454"/>
                  </a:lnTo>
                  <a:lnTo>
                    <a:pt x="83" y="433"/>
                  </a:lnTo>
                  <a:lnTo>
                    <a:pt x="72" y="412"/>
                  </a:lnTo>
                  <a:lnTo>
                    <a:pt x="62" y="392"/>
                  </a:lnTo>
                  <a:lnTo>
                    <a:pt x="45" y="342"/>
                  </a:lnTo>
                  <a:lnTo>
                    <a:pt x="32" y="287"/>
                  </a:lnTo>
                  <a:lnTo>
                    <a:pt x="17" y="165"/>
                  </a:lnTo>
                  <a:lnTo>
                    <a:pt x="17" y="137"/>
                  </a:lnTo>
                  <a:lnTo>
                    <a:pt x="19" y="93"/>
                  </a:lnTo>
                  <a:lnTo>
                    <a:pt x="24" y="61"/>
                  </a:lnTo>
                  <a:lnTo>
                    <a:pt x="36" y="29"/>
                  </a:lnTo>
                  <a:lnTo>
                    <a:pt x="47" y="13"/>
                  </a:lnTo>
                  <a:lnTo>
                    <a:pt x="57" y="4"/>
                  </a:lnTo>
                  <a:lnTo>
                    <a:pt x="42" y="13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5" name="Freeform 17">
              <a:extLst>
                <a:ext uri="{FF2B5EF4-FFF2-40B4-BE49-F238E27FC236}">
                  <a16:creationId xmlns:a16="http://schemas.microsoft.com/office/drawing/2014/main" id="{5BAB1180-05F2-471E-89D2-8F187084A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3" y="3370"/>
              <a:ext cx="261" cy="433"/>
            </a:xfrm>
            <a:custGeom>
              <a:avLst/>
              <a:gdLst>
                <a:gd name="T0" fmla="*/ 375 w 521"/>
                <a:gd name="T1" fmla="*/ 11 h 865"/>
                <a:gd name="T2" fmla="*/ 356 w 521"/>
                <a:gd name="T3" fmla="*/ 26 h 865"/>
                <a:gd name="T4" fmla="*/ 333 w 521"/>
                <a:gd name="T5" fmla="*/ 49 h 865"/>
                <a:gd name="T6" fmla="*/ 320 w 521"/>
                <a:gd name="T7" fmla="*/ 62 h 865"/>
                <a:gd name="T8" fmla="*/ 304 w 521"/>
                <a:gd name="T9" fmla="*/ 78 h 865"/>
                <a:gd name="T10" fmla="*/ 289 w 521"/>
                <a:gd name="T11" fmla="*/ 95 h 865"/>
                <a:gd name="T12" fmla="*/ 274 w 521"/>
                <a:gd name="T13" fmla="*/ 114 h 865"/>
                <a:gd name="T14" fmla="*/ 257 w 521"/>
                <a:gd name="T15" fmla="*/ 133 h 865"/>
                <a:gd name="T16" fmla="*/ 240 w 521"/>
                <a:gd name="T17" fmla="*/ 156 h 865"/>
                <a:gd name="T18" fmla="*/ 206 w 521"/>
                <a:gd name="T19" fmla="*/ 205 h 865"/>
                <a:gd name="T20" fmla="*/ 170 w 521"/>
                <a:gd name="T21" fmla="*/ 260 h 865"/>
                <a:gd name="T22" fmla="*/ 135 w 521"/>
                <a:gd name="T23" fmla="*/ 325 h 865"/>
                <a:gd name="T24" fmla="*/ 101 w 521"/>
                <a:gd name="T25" fmla="*/ 395 h 865"/>
                <a:gd name="T26" fmla="*/ 71 w 521"/>
                <a:gd name="T27" fmla="*/ 473 h 865"/>
                <a:gd name="T28" fmla="*/ 57 w 521"/>
                <a:gd name="T29" fmla="*/ 517 h 865"/>
                <a:gd name="T30" fmla="*/ 35 w 521"/>
                <a:gd name="T31" fmla="*/ 606 h 865"/>
                <a:gd name="T32" fmla="*/ 0 w 521"/>
                <a:gd name="T33" fmla="*/ 865 h 865"/>
                <a:gd name="T34" fmla="*/ 17 w 521"/>
                <a:gd name="T35" fmla="*/ 802 h 865"/>
                <a:gd name="T36" fmla="*/ 38 w 521"/>
                <a:gd name="T37" fmla="*/ 733 h 865"/>
                <a:gd name="T38" fmla="*/ 59 w 521"/>
                <a:gd name="T39" fmla="*/ 676 h 865"/>
                <a:gd name="T40" fmla="*/ 82 w 521"/>
                <a:gd name="T41" fmla="*/ 614 h 865"/>
                <a:gd name="T42" fmla="*/ 111 w 521"/>
                <a:gd name="T43" fmla="*/ 547 h 865"/>
                <a:gd name="T44" fmla="*/ 143 w 521"/>
                <a:gd name="T45" fmla="*/ 477 h 865"/>
                <a:gd name="T46" fmla="*/ 179 w 521"/>
                <a:gd name="T47" fmla="*/ 405 h 865"/>
                <a:gd name="T48" fmla="*/ 219 w 521"/>
                <a:gd name="T49" fmla="*/ 332 h 865"/>
                <a:gd name="T50" fmla="*/ 265 w 521"/>
                <a:gd name="T51" fmla="*/ 266 h 865"/>
                <a:gd name="T52" fmla="*/ 295 w 521"/>
                <a:gd name="T53" fmla="*/ 224 h 865"/>
                <a:gd name="T54" fmla="*/ 306 w 521"/>
                <a:gd name="T55" fmla="*/ 207 h 865"/>
                <a:gd name="T56" fmla="*/ 320 w 521"/>
                <a:gd name="T57" fmla="*/ 192 h 865"/>
                <a:gd name="T58" fmla="*/ 333 w 521"/>
                <a:gd name="T59" fmla="*/ 177 h 865"/>
                <a:gd name="T60" fmla="*/ 346 w 521"/>
                <a:gd name="T61" fmla="*/ 161 h 865"/>
                <a:gd name="T62" fmla="*/ 360 w 521"/>
                <a:gd name="T63" fmla="*/ 148 h 865"/>
                <a:gd name="T64" fmla="*/ 375 w 521"/>
                <a:gd name="T65" fmla="*/ 133 h 865"/>
                <a:gd name="T66" fmla="*/ 396 w 521"/>
                <a:gd name="T67" fmla="*/ 114 h 865"/>
                <a:gd name="T68" fmla="*/ 409 w 521"/>
                <a:gd name="T69" fmla="*/ 101 h 865"/>
                <a:gd name="T70" fmla="*/ 439 w 521"/>
                <a:gd name="T71" fmla="*/ 76 h 865"/>
                <a:gd name="T72" fmla="*/ 472 w 521"/>
                <a:gd name="T73" fmla="*/ 55 h 865"/>
                <a:gd name="T74" fmla="*/ 504 w 521"/>
                <a:gd name="T75" fmla="*/ 36 h 865"/>
                <a:gd name="T76" fmla="*/ 390 w 521"/>
                <a:gd name="T77" fmla="*/ 0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1" h="865">
                  <a:moveTo>
                    <a:pt x="390" y="0"/>
                  </a:moveTo>
                  <a:lnTo>
                    <a:pt x="375" y="11"/>
                  </a:lnTo>
                  <a:lnTo>
                    <a:pt x="367" y="19"/>
                  </a:lnTo>
                  <a:lnTo>
                    <a:pt x="356" y="26"/>
                  </a:lnTo>
                  <a:lnTo>
                    <a:pt x="346" y="38"/>
                  </a:lnTo>
                  <a:lnTo>
                    <a:pt x="333" y="49"/>
                  </a:lnTo>
                  <a:lnTo>
                    <a:pt x="325" y="55"/>
                  </a:lnTo>
                  <a:lnTo>
                    <a:pt x="320" y="62"/>
                  </a:lnTo>
                  <a:lnTo>
                    <a:pt x="312" y="70"/>
                  </a:lnTo>
                  <a:lnTo>
                    <a:pt x="304" y="78"/>
                  </a:lnTo>
                  <a:lnTo>
                    <a:pt x="297" y="85"/>
                  </a:lnTo>
                  <a:lnTo>
                    <a:pt x="289" y="95"/>
                  </a:lnTo>
                  <a:lnTo>
                    <a:pt x="282" y="104"/>
                  </a:lnTo>
                  <a:lnTo>
                    <a:pt x="274" y="114"/>
                  </a:lnTo>
                  <a:lnTo>
                    <a:pt x="266" y="123"/>
                  </a:lnTo>
                  <a:lnTo>
                    <a:pt x="257" y="133"/>
                  </a:lnTo>
                  <a:lnTo>
                    <a:pt x="247" y="144"/>
                  </a:lnTo>
                  <a:lnTo>
                    <a:pt x="240" y="156"/>
                  </a:lnTo>
                  <a:lnTo>
                    <a:pt x="223" y="178"/>
                  </a:lnTo>
                  <a:lnTo>
                    <a:pt x="206" y="205"/>
                  </a:lnTo>
                  <a:lnTo>
                    <a:pt x="187" y="232"/>
                  </a:lnTo>
                  <a:lnTo>
                    <a:pt x="170" y="260"/>
                  </a:lnTo>
                  <a:lnTo>
                    <a:pt x="150" y="292"/>
                  </a:lnTo>
                  <a:lnTo>
                    <a:pt x="135" y="325"/>
                  </a:lnTo>
                  <a:lnTo>
                    <a:pt x="118" y="359"/>
                  </a:lnTo>
                  <a:lnTo>
                    <a:pt x="101" y="395"/>
                  </a:lnTo>
                  <a:lnTo>
                    <a:pt x="86" y="433"/>
                  </a:lnTo>
                  <a:lnTo>
                    <a:pt x="71" y="473"/>
                  </a:lnTo>
                  <a:lnTo>
                    <a:pt x="65" y="494"/>
                  </a:lnTo>
                  <a:lnTo>
                    <a:pt x="57" y="517"/>
                  </a:lnTo>
                  <a:lnTo>
                    <a:pt x="44" y="561"/>
                  </a:lnTo>
                  <a:lnTo>
                    <a:pt x="35" y="606"/>
                  </a:lnTo>
                  <a:lnTo>
                    <a:pt x="23" y="654"/>
                  </a:lnTo>
                  <a:lnTo>
                    <a:pt x="0" y="865"/>
                  </a:lnTo>
                  <a:lnTo>
                    <a:pt x="8" y="836"/>
                  </a:lnTo>
                  <a:lnTo>
                    <a:pt x="17" y="802"/>
                  </a:lnTo>
                  <a:lnTo>
                    <a:pt x="31" y="758"/>
                  </a:lnTo>
                  <a:lnTo>
                    <a:pt x="38" y="733"/>
                  </a:lnTo>
                  <a:lnTo>
                    <a:pt x="48" y="707"/>
                  </a:lnTo>
                  <a:lnTo>
                    <a:pt x="59" y="676"/>
                  </a:lnTo>
                  <a:lnTo>
                    <a:pt x="71" y="646"/>
                  </a:lnTo>
                  <a:lnTo>
                    <a:pt x="82" y="614"/>
                  </a:lnTo>
                  <a:lnTo>
                    <a:pt x="95" y="581"/>
                  </a:lnTo>
                  <a:lnTo>
                    <a:pt x="111" y="547"/>
                  </a:lnTo>
                  <a:lnTo>
                    <a:pt x="126" y="511"/>
                  </a:lnTo>
                  <a:lnTo>
                    <a:pt x="143" y="477"/>
                  </a:lnTo>
                  <a:lnTo>
                    <a:pt x="160" y="441"/>
                  </a:lnTo>
                  <a:lnTo>
                    <a:pt x="179" y="405"/>
                  </a:lnTo>
                  <a:lnTo>
                    <a:pt x="198" y="369"/>
                  </a:lnTo>
                  <a:lnTo>
                    <a:pt x="219" y="332"/>
                  </a:lnTo>
                  <a:lnTo>
                    <a:pt x="242" y="298"/>
                  </a:lnTo>
                  <a:lnTo>
                    <a:pt x="265" y="266"/>
                  </a:lnTo>
                  <a:lnTo>
                    <a:pt x="289" y="232"/>
                  </a:lnTo>
                  <a:lnTo>
                    <a:pt x="295" y="224"/>
                  </a:lnTo>
                  <a:lnTo>
                    <a:pt x="301" y="216"/>
                  </a:lnTo>
                  <a:lnTo>
                    <a:pt x="306" y="207"/>
                  </a:lnTo>
                  <a:lnTo>
                    <a:pt x="314" y="199"/>
                  </a:lnTo>
                  <a:lnTo>
                    <a:pt x="320" y="192"/>
                  </a:lnTo>
                  <a:lnTo>
                    <a:pt x="325" y="184"/>
                  </a:lnTo>
                  <a:lnTo>
                    <a:pt x="333" y="177"/>
                  </a:lnTo>
                  <a:lnTo>
                    <a:pt x="339" y="169"/>
                  </a:lnTo>
                  <a:lnTo>
                    <a:pt x="346" y="161"/>
                  </a:lnTo>
                  <a:lnTo>
                    <a:pt x="354" y="154"/>
                  </a:lnTo>
                  <a:lnTo>
                    <a:pt x="360" y="148"/>
                  </a:lnTo>
                  <a:lnTo>
                    <a:pt x="367" y="140"/>
                  </a:lnTo>
                  <a:lnTo>
                    <a:pt x="375" y="133"/>
                  </a:lnTo>
                  <a:lnTo>
                    <a:pt x="380" y="127"/>
                  </a:lnTo>
                  <a:lnTo>
                    <a:pt x="396" y="114"/>
                  </a:lnTo>
                  <a:lnTo>
                    <a:pt x="401" y="108"/>
                  </a:lnTo>
                  <a:lnTo>
                    <a:pt x="409" y="101"/>
                  </a:lnTo>
                  <a:lnTo>
                    <a:pt x="424" y="87"/>
                  </a:lnTo>
                  <a:lnTo>
                    <a:pt x="439" y="76"/>
                  </a:lnTo>
                  <a:lnTo>
                    <a:pt x="457" y="64"/>
                  </a:lnTo>
                  <a:lnTo>
                    <a:pt x="472" y="55"/>
                  </a:lnTo>
                  <a:lnTo>
                    <a:pt x="487" y="45"/>
                  </a:lnTo>
                  <a:lnTo>
                    <a:pt x="504" y="36"/>
                  </a:lnTo>
                  <a:lnTo>
                    <a:pt x="521" y="26"/>
                  </a:lnTo>
                  <a:lnTo>
                    <a:pt x="390" y="0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6" name="Freeform 18">
              <a:extLst>
                <a:ext uri="{FF2B5EF4-FFF2-40B4-BE49-F238E27FC236}">
                  <a16:creationId xmlns:a16="http://schemas.microsoft.com/office/drawing/2014/main" id="{C6726729-D9DF-46CB-9DF6-6B5637F26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" y="3363"/>
              <a:ext cx="194" cy="498"/>
            </a:xfrm>
            <a:custGeom>
              <a:avLst/>
              <a:gdLst>
                <a:gd name="T0" fmla="*/ 223 w 388"/>
                <a:gd name="T1" fmla="*/ 51 h 996"/>
                <a:gd name="T2" fmla="*/ 211 w 388"/>
                <a:gd name="T3" fmla="*/ 64 h 996"/>
                <a:gd name="T4" fmla="*/ 185 w 388"/>
                <a:gd name="T5" fmla="*/ 104 h 996"/>
                <a:gd name="T6" fmla="*/ 166 w 388"/>
                <a:gd name="T7" fmla="*/ 135 h 996"/>
                <a:gd name="T8" fmla="*/ 145 w 388"/>
                <a:gd name="T9" fmla="*/ 173 h 996"/>
                <a:gd name="T10" fmla="*/ 133 w 388"/>
                <a:gd name="T11" fmla="*/ 193 h 996"/>
                <a:gd name="T12" fmla="*/ 124 w 388"/>
                <a:gd name="T13" fmla="*/ 218 h 996"/>
                <a:gd name="T14" fmla="*/ 112 w 388"/>
                <a:gd name="T15" fmla="*/ 243 h 996"/>
                <a:gd name="T16" fmla="*/ 101 w 388"/>
                <a:gd name="T17" fmla="*/ 271 h 996"/>
                <a:gd name="T18" fmla="*/ 90 w 388"/>
                <a:gd name="T19" fmla="*/ 300 h 996"/>
                <a:gd name="T20" fmla="*/ 78 w 388"/>
                <a:gd name="T21" fmla="*/ 332 h 996"/>
                <a:gd name="T22" fmla="*/ 57 w 388"/>
                <a:gd name="T23" fmla="*/ 401 h 996"/>
                <a:gd name="T24" fmla="*/ 50 w 388"/>
                <a:gd name="T25" fmla="*/ 439 h 996"/>
                <a:gd name="T26" fmla="*/ 38 w 388"/>
                <a:gd name="T27" fmla="*/ 479 h 996"/>
                <a:gd name="T28" fmla="*/ 23 w 388"/>
                <a:gd name="T29" fmla="*/ 564 h 996"/>
                <a:gd name="T30" fmla="*/ 2 w 388"/>
                <a:gd name="T31" fmla="*/ 762 h 996"/>
                <a:gd name="T32" fmla="*/ 0 w 388"/>
                <a:gd name="T33" fmla="*/ 996 h 996"/>
                <a:gd name="T34" fmla="*/ 4 w 388"/>
                <a:gd name="T35" fmla="*/ 965 h 996"/>
                <a:gd name="T36" fmla="*/ 17 w 388"/>
                <a:gd name="T37" fmla="*/ 883 h 996"/>
                <a:gd name="T38" fmla="*/ 27 w 388"/>
                <a:gd name="T39" fmla="*/ 826 h 996"/>
                <a:gd name="T40" fmla="*/ 34 w 388"/>
                <a:gd name="T41" fmla="*/ 796 h 996"/>
                <a:gd name="T42" fmla="*/ 42 w 388"/>
                <a:gd name="T43" fmla="*/ 762 h 996"/>
                <a:gd name="T44" fmla="*/ 50 w 388"/>
                <a:gd name="T45" fmla="*/ 728 h 996"/>
                <a:gd name="T46" fmla="*/ 57 w 388"/>
                <a:gd name="T47" fmla="*/ 691 h 996"/>
                <a:gd name="T48" fmla="*/ 67 w 388"/>
                <a:gd name="T49" fmla="*/ 653 h 996"/>
                <a:gd name="T50" fmla="*/ 78 w 388"/>
                <a:gd name="T51" fmla="*/ 614 h 996"/>
                <a:gd name="T52" fmla="*/ 88 w 388"/>
                <a:gd name="T53" fmla="*/ 576 h 996"/>
                <a:gd name="T54" fmla="*/ 101 w 388"/>
                <a:gd name="T55" fmla="*/ 536 h 996"/>
                <a:gd name="T56" fmla="*/ 107 w 388"/>
                <a:gd name="T57" fmla="*/ 513 h 996"/>
                <a:gd name="T58" fmla="*/ 114 w 388"/>
                <a:gd name="T59" fmla="*/ 494 h 996"/>
                <a:gd name="T60" fmla="*/ 122 w 388"/>
                <a:gd name="T61" fmla="*/ 473 h 996"/>
                <a:gd name="T62" fmla="*/ 128 w 388"/>
                <a:gd name="T63" fmla="*/ 452 h 996"/>
                <a:gd name="T64" fmla="*/ 137 w 388"/>
                <a:gd name="T65" fmla="*/ 431 h 996"/>
                <a:gd name="T66" fmla="*/ 145 w 388"/>
                <a:gd name="T67" fmla="*/ 410 h 996"/>
                <a:gd name="T68" fmla="*/ 152 w 388"/>
                <a:gd name="T69" fmla="*/ 389 h 996"/>
                <a:gd name="T70" fmla="*/ 160 w 388"/>
                <a:gd name="T71" fmla="*/ 370 h 996"/>
                <a:gd name="T72" fmla="*/ 169 w 388"/>
                <a:gd name="T73" fmla="*/ 347 h 996"/>
                <a:gd name="T74" fmla="*/ 177 w 388"/>
                <a:gd name="T75" fmla="*/ 328 h 996"/>
                <a:gd name="T76" fmla="*/ 187 w 388"/>
                <a:gd name="T77" fmla="*/ 307 h 996"/>
                <a:gd name="T78" fmla="*/ 196 w 388"/>
                <a:gd name="T79" fmla="*/ 288 h 996"/>
                <a:gd name="T80" fmla="*/ 206 w 388"/>
                <a:gd name="T81" fmla="*/ 268 h 996"/>
                <a:gd name="T82" fmla="*/ 217 w 388"/>
                <a:gd name="T83" fmla="*/ 247 h 996"/>
                <a:gd name="T84" fmla="*/ 226 w 388"/>
                <a:gd name="T85" fmla="*/ 228 h 996"/>
                <a:gd name="T86" fmla="*/ 238 w 388"/>
                <a:gd name="T87" fmla="*/ 207 h 996"/>
                <a:gd name="T88" fmla="*/ 247 w 388"/>
                <a:gd name="T89" fmla="*/ 188 h 996"/>
                <a:gd name="T90" fmla="*/ 259 w 388"/>
                <a:gd name="T91" fmla="*/ 169 h 996"/>
                <a:gd name="T92" fmla="*/ 282 w 388"/>
                <a:gd name="T93" fmla="*/ 133 h 996"/>
                <a:gd name="T94" fmla="*/ 306 w 388"/>
                <a:gd name="T95" fmla="*/ 96 h 996"/>
                <a:gd name="T96" fmla="*/ 320 w 388"/>
                <a:gd name="T97" fmla="*/ 79 h 996"/>
                <a:gd name="T98" fmla="*/ 325 w 388"/>
                <a:gd name="T99" fmla="*/ 70 h 996"/>
                <a:gd name="T100" fmla="*/ 333 w 388"/>
                <a:gd name="T101" fmla="*/ 62 h 996"/>
                <a:gd name="T102" fmla="*/ 341 w 388"/>
                <a:gd name="T103" fmla="*/ 55 h 996"/>
                <a:gd name="T104" fmla="*/ 346 w 388"/>
                <a:gd name="T105" fmla="*/ 45 h 996"/>
                <a:gd name="T106" fmla="*/ 361 w 388"/>
                <a:gd name="T107" fmla="*/ 30 h 996"/>
                <a:gd name="T108" fmla="*/ 367 w 388"/>
                <a:gd name="T109" fmla="*/ 22 h 996"/>
                <a:gd name="T110" fmla="*/ 375 w 388"/>
                <a:gd name="T111" fmla="*/ 15 h 996"/>
                <a:gd name="T112" fmla="*/ 380 w 388"/>
                <a:gd name="T113" fmla="*/ 7 h 996"/>
                <a:gd name="T114" fmla="*/ 388 w 388"/>
                <a:gd name="T115" fmla="*/ 0 h 996"/>
                <a:gd name="T116" fmla="*/ 223 w 388"/>
                <a:gd name="T117" fmla="*/ 51 h 996"/>
                <a:gd name="T118" fmla="*/ 223 w 388"/>
                <a:gd name="T119" fmla="*/ 51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8" h="996">
                  <a:moveTo>
                    <a:pt x="223" y="51"/>
                  </a:moveTo>
                  <a:lnTo>
                    <a:pt x="211" y="64"/>
                  </a:lnTo>
                  <a:lnTo>
                    <a:pt x="185" y="104"/>
                  </a:lnTo>
                  <a:lnTo>
                    <a:pt x="166" y="135"/>
                  </a:lnTo>
                  <a:lnTo>
                    <a:pt x="145" y="173"/>
                  </a:lnTo>
                  <a:lnTo>
                    <a:pt x="133" y="193"/>
                  </a:lnTo>
                  <a:lnTo>
                    <a:pt x="124" y="218"/>
                  </a:lnTo>
                  <a:lnTo>
                    <a:pt x="112" y="243"/>
                  </a:lnTo>
                  <a:lnTo>
                    <a:pt x="101" y="271"/>
                  </a:lnTo>
                  <a:lnTo>
                    <a:pt x="90" y="300"/>
                  </a:lnTo>
                  <a:lnTo>
                    <a:pt x="78" y="332"/>
                  </a:lnTo>
                  <a:lnTo>
                    <a:pt x="57" y="401"/>
                  </a:lnTo>
                  <a:lnTo>
                    <a:pt x="50" y="439"/>
                  </a:lnTo>
                  <a:lnTo>
                    <a:pt x="38" y="479"/>
                  </a:lnTo>
                  <a:lnTo>
                    <a:pt x="23" y="564"/>
                  </a:lnTo>
                  <a:lnTo>
                    <a:pt x="2" y="762"/>
                  </a:lnTo>
                  <a:lnTo>
                    <a:pt x="0" y="996"/>
                  </a:lnTo>
                  <a:lnTo>
                    <a:pt x="4" y="965"/>
                  </a:lnTo>
                  <a:lnTo>
                    <a:pt x="17" y="883"/>
                  </a:lnTo>
                  <a:lnTo>
                    <a:pt x="27" y="826"/>
                  </a:lnTo>
                  <a:lnTo>
                    <a:pt x="34" y="796"/>
                  </a:lnTo>
                  <a:lnTo>
                    <a:pt x="42" y="762"/>
                  </a:lnTo>
                  <a:lnTo>
                    <a:pt x="50" y="728"/>
                  </a:lnTo>
                  <a:lnTo>
                    <a:pt x="57" y="691"/>
                  </a:lnTo>
                  <a:lnTo>
                    <a:pt x="67" y="653"/>
                  </a:lnTo>
                  <a:lnTo>
                    <a:pt x="78" y="614"/>
                  </a:lnTo>
                  <a:lnTo>
                    <a:pt x="88" y="576"/>
                  </a:lnTo>
                  <a:lnTo>
                    <a:pt x="101" y="536"/>
                  </a:lnTo>
                  <a:lnTo>
                    <a:pt x="107" y="513"/>
                  </a:lnTo>
                  <a:lnTo>
                    <a:pt x="114" y="494"/>
                  </a:lnTo>
                  <a:lnTo>
                    <a:pt x="122" y="473"/>
                  </a:lnTo>
                  <a:lnTo>
                    <a:pt x="128" y="452"/>
                  </a:lnTo>
                  <a:lnTo>
                    <a:pt x="137" y="431"/>
                  </a:lnTo>
                  <a:lnTo>
                    <a:pt x="145" y="410"/>
                  </a:lnTo>
                  <a:lnTo>
                    <a:pt x="152" y="389"/>
                  </a:lnTo>
                  <a:lnTo>
                    <a:pt x="160" y="370"/>
                  </a:lnTo>
                  <a:lnTo>
                    <a:pt x="169" y="347"/>
                  </a:lnTo>
                  <a:lnTo>
                    <a:pt x="177" y="328"/>
                  </a:lnTo>
                  <a:lnTo>
                    <a:pt x="187" y="307"/>
                  </a:lnTo>
                  <a:lnTo>
                    <a:pt x="196" y="288"/>
                  </a:lnTo>
                  <a:lnTo>
                    <a:pt x="206" y="268"/>
                  </a:lnTo>
                  <a:lnTo>
                    <a:pt x="217" y="247"/>
                  </a:lnTo>
                  <a:lnTo>
                    <a:pt x="226" y="228"/>
                  </a:lnTo>
                  <a:lnTo>
                    <a:pt x="238" y="207"/>
                  </a:lnTo>
                  <a:lnTo>
                    <a:pt x="247" y="188"/>
                  </a:lnTo>
                  <a:lnTo>
                    <a:pt x="259" y="169"/>
                  </a:lnTo>
                  <a:lnTo>
                    <a:pt x="282" y="133"/>
                  </a:lnTo>
                  <a:lnTo>
                    <a:pt x="306" y="96"/>
                  </a:lnTo>
                  <a:lnTo>
                    <a:pt x="320" y="79"/>
                  </a:lnTo>
                  <a:lnTo>
                    <a:pt x="325" y="70"/>
                  </a:lnTo>
                  <a:lnTo>
                    <a:pt x="333" y="62"/>
                  </a:lnTo>
                  <a:lnTo>
                    <a:pt x="341" y="55"/>
                  </a:lnTo>
                  <a:lnTo>
                    <a:pt x="346" y="45"/>
                  </a:lnTo>
                  <a:lnTo>
                    <a:pt x="361" y="30"/>
                  </a:lnTo>
                  <a:lnTo>
                    <a:pt x="367" y="22"/>
                  </a:lnTo>
                  <a:lnTo>
                    <a:pt x="375" y="15"/>
                  </a:lnTo>
                  <a:lnTo>
                    <a:pt x="380" y="7"/>
                  </a:lnTo>
                  <a:lnTo>
                    <a:pt x="388" y="0"/>
                  </a:lnTo>
                  <a:lnTo>
                    <a:pt x="223" y="51"/>
                  </a:lnTo>
                  <a:lnTo>
                    <a:pt x="223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7" name="Freeform 19">
              <a:extLst>
                <a:ext uri="{FF2B5EF4-FFF2-40B4-BE49-F238E27FC236}">
                  <a16:creationId xmlns:a16="http://schemas.microsoft.com/office/drawing/2014/main" id="{245D61CE-2805-46A8-ADD0-5EB4133D9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1" y="1966"/>
              <a:ext cx="174" cy="557"/>
            </a:xfrm>
            <a:custGeom>
              <a:avLst/>
              <a:gdLst>
                <a:gd name="T0" fmla="*/ 158 w 348"/>
                <a:gd name="T1" fmla="*/ 1029 h 1114"/>
                <a:gd name="T2" fmla="*/ 131 w 348"/>
                <a:gd name="T3" fmla="*/ 968 h 1114"/>
                <a:gd name="T4" fmla="*/ 112 w 348"/>
                <a:gd name="T5" fmla="*/ 924 h 1114"/>
                <a:gd name="T6" fmla="*/ 93 w 348"/>
                <a:gd name="T7" fmla="*/ 871 h 1114"/>
                <a:gd name="T8" fmla="*/ 76 w 348"/>
                <a:gd name="T9" fmla="*/ 810 h 1114"/>
                <a:gd name="T10" fmla="*/ 48 w 348"/>
                <a:gd name="T11" fmla="*/ 706 h 1114"/>
                <a:gd name="T12" fmla="*/ 23 w 348"/>
                <a:gd name="T13" fmla="*/ 588 h 1114"/>
                <a:gd name="T14" fmla="*/ 0 w 348"/>
                <a:gd name="T15" fmla="*/ 312 h 1114"/>
                <a:gd name="T16" fmla="*/ 12 w 348"/>
                <a:gd name="T17" fmla="*/ 109 h 1114"/>
                <a:gd name="T18" fmla="*/ 31 w 348"/>
                <a:gd name="T19" fmla="*/ 0 h 1114"/>
                <a:gd name="T20" fmla="*/ 48 w 348"/>
                <a:gd name="T21" fmla="*/ 190 h 1114"/>
                <a:gd name="T22" fmla="*/ 67 w 348"/>
                <a:gd name="T23" fmla="*/ 352 h 1114"/>
                <a:gd name="T24" fmla="*/ 82 w 348"/>
                <a:gd name="T25" fmla="*/ 441 h 1114"/>
                <a:gd name="T26" fmla="*/ 99 w 348"/>
                <a:gd name="T27" fmla="*/ 536 h 1114"/>
                <a:gd name="T28" fmla="*/ 120 w 348"/>
                <a:gd name="T29" fmla="*/ 631 h 1114"/>
                <a:gd name="T30" fmla="*/ 147 w 348"/>
                <a:gd name="T31" fmla="*/ 725 h 1114"/>
                <a:gd name="T32" fmla="*/ 168 w 348"/>
                <a:gd name="T33" fmla="*/ 793 h 1114"/>
                <a:gd name="T34" fmla="*/ 185 w 348"/>
                <a:gd name="T35" fmla="*/ 839 h 1114"/>
                <a:gd name="T36" fmla="*/ 202 w 348"/>
                <a:gd name="T37" fmla="*/ 880 h 1114"/>
                <a:gd name="T38" fmla="*/ 219 w 348"/>
                <a:gd name="T39" fmla="*/ 922 h 1114"/>
                <a:gd name="T40" fmla="*/ 240 w 348"/>
                <a:gd name="T41" fmla="*/ 962 h 1114"/>
                <a:gd name="T42" fmla="*/ 272 w 348"/>
                <a:gd name="T43" fmla="*/ 1017 h 1114"/>
                <a:gd name="T44" fmla="*/ 301 w 348"/>
                <a:gd name="T45" fmla="*/ 1057 h 1114"/>
                <a:gd name="T46" fmla="*/ 314 w 348"/>
                <a:gd name="T47" fmla="*/ 1072 h 1114"/>
                <a:gd name="T48" fmla="*/ 325 w 348"/>
                <a:gd name="T49" fmla="*/ 1088 h 1114"/>
                <a:gd name="T50" fmla="*/ 339 w 348"/>
                <a:gd name="T51" fmla="*/ 1101 h 1114"/>
                <a:gd name="T52" fmla="*/ 348 w 348"/>
                <a:gd name="T53" fmla="*/ 1114 h 1114"/>
                <a:gd name="T54" fmla="*/ 306 w 348"/>
                <a:gd name="T55" fmla="*/ 1105 h 1114"/>
                <a:gd name="T56" fmla="*/ 253 w 348"/>
                <a:gd name="T57" fmla="*/ 1086 h 1114"/>
                <a:gd name="T58" fmla="*/ 217 w 348"/>
                <a:gd name="T59" fmla="*/ 1071 h 1114"/>
                <a:gd name="T60" fmla="*/ 177 w 348"/>
                <a:gd name="T61" fmla="*/ 1053 h 1114"/>
                <a:gd name="T62" fmla="*/ 168 w 348"/>
                <a:gd name="T63" fmla="*/ 105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1114">
                  <a:moveTo>
                    <a:pt x="168" y="1050"/>
                  </a:moveTo>
                  <a:lnTo>
                    <a:pt x="158" y="1029"/>
                  </a:lnTo>
                  <a:lnTo>
                    <a:pt x="147" y="1002"/>
                  </a:lnTo>
                  <a:lnTo>
                    <a:pt x="131" y="968"/>
                  </a:lnTo>
                  <a:lnTo>
                    <a:pt x="122" y="947"/>
                  </a:lnTo>
                  <a:lnTo>
                    <a:pt x="112" y="924"/>
                  </a:lnTo>
                  <a:lnTo>
                    <a:pt x="103" y="898"/>
                  </a:lnTo>
                  <a:lnTo>
                    <a:pt x="93" y="871"/>
                  </a:lnTo>
                  <a:lnTo>
                    <a:pt x="84" y="842"/>
                  </a:lnTo>
                  <a:lnTo>
                    <a:pt x="76" y="810"/>
                  </a:lnTo>
                  <a:lnTo>
                    <a:pt x="55" y="742"/>
                  </a:lnTo>
                  <a:lnTo>
                    <a:pt x="48" y="706"/>
                  </a:lnTo>
                  <a:lnTo>
                    <a:pt x="38" y="668"/>
                  </a:lnTo>
                  <a:lnTo>
                    <a:pt x="23" y="588"/>
                  </a:lnTo>
                  <a:lnTo>
                    <a:pt x="2" y="409"/>
                  </a:lnTo>
                  <a:lnTo>
                    <a:pt x="0" y="312"/>
                  </a:lnTo>
                  <a:lnTo>
                    <a:pt x="2" y="211"/>
                  </a:lnTo>
                  <a:lnTo>
                    <a:pt x="12" y="109"/>
                  </a:lnTo>
                  <a:lnTo>
                    <a:pt x="19" y="55"/>
                  </a:lnTo>
                  <a:lnTo>
                    <a:pt x="31" y="0"/>
                  </a:lnTo>
                  <a:lnTo>
                    <a:pt x="40" y="124"/>
                  </a:lnTo>
                  <a:lnTo>
                    <a:pt x="48" y="190"/>
                  </a:lnTo>
                  <a:lnTo>
                    <a:pt x="55" y="268"/>
                  </a:lnTo>
                  <a:lnTo>
                    <a:pt x="67" y="352"/>
                  </a:lnTo>
                  <a:lnTo>
                    <a:pt x="74" y="396"/>
                  </a:lnTo>
                  <a:lnTo>
                    <a:pt x="82" y="441"/>
                  </a:lnTo>
                  <a:lnTo>
                    <a:pt x="90" y="489"/>
                  </a:lnTo>
                  <a:lnTo>
                    <a:pt x="99" y="536"/>
                  </a:lnTo>
                  <a:lnTo>
                    <a:pt x="111" y="584"/>
                  </a:lnTo>
                  <a:lnTo>
                    <a:pt x="120" y="631"/>
                  </a:lnTo>
                  <a:lnTo>
                    <a:pt x="133" y="679"/>
                  </a:lnTo>
                  <a:lnTo>
                    <a:pt x="147" y="725"/>
                  </a:lnTo>
                  <a:lnTo>
                    <a:pt x="160" y="772"/>
                  </a:lnTo>
                  <a:lnTo>
                    <a:pt x="168" y="793"/>
                  </a:lnTo>
                  <a:lnTo>
                    <a:pt x="175" y="816"/>
                  </a:lnTo>
                  <a:lnTo>
                    <a:pt x="185" y="839"/>
                  </a:lnTo>
                  <a:lnTo>
                    <a:pt x="192" y="860"/>
                  </a:lnTo>
                  <a:lnTo>
                    <a:pt x="202" y="880"/>
                  </a:lnTo>
                  <a:lnTo>
                    <a:pt x="209" y="903"/>
                  </a:lnTo>
                  <a:lnTo>
                    <a:pt x="219" y="922"/>
                  </a:lnTo>
                  <a:lnTo>
                    <a:pt x="228" y="941"/>
                  </a:lnTo>
                  <a:lnTo>
                    <a:pt x="240" y="962"/>
                  </a:lnTo>
                  <a:lnTo>
                    <a:pt x="249" y="981"/>
                  </a:lnTo>
                  <a:lnTo>
                    <a:pt x="272" y="1017"/>
                  </a:lnTo>
                  <a:lnTo>
                    <a:pt x="295" y="1050"/>
                  </a:lnTo>
                  <a:lnTo>
                    <a:pt x="301" y="1057"/>
                  </a:lnTo>
                  <a:lnTo>
                    <a:pt x="308" y="1065"/>
                  </a:lnTo>
                  <a:lnTo>
                    <a:pt x="314" y="1072"/>
                  </a:lnTo>
                  <a:lnTo>
                    <a:pt x="320" y="1080"/>
                  </a:lnTo>
                  <a:lnTo>
                    <a:pt x="325" y="1088"/>
                  </a:lnTo>
                  <a:lnTo>
                    <a:pt x="333" y="1095"/>
                  </a:lnTo>
                  <a:lnTo>
                    <a:pt x="339" y="1101"/>
                  </a:lnTo>
                  <a:lnTo>
                    <a:pt x="346" y="1107"/>
                  </a:lnTo>
                  <a:lnTo>
                    <a:pt x="348" y="1114"/>
                  </a:lnTo>
                  <a:lnTo>
                    <a:pt x="335" y="1112"/>
                  </a:lnTo>
                  <a:lnTo>
                    <a:pt x="306" y="1105"/>
                  </a:lnTo>
                  <a:lnTo>
                    <a:pt x="272" y="1091"/>
                  </a:lnTo>
                  <a:lnTo>
                    <a:pt x="253" y="1086"/>
                  </a:lnTo>
                  <a:lnTo>
                    <a:pt x="234" y="1078"/>
                  </a:lnTo>
                  <a:lnTo>
                    <a:pt x="217" y="1071"/>
                  </a:lnTo>
                  <a:lnTo>
                    <a:pt x="202" y="1063"/>
                  </a:lnTo>
                  <a:lnTo>
                    <a:pt x="177" y="1053"/>
                  </a:lnTo>
                  <a:lnTo>
                    <a:pt x="168" y="1050"/>
                  </a:lnTo>
                  <a:lnTo>
                    <a:pt x="168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8" name="Freeform 20">
              <a:extLst>
                <a:ext uri="{FF2B5EF4-FFF2-40B4-BE49-F238E27FC236}">
                  <a16:creationId xmlns:a16="http://schemas.microsoft.com/office/drawing/2014/main" id="{70A92C2C-B03F-4714-ABE7-FFD17AE62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1960"/>
              <a:ext cx="297" cy="535"/>
            </a:xfrm>
            <a:custGeom>
              <a:avLst/>
              <a:gdLst>
                <a:gd name="T0" fmla="*/ 504 w 595"/>
                <a:gd name="T1" fmla="*/ 1066 h 1070"/>
                <a:gd name="T2" fmla="*/ 472 w 595"/>
                <a:gd name="T3" fmla="*/ 1043 h 1070"/>
                <a:gd name="T4" fmla="*/ 445 w 595"/>
                <a:gd name="T5" fmla="*/ 1024 h 1070"/>
                <a:gd name="T6" fmla="*/ 426 w 595"/>
                <a:gd name="T7" fmla="*/ 1009 h 1070"/>
                <a:gd name="T8" fmla="*/ 405 w 595"/>
                <a:gd name="T9" fmla="*/ 992 h 1070"/>
                <a:gd name="T10" fmla="*/ 382 w 595"/>
                <a:gd name="T11" fmla="*/ 971 h 1070"/>
                <a:gd name="T12" fmla="*/ 360 w 595"/>
                <a:gd name="T13" fmla="*/ 950 h 1070"/>
                <a:gd name="T14" fmla="*/ 335 w 595"/>
                <a:gd name="T15" fmla="*/ 926 h 1070"/>
                <a:gd name="T16" fmla="*/ 308 w 595"/>
                <a:gd name="T17" fmla="*/ 899 h 1070"/>
                <a:gd name="T18" fmla="*/ 297 w 595"/>
                <a:gd name="T19" fmla="*/ 886 h 1070"/>
                <a:gd name="T20" fmla="*/ 284 w 595"/>
                <a:gd name="T21" fmla="*/ 871 h 1070"/>
                <a:gd name="T22" fmla="*/ 270 w 595"/>
                <a:gd name="T23" fmla="*/ 857 h 1070"/>
                <a:gd name="T24" fmla="*/ 257 w 595"/>
                <a:gd name="T25" fmla="*/ 842 h 1070"/>
                <a:gd name="T26" fmla="*/ 244 w 595"/>
                <a:gd name="T27" fmla="*/ 827 h 1070"/>
                <a:gd name="T28" fmla="*/ 230 w 595"/>
                <a:gd name="T29" fmla="*/ 810 h 1070"/>
                <a:gd name="T30" fmla="*/ 217 w 595"/>
                <a:gd name="T31" fmla="*/ 793 h 1070"/>
                <a:gd name="T32" fmla="*/ 168 w 595"/>
                <a:gd name="T33" fmla="*/ 720 h 1070"/>
                <a:gd name="T34" fmla="*/ 118 w 595"/>
                <a:gd name="T35" fmla="*/ 641 h 1070"/>
                <a:gd name="T36" fmla="*/ 97 w 595"/>
                <a:gd name="T37" fmla="*/ 597 h 1070"/>
                <a:gd name="T38" fmla="*/ 76 w 595"/>
                <a:gd name="T39" fmla="*/ 553 h 1070"/>
                <a:gd name="T40" fmla="*/ 57 w 595"/>
                <a:gd name="T41" fmla="*/ 506 h 1070"/>
                <a:gd name="T42" fmla="*/ 40 w 595"/>
                <a:gd name="T43" fmla="*/ 456 h 1070"/>
                <a:gd name="T44" fmla="*/ 16 w 595"/>
                <a:gd name="T45" fmla="*/ 353 h 1070"/>
                <a:gd name="T46" fmla="*/ 0 w 595"/>
                <a:gd name="T47" fmla="*/ 125 h 1070"/>
                <a:gd name="T48" fmla="*/ 14 w 595"/>
                <a:gd name="T49" fmla="*/ 0 h 1070"/>
                <a:gd name="T50" fmla="*/ 19 w 595"/>
                <a:gd name="T51" fmla="*/ 148 h 1070"/>
                <a:gd name="T52" fmla="*/ 35 w 595"/>
                <a:gd name="T53" fmla="*/ 239 h 1070"/>
                <a:gd name="T54" fmla="*/ 50 w 595"/>
                <a:gd name="T55" fmla="*/ 306 h 1070"/>
                <a:gd name="T56" fmla="*/ 74 w 595"/>
                <a:gd name="T57" fmla="*/ 378 h 1070"/>
                <a:gd name="T58" fmla="*/ 88 w 595"/>
                <a:gd name="T59" fmla="*/ 416 h 1070"/>
                <a:gd name="T60" fmla="*/ 105 w 595"/>
                <a:gd name="T61" fmla="*/ 456 h 1070"/>
                <a:gd name="T62" fmla="*/ 124 w 595"/>
                <a:gd name="T63" fmla="*/ 496 h 1070"/>
                <a:gd name="T64" fmla="*/ 145 w 595"/>
                <a:gd name="T65" fmla="*/ 534 h 1070"/>
                <a:gd name="T66" fmla="*/ 168 w 595"/>
                <a:gd name="T67" fmla="*/ 574 h 1070"/>
                <a:gd name="T68" fmla="*/ 194 w 595"/>
                <a:gd name="T69" fmla="*/ 616 h 1070"/>
                <a:gd name="T70" fmla="*/ 223 w 595"/>
                <a:gd name="T71" fmla="*/ 654 h 1070"/>
                <a:gd name="T72" fmla="*/ 238 w 595"/>
                <a:gd name="T73" fmla="*/ 675 h 1070"/>
                <a:gd name="T74" fmla="*/ 253 w 595"/>
                <a:gd name="T75" fmla="*/ 694 h 1070"/>
                <a:gd name="T76" fmla="*/ 270 w 595"/>
                <a:gd name="T77" fmla="*/ 715 h 1070"/>
                <a:gd name="T78" fmla="*/ 289 w 595"/>
                <a:gd name="T79" fmla="*/ 734 h 1070"/>
                <a:gd name="T80" fmla="*/ 306 w 595"/>
                <a:gd name="T81" fmla="*/ 755 h 1070"/>
                <a:gd name="T82" fmla="*/ 325 w 595"/>
                <a:gd name="T83" fmla="*/ 774 h 1070"/>
                <a:gd name="T84" fmla="*/ 344 w 595"/>
                <a:gd name="T85" fmla="*/ 793 h 1070"/>
                <a:gd name="T86" fmla="*/ 365 w 595"/>
                <a:gd name="T87" fmla="*/ 812 h 1070"/>
                <a:gd name="T88" fmla="*/ 388 w 595"/>
                <a:gd name="T89" fmla="*/ 831 h 1070"/>
                <a:gd name="T90" fmla="*/ 409 w 595"/>
                <a:gd name="T91" fmla="*/ 850 h 1070"/>
                <a:gd name="T92" fmla="*/ 434 w 595"/>
                <a:gd name="T93" fmla="*/ 869 h 1070"/>
                <a:gd name="T94" fmla="*/ 457 w 595"/>
                <a:gd name="T95" fmla="*/ 886 h 1070"/>
                <a:gd name="T96" fmla="*/ 483 w 595"/>
                <a:gd name="T97" fmla="*/ 905 h 1070"/>
                <a:gd name="T98" fmla="*/ 508 w 595"/>
                <a:gd name="T99" fmla="*/ 922 h 1070"/>
                <a:gd name="T100" fmla="*/ 534 w 595"/>
                <a:gd name="T101" fmla="*/ 939 h 1070"/>
                <a:gd name="T102" fmla="*/ 563 w 595"/>
                <a:gd name="T103" fmla="*/ 958 h 1070"/>
                <a:gd name="T104" fmla="*/ 595 w 595"/>
                <a:gd name="T105" fmla="*/ 998 h 1070"/>
                <a:gd name="T106" fmla="*/ 580 w 595"/>
                <a:gd name="T107" fmla="*/ 1026 h 1070"/>
                <a:gd name="T108" fmla="*/ 563 w 595"/>
                <a:gd name="T109" fmla="*/ 1043 h 1070"/>
                <a:gd name="T110" fmla="*/ 533 w 595"/>
                <a:gd name="T111" fmla="*/ 1061 h 1070"/>
                <a:gd name="T112" fmla="*/ 512 w 595"/>
                <a:gd name="T113" fmla="*/ 107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5" h="1070">
                  <a:moveTo>
                    <a:pt x="512" y="1070"/>
                  </a:moveTo>
                  <a:lnTo>
                    <a:pt x="504" y="1066"/>
                  </a:lnTo>
                  <a:lnTo>
                    <a:pt x="485" y="1053"/>
                  </a:lnTo>
                  <a:lnTo>
                    <a:pt x="472" y="1043"/>
                  </a:lnTo>
                  <a:lnTo>
                    <a:pt x="455" y="1030"/>
                  </a:lnTo>
                  <a:lnTo>
                    <a:pt x="445" y="1024"/>
                  </a:lnTo>
                  <a:lnTo>
                    <a:pt x="436" y="1017"/>
                  </a:lnTo>
                  <a:lnTo>
                    <a:pt x="426" y="1009"/>
                  </a:lnTo>
                  <a:lnTo>
                    <a:pt x="417" y="1000"/>
                  </a:lnTo>
                  <a:lnTo>
                    <a:pt x="405" y="992"/>
                  </a:lnTo>
                  <a:lnTo>
                    <a:pt x="396" y="981"/>
                  </a:lnTo>
                  <a:lnTo>
                    <a:pt x="382" y="971"/>
                  </a:lnTo>
                  <a:lnTo>
                    <a:pt x="371" y="960"/>
                  </a:lnTo>
                  <a:lnTo>
                    <a:pt x="360" y="950"/>
                  </a:lnTo>
                  <a:lnTo>
                    <a:pt x="348" y="939"/>
                  </a:lnTo>
                  <a:lnTo>
                    <a:pt x="335" y="926"/>
                  </a:lnTo>
                  <a:lnTo>
                    <a:pt x="322" y="912"/>
                  </a:lnTo>
                  <a:lnTo>
                    <a:pt x="308" y="899"/>
                  </a:lnTo>
                  <a:lnTo>
                    <a:pt x="303" y="893"/>
                  </a:lnTo>
                  <a:lnTo>
                    <a:pt x="297" y="886"/>
                  </a:lnTo>
                  <a:lnTo>
                    <a:pt x="289" y="878"/>
                  </a:lnTo>
                  <a:lnTo>
                    <a:pt x="284" y="871"/>
                  </a:lnTo>
                  <a:lnTo>
                    <a:pt x="276" y="865"/>
                  </a:lnTo>
                  <a:lnTo>
                    <a:pt x="270" y="857"/>
                  </a:lnTo>
                  <a:lnTo>
                    <a:pt x="265" y="850"/>
                  </a:lnTo>
                  <a:lnTo>
                    <a:pt x="257" y="842"/>
                  </a:lnTo>
                  <a:lnTo>
                    <a:pt x="249" y="834"/>
                  </a:lnTo>
                  <a:lnTo>
                    <a:pt x="244" y="827"/>
                  </a:lnTo>
                  <a:lnTo>
                    <a:pt x="238" y="817"/>
                  </a:lnTo>
                  <a:lnTo>
                    <a:pt x="230" y="810"/>
                  </a:lnTo>
                  <a:lnTo>
                    <a:pt x="225" y="802"/>
                  </a:lnTo>
                  <a:lnTo>
                    <a:pt x="217" y="793"/>
                  </a:lnTo>
                  <a:lnTo>
                    <a:pt x="192" y="758"/>
                  </a:lnTo>
                  <a:lnTo>
                    <a:pt x="168" y="720"/>
                  </a:lnTo>
                  <a:lnTo>
                    <a:pt x="141" y="682"/>
                  </a:lnTo>
                  <a:lnTo>
                    <a:pt x="118" y="641"/>
                  </a:lnTo>
                  <a:lnTo>
                    <a:pt x="107" y="620"/>
                  </a:lnTo>
                  <a:lnTo>
                    <a:pt x="97" y="597"/>
                  </a:lnTo>
                  <a:lnTo>
                    <a:pt x="86" y="576"/>
                  </a:lnTo>
                  <a:lnTo>
                    <a:pt x="76" y="553"/>
                  </a:lnTo>
                  <a:lnTo>
                    <a:pt x="67" y="528"/>
                  </a:lnTo>
                  <a:lnTo>
                    <a:pt x="57" y="506"/>
                  </a:lnTo>
                  <a:lnTo>
                    <a:pt x="50" y="481"/>
                  </a:lnTo>
                  <a:lnTo>
                    <a:pt x="40" y="456"/>
                  </a:lnTo>
                  <a:lnTo>
                    <a:pt x="27" y="407"/>
                  </a:lnTo>
                  <a:lnTo>
                    <a:pt x="16" y="353"/>
                  </a:lnTo>
                  <a:lnTo>
                    <a:pt x="0" y="243"/>
                  </a:lnTo>
                  <a:lnTo>
                    <a:pt x="0" y="125"/>
                  </a:lnTo>
                  <a:lnTo>
                    <a:pt x="4" y="63"/>
                  </a:lnTo>
                  <a:lnTo>
                    <a:pt x="14" y="0"/>
                  </a:lnTo>
                  <a:lnTo>
                    <a:pt x="14" y="99"/>
                  </a:lnTo>
                  <a:lnTo>
                    <a:pt x="19" y="148"/>
                  </a:lnTo>
                  <a:lnTo>
                    <a:pt x="27" y="207"/>
                  </a:lnTo>
                  <a:lnTo>
                    <a:pt x="35" y="239"/>
                  </a:lnTo>
                  <a:lnTo>
                    <a:pt x="42" y="272"/>
                  </a:lnTo>
                  <a:lnTo>
                    <a:pt x="50" y="306"/>
                  </a:lnTo>
                  <a:lnTo>
                    <a:pt x="61" y="342"/>
                  </a:lnTo>
                  <a:lnTo>
                    <a:pt x="74" y="378"/>
                  </a:lnTo>
                  <a:lnTo>
                    <a:pt x="80" y="397"/>
                  </a:lnTo>
                  <a:lnTo>
                    <a:pt x="88" y="416"/>
                  </a:lnTo>
                  <a:lnTo>
                    <a:pt x="97" y="437"/>
                  </a:lnTo>
                  <a:lnTo>
                    <a:pt x="105" y="456"/>
                  </a:lnTo>
                  <a:lnTo>
                    <a:pt x="114" y="475"/>
                  </a:lnTo>
                  <a:lnTo>
                    <a:pt x="124" y="496"/>
                  </a:lnTo>
                  <a:lnTo>
                    <a:pt x="133" y="515"/>
                  </a:lnTo>
                  <a:lnTo>
                    <a:pt x="145" y="534"/>
                  </a:lnTo>
                  <a:lnTo>
                    <a:pt x="156" y="555"/>
                  </a:lnTo>
                  <a:lnTo>
                    <a:pt x="168" y="574"/>
                  </a:lnTo>
                  <a:lnTo>
                    <a:pt x="181" y="595"/>
                  </a:lnTo>
                  <a:lnTo>
                    <a:pt x="194" y="616"/>
                  </a:lnTo>
                  <a:lnTo>
                    <a:pt x="208" y="635"/>
                  </a:lnTo>
                  <a:lnTo>
                    <a:pt x="223" y="654"/>
                  </a:lnTo>
                  <a:lnTo>
                    <a:pt x="230" y="665"/>
                  </a:lnTo>
                  <a:lnTo>
                    <a:pt x="238" y="675"/>
                  </a:lnTo>
                  <a:lnTo>
                    <a:pt x="246" y="684"/>
                  </a:lnTo>
                  <a:lnTo>
                    <a:pt x="253" y="694"/>
                  </a:lnTo>
                  <a:lnTo>
                    <a:pt x="263" y="705"/>
                  </a:lnTo>
                  <a:lnTo>
                    <a:pt x="270" y="715"/>
                  </a:lnTo>
                  <a:lnTo>
                    <a:pt x="278" y="724"/>
                  </a:lnTo>
                  <a:lnTo>
                    <a:pt x="289" y="734"/>
                  </a:lnTo>
                  <a:lnTo>
                    <a:pt x="297" y="743"/>
                  </a:lnTo>
                  <a:lnTo>
                    <a:pt x="306" y="755"/>
                  </a:lnTo>
                  <a:lnTo>
                    <a:pt x="316" y="764"/>
                  </a:lnTo>
                  <a:lnTo>
                    <a:pt x="325" y="774"/>
                  </a:lnTo>
                  <a:lnTo>
                    <a:pt x="335" y="783"/>
                  </a:lnTo>
                  <a:lnTo>
                    <a:pt x="344" y="793"/>
                  </a:lnTo>
                  <a:lnTo>
                    <a:pt x="356" y="802"/>
                  </a:lnTo>
                  <a:lnTo>
                    <a:pt x="365" y="812"/>
                  </a:lnTo>
                  <a:lnTo>
                    <a:pt x="377" y="821"/>
                  </a:lnTo>
                  <a:lnTo>
                    <a:pt x="388" y="831"/>
                  </a:lnTo>
                  <a:lnTo>
                    <a:pt x="398" y="840"/>
                  </a:lnTo>
                  <a:lnTo>
                    <a:pt x="409" y="850"/>
                  </a:lnTo>
                  <a:lnTo>
                    <a:pt x="420" y="859"/>
                  </a:lnTo>
                  <a:lnTo>
                    <a:pt x="434" y="869"/>
                  </a:lnTo>
                  <a:lnTo>
                    <a:pt x="445" y="878"/>
                  </a:lnTo>
                  <a:lnTo>
                    <a:pt x="457" y="886"/>
                  </a:lnTo>
                  <a:lnTo>
                    <a:pt x="470" y="895"/>
                  </a:lnTo>
                  <a:lnTo>
                    <a:pt x="483" y="905"/>
                  </a:lnTo>
                  <a:lnTo>
                    <a:pt x="495" y="914"/>
                  </a:lnTo>
                  <a:lnTo>
                    <a:pt x="508" y="922"/>
                  </a:lnTo>
                  <a:lnTo>
                    <a:pt x="521" y="931"/>
                  </a:lnTo>
                  <a:lnTo>
                    <a:pt x="534" y="939"/>
                  </a:lnTo>
                  <a:lnTo>
                    <a:pt x="548" y="948"/>
                  </a:lnTo>
                  <a:lnTo>
                    <a:pt x="563" y="958"/>
                  </a:lnTo>
                  <a:lnTo>
                    <a:pt x="588" y="979"/>
                  </a:lnTo>
                  <a:lnTo>
                    <a:pt x="595" y="998"/>
                  </a:lnTo>
                  <a:lnTo>
                    <a:pt x="588" y="1019"/>
                  </a:lnTo>
                  <a:lnTo>
                    <a:pt x="580" y="1026"/>
                  </a:lnTo>
                  <a:lnTo>
                    <a:pt x="572" y="1036"/>
                  </a:lnTo>
                  <a:lnTo>
                    <a:pt x="563" y="1043"/>
                  </a:lnTo>
                  <a:lnTo>
                    <a:pt x="552" y="1049"/>
                  </a:lnTo>
                  <a:lnTo>
                    <a:pt x="533" y="1061"/>
                  </a:lnTo>
                  <a:lnTo>
                    <a:pt x="512" y="1070"/>
                  </a:lnTo>
                  <a:lnTo>
                    <a:pt x="512" y="10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69" name="Freeform 21">
              <a:extLst>
                <a:ext uri="{FF2B5EF4-FFF2-40B4-BE49-F238E27FC236}">
                  <a16:creationId xmlns:a16="http://schemas.microsoft.com/office/drawing/2014/main" id="{F8B62E41-869F-4EE4-914E-2F333242C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" y="1920"/>
              <a:ext cx="262" cy="528"/>
            </a:xfrm>
            <a:custGeom>
              <a:avLst/>
              <a:gdLst>
                <a:gd name="T0" fmla="*/ 315 w 522"/>
                <a:gd name="T1" fmla="*/ 1002 h 1055"/>
                <a:gd name="T2" fmla="*/ 300 w 522"/>
                <a:gd name="T3" fmla="*/ 985 h 1055"/>
                <a:gd name="T4" fmla="*/ 285 w 522"/>
                <a:gd name="T5" fmla="*/ 966 h 1055"/>
                <a:gd name="T6" fmla="*/ 272 w 522"/>
                <a:gd name="T7" fmla="*/ 951 h 1055"/>
                <a:gd name="T8" fmla="*/ 258 w 522"/>
                <a:gd name="T9" fmla="*/ 933 h 1055"/>
                <a:gd name="T10" fmla="*/ 241 w 522"/>
                <a:gd name="T11" fmla="*/ 912 h 1055"/>
                <a:gd name="T12" fmla="*/ 216 w 522"/>
                <a:gd name="T13" fmla="*/ 880 h 1055"/>
                <a:gd name="T14" fmla="*/ 180 w 522"/>
                <a:gd name="T15" fmla="*/ 827 h 1055"/>
                <a:gd name="T16" fmla="*/ 144 w 522"/>
                <a:gd name="T17" fmla="*/ 766 h 1055"/>
                <a:gd name="T18" fmla="*/ 106 w 522"/>
                <a:gd name="T19" fmla="*/ 700 h 1055"/>
                <a:gd name="T20" fmla="*/ 74 w 522"/>
                <a:gd name="T21" fmla="*/ 627 h 1055"/>
                <a:gd name="T22" fmla="*/ 43 w 522"/>
                <a:gd name="T23" fmla="*/ 549 h 1055"/>
                <a:gd name="T24" fmla="*/ 21 w 522"/>
                <a:gd name="T25" fmla="*/ 466 h 1055"/>
                <a:gd name="T26" fmla="*/ 0 w 522"/>
                <a:gd name="T27" fmla="*/ 287 h 1055"/>
                <a:gd name="T28" fmla="*/ 11 w 522"/>
                <a:gd name="T29" fmla="*/ 145 h 1055"/>
                <a:gd name="T30" fmla="*/ 36 w 522"/>
                <a:gd name="T31" fmla="*/ 48 h 1055"/>
                <a:gd name="T32" fmla="*/ 53 w 522"/>
                <a:gd name="T33" fmla="*/ 0 h 1055"/>
                <a:gd name="T34" fmla="*/ 62 w 522"/>
                <a:gd name="T35" fmla="*/ 222 h 1055"/>
                <a:gd name="T36" fmla="*/ 80 w 522"/>
                <a:gd name="T37" fmla="*/ 331 h 1055"/>
                <a:gd name="T38" fmla="*/ 99 w 522"/>
                <a:gd name="T39" fmla="*/ 409 h 1055"/>
                <a:gd name="T40" fmla="*/ 118 w 522"/>
                <a:gd name="T41" fmla="*/ 472 h 1055"/>
                <a:gd name="T42" fmla="*/ 131 w 522"/>
                <a:gd name="T43" fmla="*/ 513 h 1055"/>
                <a:gd name="T44" fmla="*/ 148 w 522"/>
                <a:gd name="T45" fmla="*/ 555 h 1055"/>
                <a:gd name="T46" fmla="*/ 165 w 522"/>
                <a:gd name="T47" fmla="*/ 599 h 1055"/>
                <a:gd name="T48" fmla="*/ 186 w 522"/>
                <a:gd name="T49" fmla="*/ 643 h 1055"/>
                <a:gd name="T50" fmla="*/ 209 w 522"/>
                <a:gd name="T51" fmla="*/ 684 h 1055"/>
                <a:gd name="T52" fmla="*/ 234 w 522"/>
                <a:gd name="T53" fmla="*/ 728 h 1055"/>
                <a:gd name="T54" fmla="*/ 260 w 522"/>
                <a:gd name="T55" fmla="*/ 772 h 1055"/>
                <a:gd name="T56" fmla="*/ 291 w 522"/>
                <a:gd name="T57" fmla="*/ 814 h 1055"/>
                <a:gd name="T58" fmla="*/ 308 w 522"/>
                <a:gd name="T59" fmla="*/ 835 h 1055"/>
                <a:gd name="T60" fmla="*/ 323 w 522"/>
                <a:gd name="T61" fmla="*/ 855 h 1055"/>
                <a:gd name="T62" fmla="*/ 342 w 522"/>
                <a:gd name="T63" fmla="*/ 876 h 1055"/>
                <a:gd name="T64" fmla="*/ 359 w 522"/>
                <a:gd name="T65" fmla="*/ 897 h 1055"/>
                <a:gd name="T66" fmla="*/ 378 w 522"/>
                <a:gd name="T67" fmla="*/ 916 h 1055"/>
                <a:gd name="T68" fmla="*/ 397 w 522"/>
                <a:gd name="T69" fmla="*/ 937 h 1055"/>
                <a:gd name="T70" fmla="*/ 418 w 522"/>
                <a:gd name="T71" fmla="*/ 956 h 1055"/>
                <a:gd name="T72" fmla="*/ 439 w 522"/>
                <a:gd name="T73" fmla="*/ 975 h 1055"/>
                <a:gd name="T74" fmla="*/ 462 w 522"/>
                <a:gd name="T75" fmla="*/ 994 h 1055"/>
                <a:gd name="T76" fmla="*/ 484 w 522"/>
                <a:gd name="T77" fmla="*/ 1013 h 1055"/>
                <a:gd name="T78" fmla="*/ 507 w 522"/>
                <a:gd name="T79" fmla="*/ 1032 h 1055"/>
                <a:gd name="T80" fmla="*/ 521 w 522"/>
                <a:gd name="T81" fmla="*/ 1053 h 1055"/>
                <a:gd name="T82" fmla="*/ 445 w 522"/>
                <a:gd name="T83" fmla="*/ 1044 h 1055"/>
                <a:gd name="T84" fmla="*/ 361 w 522"/>
                <a:gd name="T85" fmla="*/ 1019 h 1055"/>
                <a:gd name="T86" fmla="*/ 321 w 522"/>
                <a:gd name="T87" fmla="*/ 1008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2" h="1055">
                  <a:moveTo>
                    <a:pt x="321" y="1008"/>
                  </a:moveTo>
                  <a:lnTo>
                    <a:pt x="315" y="1002"/>
                  </a:lnTo>
                  <a:lnTo>
                    <a:pt x="310" y="994"/>
                  </a:lnTo>
                  <a:lnTo>
                    <a:pt x="300" y="985"/>
                  </a:lnTo>
                  <a:lnTo>
                    <a:pt x="291" y="973"/>
                  </a:lnTo>
                  <a:lnTo>
                    <a:pt x="285" y="966"/>
                  </a:lnTo>
                  <a:lnTo>
                    <a:pt x="279" y="958"/>
                  </a:lnTo>
                  <a:lnTo>
                    <a:pt x="272" y="951"/>
                  </a:lnTo>
                  <a:lnTo>
                    <a:pt x="264" y="943"/>
                  </a:lnTo>
                  <a:lnTo>
                    <a:pt x="258" y="933"/>
                  </a:lnTo>
                  <a:lnTo>
                    <a:pt x="249" y="924"/>
                  </a:lnTo>
                  <a:lnTo>
                    <a:pt x="241" y="912"/>
                  </a:lnTo>
                  <a:lnTo>
                    <a:pt x="234" y="903"/>
                  </a:lnTo>
                  <a:lnTo>
                    <a:pt x="216" y="880"/>
                  </a:lnTo>
                  <a:lnTo>
                    <a:pt x="199" y="854"/>
                  </a:lnTo>
                  <a:lnTo>
                    <a:pt x="180" y="827"/>
                  </a:lnTo>
                  <a:lnTo>
                    <a:pt x="161" y="798"/>
                  </a:lnTo>
                  <a:lnTo>
                    <a:pt x="144" y="766"/>
                  </a:lnTo>
                  <a:lnTo>
                    <a:pt x="125" y="734"/>
                  </a:lnTo>
                  <a:lnTo>
                    <a:pt x="106" y="700"/>
                  </a:lnTo>
                  <a:lnTo>
                    <a:pt x="91" y="663"/>
                  </a:lnTo>
                  <a:lnTo>
                    <a:pt x="74" y="627"/>
                  </a:lnTo>
                  <a:lnTo>
                    <a:pt x="59" y="589"/>
                  </a:lnTo>
                  <a:lnTo>
                    <a:pt x="43" y="549"/>
                  </a:lnTo>
                  <a:lnTo>
                    <a:pt x="32" y="508"/>
                  </a:lnTo>
                  <a:lnTo>
                    <a:pt x="21" y="466"/>
                  </a:lnTo>
                  <a:lnTo>
                    <a:pt x="5" y="378"/>
                  </a:lnTo>
                  <a:lnTo>
                    <a:pt x="0" y="287"/>
                  </a:lnTo>
                  <a:lnTo>
                    <a:pt x="4" y="194"/>
                  </a:lnTo>
                  <a:lnTo>
                    <a:pt x="11" y="145"/>
                  </a:lnTo>
                  <a:lnTo>
                    <a:pt x="21" y="97"/>
                  </a:lnTo>
                  <a:lnTo>
                    <a:pt x="36" y="48"/>
                  </a:lnTo>
                  <a:lnTo>
                    <a:pt x="43" y="23"/>
                  </a:lnTo>
                  <a:lnTo>
                    <a:pt x="53" y="0"/>
                  </a:lnTo>
                  <a:lnTo>
                    <a:pt x="53" y="105"/>
                  </a:lnTo>
                  <a:lnTo>
                    <a:pt x="62" y="222"/>
                  </a:lnTo>
                  <a:lnTo>
                    <a:pt x="72" y="293"/>
                  </a:lnTo>
                  <a:lnTo>
                    <a:pt x="80" y="331"/>
                  </a:lnTo>
                  <a:lnTo>
                    <a:pt x="89" y="371"/>
                  </a:lnTo>
                  <a:lnTo>
                    <a:pt x="99" y="409"/>
                  </a:lnTo>
                  <a:lnTo>
                    <a:pt x="110" y="451"/>
                  </a:lnTo>
                  <a:lnTo>
                    <a:pt x="118" y="472"/>
                  </a:lnTo>
                  <a:lnTo>
                    <a:pt x="123" y="492"/>
                  </a:lnTo>
                  <a:lnTo>
                    <a:pt x="131" y="513"/>
                  </a:lnTo>
                  <a:lnTo>
                    <a:pt x="139" y="534"/>
                  </a:lnTo>
                  <a:lnTo>
                    <a:pt x="148" y="555"/>
                  </a:lnTo>
                  <a:lnTo>
                    <a:pt x="156" y="578"/>
                  </a:lnTo>
                  <a:lnTo>
                    <a:pt x="165" y="599"/>
                  </a:lnTo>
                  <a:lnTo>
                    <a:pt x="177" y="620"/>
                  </a:lnTo>
                  <a:lnTo>
                    <a:pt x="186" y="643"/>
                  </a:lnTo>
                  <a:lnTo>
                    <a:pt x="197" y="663"/>
                  </a:lnTo>
                  <a:lnTo>
                    <a:pt x="209" y="684"/>
                  </a:lnTo>
                  <a:lnTo>
                    <a:pt x="220" y="707"/>
                  </a:lnTo>
                  <a:lnTo>
                    <a:pt x="234" y="728"/>
                  </a:lnTo>
                  <a:lnTo>
                    <a:pt x="247" y="749"/>
                  </a:lnTo>
                  <a:lnTo>
                    <a:pt x="260" y="772"/>
                  </a:lnTo>
                  <a:lnTo>
                    <a:pt x="275" y="793"/>
                  </a:lnTo>
                  <a:lnTo>
                    <a:pt x="291" y="814"/>
                  </a:lnTo>
                  <a:lnTo>
                    <a:pt x="298" y="825"/>
                  </a:lnTo>
                  <a:lnTo>
                    <a:pt x="308" y="835"/>
                  </a:lnTo>
                  <a:lnTo>
                    <a:pt x="315" y="846"/>
                  </a:lnTo>
                  <a:lnTo>
                    <a:pt x="323" y="855"/>
                  </a:lnTo>
                  <a:lnTo>
                    <a:pt x="332" y="865"/>
                  </a:lnTo>
                  <a:lnTo>
                    <a:pt x="342" y="876"/>
                  </a:lnTo>
                  <a:lnTo>
                    <a:pt x="351" y="888"/>
                  </a:lnTo>
                  <a:lnTo>
                    <a:pt x="359" y="897"/>
                  </a:lnTo>
                  <a:lnTo>
                    <a:pt x="368" y="907"/>
                  </a:lnTo>
                  <a:lnTo>
                    <a:pt x="378" y="916"/>
                  </a:lnTo>
                  <a:lnTo>
                    <a:pt x="387" y="928"/>
                  </a:lnTo>
                  <a:lnTo>
                    <a:pt x="397" y="937"/>
                  </a:lnTo>
                  <a:lnTo>
                    <a:pt x="408" y="947"/>
                  </a:lnTo>
                  <a:lnTo>
                    <a:pt x="418" y="956"/>
                  </a:lnTo>
                  <a:lnTo>
                    <a:pt x="429" y="966"/>
                  </a:lnTo>
                  <a:lnTo>
                    <a:pt x="439" y="975"/>
                  </a:lnTo>
                  <a:lnTo>
                    <a:pt x="450" y="985"/>
                  </a:lnTo>
                  <a:lnTo>
                    <a:pt x="462" y="994"/>
                  </a:lnTo>
                  <a:lnTo>
                    <a:pt x="473" y="1004"/>
                  </a:lnTo>
                  <a:lnTo>
                    <a:pt x="484" y="1013"/>
                  </a:lnTo>
                  <a:lnTo>
                    <a:pt x="496" y="1023"/>
                  </a:lnTo>
                  <a:lnTo>
                    <a:pt x="507" y="1032"/>
                  </a:lnTo>
                  <a:lnTo>
                    <a:pt x="522" y="1049"/>
                  </a:lnTo>
                  <a:lnTo>
                    <a:pt x="521" y="1053"/>
                  </a:lnTo>
                  <a:lnTo>
                    <a:pt x="513" y="1055"/>
                  </a:lnTo>
                  <a:lnTo>
                    <a:pt x="445" y="1044"/>
                  </a:lnTo>
                  <a:lnTo>
                    <a:pt x="401" y="1030"/>
                  </a:lnTo>
                  <a:lnTo>
                    <a:pt x="361" y="1019"/>
                  </a:lnTo>
                  <a:lnTo>
                    <a:pt x="332" y="1011"/>
                  </a:lnTo>
                  <a:lnTo>
                    <a:pt x="321" y="1008"/>
                  </a:lnTo>
                  <a:lnTo>
                    <a:pt x="321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70" name="Freeform 22">
              <a:extLst>
                <a:ext uri="{FF2B5EF4-FFF2-40B4-BE49-F238E27FC236}">
                  <a16:creationId xmlns:a16="http://schemas.microsoft.com/office/drawing/2014/main" id="{2E066E6A-77A0-4888-8F74-10F6321D3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8" y="3271"/>
              <a:ext cx="137" cy="436"/>
            </a:xfrm>
            <a:custGeom>
              <a:avLst/>
              <a:gdLst>
                <a:gd name="T0" fmla="*/ 114 w 273"/>
                <a:gd name="T1" fmla="*/ 105 h 873"/>
                <a:gd name="T2" fmla="*/ 110 w 273"/>
                <a:gd name="T3" fmla="*/ 107 h 873"/>
                <a:gd name="T4" fmla="*/ 102 w 273"/>
                <a:gd name="T5" fmla="*/ 116 h 873"/>
                <a:gd name="T6" fmla="*/ 76 w 273"/>
                <a:gd name="T7" fmla="*/ 156 h 873"/>
                <a:gd name="T8" fmla="*/ 61 w 273"/>
                <a:gd name="T9" fmla="*/ 185 h 873"/>
                <a:gd name="T10" fmla="*/ 45 w 273"/>
                <a:gd name="T11" fmla="*/ 219 h 873"/>
                <a:gd name="T12" fmla="*/ 30 w 273"/>
                <a:gd name="T13" fmla="*/ 261 h 873"/>
                <a:gd name="T14" fmla="*/ 17 w 273"/>
                <a:gd name="T15" fmla="*/ 308 h 873"/>
                <a:gd name="T16" fmla="*/ 0 w 273"/>
                <a:gd name="T17" fmla="*/ 416 h 873"/>
                <a:gd name="T18" fmla="*/ 0 w 273"/>
                <a:gd name="T19" fmla="*/ 479 h 873"/>
                <a:gd name="T20" fmla="*/ 5 w 273"/>
                <a:gd name="T21" fmla="*/ 548 h 873"/>
                <a:gd name="T22" fmla="*/ 11 w 273"/>
                <a:gd name="T23" fmla="*/ 584 h 873"/>
                <a:gd name="T24" fmla="*/ 19 w 273"/>
                <a:gd name="T25" fmla="*/ 622 h 873"/>
                <a:gd name="T26" fmla="*/ 28 w 273"/>
                <a:gd name="T27" fmla="*/ 660 h 873"/>
                <a:gd name="T28" fmla="*/ 40 w 273"/>
                <a:gd name="T29" fmla="*/ 700 h 873"/>
                <a:gd name="T30" fmla="*/ 47 w 273"/>
                <a:gd name="T31" fmla="*/ 721 h 873"/>
                <a:gd name="T32" fmla="*/ 53 w 273"/>
                <a:gd name="T33" fmla="*/ 741 h 873"/>
                <a:gd name="T34" fmla="*/ 62 w 273"/>
                <a:gd name="T35" fmla="*/ 762 h 873"/>
                <a:gd name="T36" fmla="*/ 70 w 273"/>
                <a:gd name="T37" fmla="*/ 783 h 873"/>
                <a:gd name="T38" fmla="*/ 80 w 273"/>
                <a:gd name="T39" fmla="*/ 804 h 873"/>
                <a:gd name="T40" fmla="*/ 91 w 273"/>
                <a:gd name="T41" fmla="*/ 827 h 873"/>
                <a:gd name="T42" fmla="*/ 102 w 273"/>
                <a:gd name="T43" fmla="*/ 850 h 873"/>
                <a:gd name="T44" fmla="*/ 114 w 273"/>
                <a:gd name="T45" fmla="*/ 873 h 873"/>
                <a:gd name="T46" fmla="*/ 108 w 273"/>
                <a:gd name="T47" fmla="*/ 848 h 873"/>
                <a:gd name="T48" fmla="*/ 97 w 273"/>
                <a:gd name="T49" fmla="*/ 781 h 873"/>
                <a:gd name="T50" fmla="*/ 83 w 273"/>
                <a:gd name="T51" fmla="*/ 557 h 873"/>
                <a:gd name="T52" fmla="*/ 87 w 273"/>
                <a:gd name="T53" fmla="*/ 489 h 873"/>
                <a:gd name="T54" fmla="*/ 95 w 273"/>
                <a:gd name="T55" fmla="*/ 416 h 873"/>
                <a:gd name="T56" fmla="*/ 106 w 273"/>
                <a:gd name="T57" fmla="*/ 344 h 873"/>
                <a:gd name="T58" fmla="*/ 116 w 273"/>
                <a:gd name="T59" fmla="*/ 308 h 873"/>
                <a:gd name="T60" fmla="*/ 125 w 273"/>
                <a:gd name="T61" fmla="*/ 272 h 873"/>
                <a:gd name="T62" fmla="*/ 137 w 273"/>
                <a:gd name="T63" fmla="*/ 236 h 873"/>
                <a:gd name="T64" fmla="*/ 150 w 273"/>
                <a:gd name="T65" fmla="*/ 200 h 873"/>
                <a:gd name="T66" fmla="*/ 165 w 273"/>
                <a:gd name="T67" fmla="*/ 164 h 873"/>
                <a:gd name="T68" fmla="*/ 182 w 273"/>
                <a:gd name="T69" fmla="*/ 129 h 873"/>
                <a:gd name="T70" fmla="*/ 203 w 273"/>
                <a:gd name="T71" fmla="*/ 95 h 873"/>
                <a:gd name="T72" fmla="*/ 224 w 273"/>
                <a:gd name="T73" fmla="*/ 63 h 873"/>
                <a:gd name="T74" fmla="*/ 247 w 273"/>
                <a:gd name="T75" fmla="*/ 31 h 873"/>
                <a:gd name="T76" fmla="*/ 260 w 273"/>
                <a:gd name="T77" fmla="*/ 15 h 873"/>
                <a:gd name="T78" fmla="*/ 268 w 273"/>
                <a:gd name="T79" fmla="*/ 8 h 873"/>
                <a:gd name="T80" fmla="*/ 273 w 273"/>
                <a:gd name="T81" fmla="*/ 0 h 873"/>
                <a:gd name="T82" fmla="*/ 114 w 273"/>
                <a:gd name="T83" fmla="*/ 105 h 873"/>
                <a:gd name="T84" fmla="*/ 114 w 273"/>
                <a:gd name="T85" fmla="*/ 105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3" h="873">
                  <a:moveTo>
                    <a:pt x="114" y="105"/>
                  </a:moveTo>
                  <a:lnTo>
                    <a:pt x="110" y="107"/>
                  </a:lnTo>
                  <a:lnTo>
                    <a:pt x="102" y="116"/>
                  </a:lnTo>
                  <a:lnTo>
                    <a:pt x="76" y="156"/>
                  </a:lnTo>
                  <a:lnTo>
                    <a:pt x="61" y="185"/>
                  </a:lnTo>
                  <a:lnTo>
                    <a:pt x="45" y="219"/>
                  </a:lnTo>
                  <a:lnTo>
                    <a:pt x="30" y="261"/>
                  </a:lnTo>
                  <a:lnTo>
                    <a:pt x="17" y="308"/>
                  </a:lnTo>
                  <a:lnTo>
                    <a:pt x="0" y="416"/>
                  </a:lnTo>
                  <a:lnTo>
                    <a:pt x="0" y="479"/>
                  </a:lnTo>
                  <a:lnTo>
                    <a:pt x="5" y="548"/>
                  </a:lnTo>
                  <a:lnTo>
                    <a:pt x="11" y="584"/>
                  </a:lnTo>
                  <a:lnTo>
                    <a:pt x="19" y="622"/>
                  </a:lnTo>
                  <a:lnTo>
                    <a:pt x="28" y="660"/>
                  </a:lnTo>
                  <a:lnTo>
                    <a:pt x="40" y="700"/>
                  </a:lnTo>
                  <a:lnTo>
                    <a:pt x="47" y="721"/>
                  </a:lnTo>
                  <a:lnTo>
                    <a:pt x="53" y="741"/>
                  </a:lnTo>
                  <a:lnTo>
                    <a:pt x="62" y="762"/>
                  </a:lnTo>
                  <a:lnTo>
                    <a:pt x="70" y="783"/>
                  </a:lnTo>
                  <a:lnTo>
                    <a:pt x="80" y="804"/>
                  </a:lnTo>
                  <a:lnTo>
                    <a:pt x="91" y="827"/>
                  </a:lnTo>
                  <a:lnTo>
                    <a:pt x="102" y="850"/>
                  </a:lnTo>
                  <a:lnTo>
                    <a:pt x="114" y="873"/>
                  </a:lnTo>
                  <a:lnTo>
                    <a:pt x="108" y="848"/>
                  </a:lnTo>
                  <a:lnTo>
                    <a:pt x="97" y="781"/>
                  </a:lnTo>
                  <a:lnTo>
                    <a:pt x="83" y="557"/>
                  </a:lnTo>
                  <a:lnTo>
                    <a:pt x="87" y="489"/>
                  </a:lnTo>
                  <a:lnTo>
                    <a:pt x="95" y="416"/>
                  </a:lnTo>
                  <a:lnTo>
                    <a:pt x="106" y="344"/>
                  </a:lnTo>
                  <a:lnTo>
                    <a:pt x="116" y="308"/>
                  </a:lnTo>
                  <a:lnTo>
                    <a:pt x="125" y="272"/>
                  </a:lnTo>
                  <a:lnTo>
                    <a:pt x="137" y="236"/>
                  </a:lnTo>
                  <a:lnTo>
                    <a:pt x="150" y="200"/>
                  </a:lnTo>
                  <a:lnTo>
                    <a:pt x="165" y="164"/>
                  </a:lnTo>
                  <a:lnTo>
                    <a:pt x="182" y="129"/>
                  </a:lnTo>
                  <a:lnTo>
                    <a:pt x="203" y="95"/>
                  </a:lnTo>
                  <a:lnTo>
                    <a:pt x="224" y="63"/>
                  </a:lnTo>
                  <a:lnTo>
                    <a:pt x="247" y="31"/>
                  </a:lnTo>
                  <a:lnTo>
                    <a:pt x="260" y="15"/>
                  </a:lnTo>
                  <a:lnTo>
                    <a:pt x="268" y="8"/>
                  </a:lnTo>
                  <a:lnTo>
                    <a:pt x="273" y="0"/>
                  </a:lnTo>
                  <a:lnTo>
                    <a:pt x="114" y="105"/>
                  </a:lnTo>
                  <a:lnTo>
                    <a:pt x="114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0871" name="Freeform 23">
            <a:extLst>
              <a:ext uri="{FF2B5EF4-FFF2-40B4-BE49-F238E27FC236}">
                <a16:creationId xmlns:a16="http://schemas.microsoft.com/office/drawing/2014/main" id="{8CB54A36-86AD-4ED5-BAAE-55A39ADEF2CF}"/>
              </a:ext>
            </a:extLst>
          </p:cNvPr>
          <p:cNvSpPr>
            <a:spLocks/>
          </p:cNvSpPr>
          <p:nvPr/>
        </p:nvSpPr>
        <p:spPr bwMode="auto">
          <a:xfrm>
            <a:off x="4419600" y="3886200"/>
            <a:ext cx="3124200" cy="2590800"/>
          </a:xfrm>
          <a:custGeom>
            <a:avLst/>
            <a:gdLst>
              <a:gd name="T0" fmla="*/ 0 w 1968"/>
              <a:gd name="T1" fmla="*/ 1104 h 1632"/>
              <a:gd name="T2" fmla="*/ 144 w 1968"/>
              <a:gd name="T3" fmla="*/ 480 h 1632"/>
              <a:gd name="T4" fmla="*/ 1008 w 1968"/>
              <a:gd name="T5" fmla="*/ 528 h 1632"/>
              <a:gd name="T6" fmla="*/ 1536 w 1968"/>
              <a:gd name="T7" fmla="*/ 0 h 1632"/>
              <a:gd name="T8" fmla="*/ 1968 w 1968"/>
              <a:gd name="T9" fmla="*/ 1056 h 1632"/>
              <a:gd name="T10" fmla="*/ 960 w 1968"/>
              <a:gd name="T11" fmla="*/ 1632 h 1632"/>
              <a:gd name="T12" fmla="*/ 0 w 1968"/>
              <a:gd name="T13" fmla="*/ 1104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68" h="1632">
                <a:moveTo>
                  <a:pt x="0" y="1104"/>
                </a:moveTo>
                <a:lnTo>
                  <a:pt x="144" y="480"/>
                </a:lnTo>
                <a:lnTo>
                  <a:pt x="1008" y="528"/>
                </a:lnTo>
                <a:lnTo>
                  <a:pt x="1536" y="0"/>
                </a:lnTo>
                <a:lnTo>
                  <a:pt x="1968" y="1056"/>
                </a:lnTo>
                <a:lnTo>
                  <a:pt x="960" y="1632"/>
                </a:lnTo>
                <a:lnTo>
                  <a:pt x="0" y="110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72" name="Line 24">
            <a:extLst>
              <a:ext uri="{FF2B5EF4-FFF2-40B4-BE49-F238E27FC236}">
                <a16:creationId xmlns:a16="http://schemas.microsoft.com/office/drawing/2014/main" id="{CDAB213C-0510-41AE-A5C5-2B9E5F0AD1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51816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73" name="Text Box 25">
            <a:extLst>
              <a:ext uri="{FF2B5EF4-FFF2-40B4-BE49-F238E27FC236}">
                <a16:creationId xmlns:a16="http://schemas.microsoft.com/office/drawing/2014/main" id="{20640594-BAAD-4FE4-B138-7FB1F542B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738" y="47498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 i="1"/>
              <a:t>E</a:t>
            </a:r>
          </a:p>
        </p:txBody>
      </p:sp>
      <p:sp>
        <p:nvSpPr>
          <p:cNvPr id="590874" name="Line 26">
            <a:extLst>
              <a:ext uri="{FF2B5EF4-FFF2-40B4-BE49-F238E27FC236}">
                <a16:creationId xmlns:a16="http://schemas.microsoft.com/office/drawing/2014/main" id="{55BEEDAC-1B97-4868-9E44-AE7024E160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4994275"/>
            <a:ext cx="649288" cy="125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76" name="Line 28">
            <a:extLst>
              <a:ext uri="{FF2B5EF4-FFF2-40B4-BE49-F238E27FC236}">
                <a16:creationId xmlns:a16="http://schemas.microsoft.com/office/drawing/2014/main" id="{2E1DC803-B4B1-489B-947B-CB07B370E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07013" y="4141788"/>
            <a:ext cx="26987" cy="560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77" name="Line 29">
            <a:extLst>
              <a:ext uri="{FF2B5EF4-FFF2-40B4-BE49-F238E27FC236}">
                <a16:creationId xmlns:a16="http://schemas.microsoft.com/office/drawing/2014/main" id="{81C8EE8B-8FFE-4402-914E-87BE8D6633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9800" y="3862388"/>
            <a:ext cx="415925" cy="455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78" name="Line 30">
            <a:extLst>
              <a:ext uri="{FF2B5EF4-FFF2-40B4-BE49-F238E27FC236}">
                <a16:creationId xmlns:a16="http://schemas.microsoft.com/office/drawing/2014/main" id="{65DABF90-1532-4F34-80F4-6227A176AB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0900" y="4495800"/>
            <a:ext cx="533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79" name="Line 31">
            <a:extLst>
              <a:ext uri="{FF2B5EF4-FFF2-40B4-BE49-F238E27FC236}">
                <a16:creationId xmlns:a16="http://schemas.microsoft.com/office/drawing/2014/main" id="{6878D714-083D-4F4C-BFBD-D62F12DD15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6007100"/>
            <a:ext cx="268288" cy="484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80" name="Line 32">
            <a:extLst>
              <a:ext uri="{FF2B5EF4-FFF2-40B4-BE49-F238E27FC236}">
                <a16:creationId xmlns:a16="http://schemas.microsoft.com/office/drawing/2014/main" id="{610BA79E-09A1-48E9-B431-0A2FAFE62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601980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81" name="Line 33">
            <a:extLst>
              <a:ext uri="{FF2B5EF4-FFF2-40B4-BE49-F238E27FC236}">
                <a16:creationId xmlns:a16="http://schemas.microsoft.com/office/drawing/2014/main" id="{AC443BD8-6D72-49A4-9E02-6721A8B5398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8200" y="4648200"/>
            <a:ext cx="1371600" cy="76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82" name="Line 34">
            <a:extLst>
              <a:ext uri="{FF2B5EF4-FFF2-40B4-BE49-F238E27FC236}">
                <a16:creationId xmlns:a16="http://schemas.microsoft.com/office/drawing/2014/main" id="{F721947B-AD4D-44BF-A5DC-8FF4DB519B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886200"/>
            <a:ext cx="838200" cy="838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83" name="Line 35">
            <a:extLst>
              <a:ext uri="{FF2B5EF4-FFF2-40B4-BE49-F238E27FC236}">
                <a16:creationId xmlns:a16="http://schemas.microsoft.com/office/drawing/2014/main" id="{EF25BA15-CB2D-4D43-B10A-907683415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648200"/>
            <a:ext cx="228600" cy="9906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0884" name="Line 36">
            <a:extLst>
              <a:ext uri="{FF2B5EF4-FFF2-40B4-BE49-F238E27FC236}">
                <a16:creationId xmlns:a16="http://schemas.microsoft.com/office/drawing/2014/main" id="{50175753-8418-4A86-BB6C-03566B4BF0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5638800"/>
            <a:ext cx="1524000" cy="838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>
            <a:extLst>
              <a:ext uri="{FF2B5EF4-FFF2-40B4-BE49-F238E27FC236}">
                <a16:creationId xmlns:a16="http://schemas.microsoft.com/office/drawing/2014/main" id="{158E7910-12F8-4F3F-981F-ECDBD38BE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Z-Buffer</a:t>
            </a:r>
          </a:p>
        </p:txBody>
      </p:sp>
      <p:sp>
        <p:nvSpPr>
          <p:cNvPr id="598019" name="Rectangle 3">
            <a:extLst>
              <a:ext uri="{FF2B5EF4-FFF2-40B4-BE49-F238E27FC236}">
                <a16:creationId xmlns:a16="http://schemas.microsoft.com/office/drawing/2014/main" id="{2A5EF370-78DA-45CF-8E7B-6DB211BA6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500"/>
              <a:t>Método que opera no espaço da imagem</a:t>
            </a:r>
          </a:p>
          <a:p>
            <a:pPr>
              <a:lnSpc>
                <a:spcPct val="90000"/>
              </a:lnSpc>
            </a:pPr>
            <a:r>
              <a:rPr lang="pt-BR" altLang="en-US" sz="2500"/>
              <a:t>Manter para cada pixel um valor de profundidade (</a:t>
            </a:r>
            <a:r>
              <a:rPr lang="pt-BR" altLang="en-US" sz="2500" i="1"/>
              <a:t>z-buffer </a:t>
            </a:r>
            <a:r>
              <a:rPr lang="pt-BR" altLang="en-US" sz="2500"/>
              <a:t>ou</a:t>
            </a:r>
            <a:r>
              <a:rPr lang="pt-BR" altLang="en-US" sz="2500" i="1"/>
              <a:t> depth buffer</a:t>
            </a:r>
            <a:r>
              <a:rPr lang="pt-BR" altLang="en-US" sz="2500"/>
              <a:t>) </a:t>
            </a:r>
          </a:p>
          <a:p>
            <a:pPr>
              <a:lnSpc>
                <a:spcPct val="90000"/>
              </a:lnSpc>
            </a:pPr>
            <a:r>
              <a:rPr lang="pt-BR" altLang="en-US" sz="2500"/>
              <a:t>Início da renderização</a:t>
            </a:r>
          </a:p>
          <a:p>
            <a:pPr lvl="1">
              <a:lnSpc>
                <a:spcPct val="90000"/>
              </a:lnSpc>
            </a:pPr>
            <a:r>
              <a:rPr lang="pt-BR" altLang="en-US" sz="2400" i="1"/>
              <a:t>Buffer </a:t>
            </a:r>
            <a:r>
              <a:rPr lang="pt-BR" altLang="en-US" sz="2400"/>
              <a:t>de cor = cor de fundo</a:t>
            </a:r>
            <a:endParaRPr lang="pt-BR" altLang="en-US" sz="2400" i="1"/>
          </a:p>
          <a:p>
            <a:pPr lvl="1">
              <a:lnSpc>
                <a:spcPct val="90000"/>
              </a:lnSpc>
            </a:pPr>
            <a:r>
              <a:rPr lang="pt-BR" altLang="en-US" sz="2400" i="1"/>
              <a:t>z-buffer = </a:t>
            </a:r>
            <a:r>
              <a:rPr lang="pt-BR" altLang="en-US" sz="2400"/>
              <a:t>profundidade máxima </a:t>
            </a:r>
          </a:p>
          <a:p>
            <a:pPr>
              <a:lnSpc>
                <a:spcPct val="90000"/>
              </a:lnSpc>
            </a:pPr>
            <a:r>
              <a:rPr lang="pt-BR" altLang="en-US" sz="2500"/>
              <a:t>Durante a rasterização de cada polígono, cada pixel passa por um </a:t>
            </a:r>
            <a:r>
              <a:rPr lang="pt-BR" altLang="en-US" sz="2500" i="1"/>
              <a:t>teste de profundidade</a:t>
            </a:r>
            <a:endParaRPr lang="pt-BR" altLang="en-US" sz="2500"/>
          </a:p>
          <a:p>
            <a:pPr lvl="1">
              <a:lnSpc>
                <a:spcPct val="90000"/>
              </a:lnSpc>
            </a:pPr>
            <a:r>
              <a:rPr lang="pt-BR" altLang="en-US" sz="2400"/>
              <a:t>Se a profundidade do pixel for menor que a registrada no </a:t>
            </a:r>
            <a:r>
              <a:rPr lang="pt-BR" altLang="en-US" sz="2400" i="1"/>
              <a:t>z-buffer</a:t>
            </a:r>
            <a:endParaRPr lang="pt-BR" altLang="en-US" sz="2400"/>
          </a:p>
          <a:p>
            <a:pPr lvl="2">
              <a:lnSpc>
                <a:spcPct val="90000"/>
              </a:lnSpc>
            </a:pPr>
            <a:r>
              <a:rPr lang="pt-BR" altLang="en-US" sz="2000"/>
              <a:t>Pintar o pixel (atualizar o buffer de cor)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Atualizar o buffer de profundidade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Caso contrário, ignorar</a:t>
            </a:r>
          </a:p>
          <a:p>
            <a:pPr lvl="1">
              <a:lnSpc>
                <a:spcPct val="90000"/>
              </a:lnSpc>
            </a:pPr>
            <a:endParaRPr lang="pt-BR" altLang="en-US"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6501</TotalTime>
  <Words>2233</Words>
  <Application>Microsoft Office PowerPoint</Application>
  <PresentationFormat>On-screen Show (4:3)</PresentationFormat>
  <Paragraphs>446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Design padrão</vt:lpstr>
      <vt:lpstr>Introdução à Computação Gráfica Visibilidade</vt:lpstr>
      <vt:lpstr>O Problema de Visibilidade</vt:lpstr>
      <vt:lpstr>Motivação</vt:lpstr>
      <vt:lpstr>Espaço do Objeto x Espaço da Imagem</vt:lpstr>
      <vt:lpstr>Espaço do Objeto x Espaço da Imagem</vt:lpstr>
      <vt:lpstr>Algoritmos de Visibilidade</vt:lpstr>
      <vt:lpstr>Complexidade do Problema</vt:lpstr>
      <vt:lpstr>Backface Culling</vt:lpstr>
      <vt:lpstr>Z-Buffer</vt:lpstr>
      <vt:lpstr>Z-Buffer</vt:lpstr>
      <vt:lpstr>Z-Buffer</vt:lpstr>
      <vt:lpstr>Z-Buffer e Transparência</vt:lpstr>
      <vt:lpstr>A-Buffer</vt:lpstr>
      <vt:lpstr>A-Buffer</vt:lpstr>
      <vt:lpstr>A-Buffer</vt:lpstr>
      <vt:lpstr>Algoritmo “Scan-Line”</vt:lpstr>
      <vt:lpstr>Algoritmo “Scan-Line”</vt:lpstr>
      <vt:lpstr>Algoritmo “Scan-Line”</vt:lpstr>
      <vt:lpstr>Algoritmo “Scan-Line”</vt:lpstr>
      <vt:lpstr>Algoritmo “Scan-Line”</vt:lpstr>
      <vt:lpstr>Algoritmo de Warnock</vt:lpstr>
      <vt:lpstr>Algoritmo de Warnock</vt:lpstr>
      <vt:lpstr>Algoritmo de Warnock</vt:lpstr>
      <vt:lpstr>Algoritmo do Pintor</vt:lpstr>
      <vt:lpstr>Algoritmo do Pintor</vt:lpstr>
      <vt:lpstr>Algoritmo do Pintor</vt:lpstr>
      <vt:lpstr>Algoritmo de Recorte Sucessivo</vt:lpstr>
      <vt:lpstr>Algoritmo de Recorte Sucessivo</vt:lpstr>
      <vt:lpstr>BSP-Trees </vt:lpstr>
      <vt:lpstr>BSP-Tree</vt:lpstr>
      <vt:lpstr>BSP-Trees </vt:lpstr>
      <vt:lpstr>BSP-trees e Visibilidade</vt:lpstr>
      <vt:lpstr>BSP-trees - Construção</vt:lpstr>
      <vt:lpstr>BSP-trees - Desenho</vt:lpstr>
      <vt:lpstr>BSP-Tree</vt:lpstr>
      <vt:lpstr>BSP-trees</vt:lpstr>
      <vt:lpstr>Células e Portais</vt:lpstr>
      <vt:lpstr>Células e Portais</vt:lpstr>
      <vt:lpstr>Células e Portais - Algoritmo</vt:lpstr>
      <vt:lpstr>Células e Portais - Exemplo</vt:lpstr>
      <vt:lpstr>Células e Portais – Visibilidade Pré-Computada</vt:lpstr>
      <vt:lpstr>Visibilidade Célula a Região</vt:lpstr>
      <vt:lpstr>Visibilidade Célula a Célula </vt:lpstr>
      <vt:lpstr>Visibilidade Célula a Objeto</vt:lpstr>
      <vt:lpstr>Células e Portais</vt:lpstr>
      <vt:lpstr>Estimativa Conservadora de Volumes de Visão</vt:lpstr>
      <vt:lpstr>Células e Portais – Algoritmo com Visibilidade Pré-Computada</vt:lpstr>
      <vt:lpstr>Células e Portais - Resumo</vt:lpstr>
    </vt:vector>
  </TitlesOfParts>
  <Company>Coppe/Sistemas - 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subject>Rasterização</dc:subject>
  <dc:creator>Claudio Esperança</dc:creator>
  <cp:lastModifiedBy>LCG</cp:lastModifiedBy>
  <cp:revision>137</cp:revision>
  <dcterms:created xsi:type="dcterms:W3CDTF">2002-04-02T20:11:36Z</dcterms:created>
  <dcterms:modified xsi:type="dcterms:W3CDTF">2019-10-20T13:43:39Z</dcterms:modified>
</cp:coreProperties>
</file>