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60" r:id="rId16"/>
    <p:sldId id="262" r:id="rId17"/>
    <p:sldId id="263" r:id="rId18"/>
    <p:sldId id="264" r:id="rId19"/>
    <p:sldId id="265" r:id="rId20"/>
    <p:sldId id="266" r:id="rId21"/>
    <p:sldId id="278" r:id="rId22"/>
    <p:sldId id="279" r:id="rId23"/>
    <p:sldId id="282" r:id="rId24"/>
    <p:sldId id="280" r:id="rId25"/>
    <p:sldId id="268" r:id="rId26"/>
    <p:sldId id="276" r:id="rId27"/>
    <p:sldId id="277" r:id="rId28"/>
  </p:sldIdLst>
  <p:sldSz cx="9144000" cy="6858000" type="screen4x3"/>
  <p:notesSz cx="7315200" cy="96012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03184-18AD-AFD0-BB71-01C7EABC80AD}" v="1" dt="2019-10-20T15:53:14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92" d="100"/>
          <a:sy n="92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30503184-18AD-AFD0-BB71-01C7EABC80AD}"/>
    <pc:docChg chg="modSld">
      <pc:chgData name="Paulo Cavalcanti" userId="S::roma@dcc.ufrj.br::baa1c4b3-324b-4001-8316-4ab30440d878" providerId="AD" clId="Web-{30503184-18AD-AFD0-BB71-01C7EABC80AD}" dt="2019-10-20T15:53:14.691" v="0"/>
      <pc:docMkLst>
        <pc:docMk/>
      </pc:docMkLst>
      <pc:sldChg chg="delSp">
        <pc:chgData name="Paulo Cavalcanti" userId="S::roma@dcc.ufrj.br::baa1c4b3-324b-4001-8316-4ab30440d878" providerId="AD" clId="Web-{30503184-18AD-AFD0-BB71-01C7EABC80AD}" dt="2019-10-20T15:53:14.691" v="0"/>
        <pc:sldMkLst>
          <pc:docMk/>
          <pc:sldMk cId="0" sldId="292"/>
        </pc:sldMkLst>
        <pc:graphicFrameChg chg="del">
          <ac:chgData name="Paulo Cavalcanti" userId="S::roma@dcc.ufrj.br::baa1c4b3-324b-4001-8316-4ab30440d878" providerId="AD" clId="Web-{30503184-18AD-AFD0-BB71-01C7EABC80AD}" dt="2019-10-20T15:53:14.691" v="0"/>
          <ac:graphicFrameMkLst>
            <pc:docMk/>
            <pc:sldMk cId="0" sldId="292"/>
            <ac:graphicFrameMk id="311304" creationId="{F153DEC2-1411-4EED-95AC-E6634C10D3C5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C67F680-5269-4B29-8774-9695CB3788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8534C42-7780-4E78-9672-6AA2F7E1E8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95C20BB8-1F0F-49BA-8014-AFBF3F1012F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7A6721ED-B24E-484A-849C-9DC580D99FF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0">
                <a:latin typeface="Arial" panose="020B0604020202020204" pitchFamily="34" charset="0"/>
              </a:defRPr>
            </a:lvl1pPr>
          </a:lstStyle>
          <a:p>
            <a:fld id="{0A6D6FF3-BF1E-4BBA-9EE9-D98DA71A7596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87730A2-198F-4CF9-97F5-E0C65089AF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2946CD7-D1CB-4FE6-91A9-50850DF2F51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18D6837-D8CB-49AE-A5D6-22E6BB68CB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4778772-00DA-4C89-B8CF-5430E0736F3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12E63B46-CF02-4D6B-AEBA-01E41822AB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E65BBA60-27FC-4AB3-8F72-93FF859AB0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0">
                <a:latin typeface="Arial" panose="020B0604020202020204" pitchFamily="34" charset="0"/>
              </a:defRPr>
            </a:lvl1pPr>
          </a:lstStyle>
          <a:p>
            <a:fld id="{9B083A17-A0D7-430F-8AF3-BB9D121629F5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2BB2DF-954B-454D-93D8-4D9EBDDBC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F8A90-EADD-45B4-8986-BD36199D9E09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BC69B854-71B5-4433-B038-443D13C13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19F992C3-8FD3-48BF-BD9E-228DFB82E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4E42-00EE-47E2-86DE-BFAB0CDFE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0EF24-1795-410D-8E5F-AE583A2DF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3CC53-24FA-4887-A32B-AF75B9E5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02AC2-ACCF-49AE-97AB-8D0BC657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893EA-15C3-4561-B1EB-D8709DE8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4EB57-9F6D-4FA5-858A-FF8F3FDE053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94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253D-6072-457A-950A-02924DEA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67F77-FEEB-4464-A0E8-0BDCB485B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B43E1-7690-4093-9662-B80FCCF1E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D9CB4-63C5-49AA-A413-E250E7E2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31A4-D74D-49B7-A507-AF19A3AA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3194F-A8DD-4373-BF4B-2D8621A7B6D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0009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C119A-8D29-4A84-9163-7F17B43FD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821E7-4AC5-42D8-8886-3488C91B6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7039-A4AD-4784-9F04-61DADECC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248D1-5E43-443D-AFF5-8707591D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3A058-7004-4E8E-89BE-ECADF22C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58638-FF02-4080-90B0-DEFDC569922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1783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563E-509C-45E2-B9D7-4468B7232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846AA-7266-4D56-AD61-C82C29413A8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DA351-CB38-4285-9A7F-ADC3F6C9477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9F918D-10D0-41F5-911E-FA010D733A3D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F7133F-473A-4842-9991-774A7C41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29DB8A-DB43-4F13-A021-3508CEBD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71EC4C9-5D49-4D64-B1BF-80E2E290D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925E33-6827-4CB9-B998-5DD7A6C9D31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850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3BBE-6AB9-442B-A2BF-10D83FE6A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4ECC8-F748-41C1-8900-91F544A051B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63006-BACD-436B-94FA-B1F85671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DE51C-3DCA-487A-8333-D846FB62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21BCA-0B2B-486C-89D0-ADCC749B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33F58-C2FA-493B-A692-0B1F7CF4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3EB10D8-DB65-4A8E-AF53-0DE7773CB0D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5212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EC485-8D18-4721-9C62-32B69B98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3A6A-7C71-4DAD-AC0B-ED7717292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92A52-5C96-44B8-856C-F463B18CB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6B99F-71F2-4F14-929D-912877EEF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C2C4C-F8D8-4B00-9477-478242AA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4B391-EF9B-4259-9EFE-06A3BD34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6C9A1C-17FD-447A-AB2B-0AA5A8AF500D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8647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1A81E-2416-43D5-8459-7A95293E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8B41C-4075-4A30-BFF2-223218B07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C1232-A45B-4381-888C-FC6F390B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595F5-AF92-4416-A6DB-0D04242F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7164A-0E4B-4CC6-833F-E50FB072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78EBA-0719-4A99-9ACB-3039CE3E547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7293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45309-835E-4526-AEA3-D910D897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4EF9B-9262-472F-A246-6482E0B8B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50A00-7702-4AF9-B733-F4A981FA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24BAE-7BF0-47E4-815D-0C0896CE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B79F1-B4F2-4227-A7B9-A40C775C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F1316-B441-48ED-93B3-88DAE6C4446D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1954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B16A2-26D5-46BC-B0E9-1A703EEB9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28E05-00C5-4E41-B398-B0E192995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B3FFD-00A4-4815-B7F5-C07FCB85C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3C675-BA9B-4286-AABA-3F67BE84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BC34A-7A88-4889-A09E-6D2AF64FA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DEA7F-E640-431E-B3E0-0AD148AD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1EC2A-69C9-44BA-B4C2-5C62C37B576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8906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AC6F7-4209-4DA7-9E20-0FC9B9E1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58F86-3543-4879-AC77-F6842DD3A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9A5B8-B495-40E0-843F-1705014A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D2289-92DF-49E9-8522-4817E4DDD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EC6BE-73BA-463A-B608-B12D1CF00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BF8A8A-DEA5-4B29-8812-C120A7D7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9DBC-8494-4741-A2E1-5C487CC8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28FA99-DC08-4EF3-9BBB-76D2C9D9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EC726-85BD-4F2C-8263-6EC55E94021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353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6C1DF-78E3-4E8A-9861-2B2EA2B2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232BD8-67F4-4136-8EFF-79133AF9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2171CE-A1DE-438A-97FD-4F4A953F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DCDC5-A092-4426-87B9-5D8E0FD4E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41B90-0FD4-4E98-B17C-FA96BCF03978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9603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76F3D0-E8D2-4E2B-9FC4-07EABE17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A84F0-AAF1-4609-A3AE-6322AE8C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36B72-CF45-493B-8AC1-880EF6A9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20EC6-F883-4DCB-BDBE-12DF67B39BF8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0665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01BE-AB95-476C-B875-E9C96C503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9749-79B3-46F5-A1E1-868722197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2A61F-7C59-431E-A03F-D6080DC9B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3B147-BDED-4304-96B1-69E14A60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D8F76-9C73-42F9-80AD-CBF2AA27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73F12-0E0A-437F-889B-C4922E396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0C3C5-0F2F-4FB7-9387-96CD8CBF637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7338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3EDA-B1C5-47DE-9D4B-9A717C5BC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CE874-9E2F-4458-B862-DC46475C8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1A181-76C3-4DAB-8C00-D72D50833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FFCE9-A353-45CD-82DD-1806F26D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A307A-A73A-481A-9A81-D03AAD3A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DFC10-B425-4A4E-B8CB-67BB8AB6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497A5-2737-45C2-B4AD-E0390428784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6388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7EF18F0-AC0D-4C11-9B0F-1570A7B7A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D979E3-697E-43FE-8C02-F8FB70F15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F0A49A-F541-4986-90F0-D5F81D28F1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6FBE98-D23F-40CD-8EF4-5F04201C5B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A6ED80-D3BD-4B62-BF37-993591801B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j-lt"/>
              </a:defRPr>
            </a:lvl1pPr>
          </a:lstStyle>
          <a:p>
            <a:fld id="{B5FFAEFF-055E-456E-9C4C-C6E95BA0552C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B91A76F-5123-4D8A-9A12-559A0C56A6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Iluminação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218DCE8-8B11-4912-B0D7-8C64D9A3A0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>
            <a:extLst>
              <a:ext uri="{FF2B5EF4-FFF2-40B4-BE49-F238E27FC236}">
                <a16:creationId xmlns:a16="http://schemas.microsoft.com/office/drawing/2014/main" id="{56EAB1DD-C773-418F-940D-48CE16CC4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Coeficiente de Especularidade</a:t>
            </a:r>
          </a:p>
        </p:txBody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B3BD3DA4-7ADF-4F58-B62B-D445E774B33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1676400"/>
          </a:xfrm>
        </p:spPr>
        <p:txBody>
          <a:bodyPr/>
          <a:lstStyle/>
          <a:p>
            <a:r>
              <a:rPr lang="pt-BR" altLang="en-US" sz="2600"/>
              <a:t>Indica quão polida é a superfície</a:t>
            </a:r>
          </a:p>
          <a:p>
            <a:pPr lvl="1"/>
            <a:r>
              <a:rPr lang="pt-BR" altLang="en-US" sz="2400"/>
              <a:t>Espelho ideal tem especularidade infinita</a:t>
            </a:r>
          </a:p>
          <a:p>
            <a:pPr lvl="1"/>
            <a:r>
              <a:rPr lang="pt-BR" altLang="en-US" sz="2400"/>
              <a:t>Na prática, usam-se valores entre 5 e 100</a:t>
            </a:r>
          </a:p>
        </p:txBody>
      </p:sp>
      <p:pic>
        <p:nvPicPr>
          <p:cNvPr id="306180" name="Picture 4" descr="nvalues">
            <a:extLst>
              <a:ext uri="{FF2B5EF4-FFF2-40B4-BE49-F238E27FC236}">
                <a16:creationId xmlns:a16="http://schemas.microsoft.com/office/drawing/2014/main" id="{6E1C718C-1CFD-4302-BCD4-59F4FAC8146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3505200"/>
            <a:ext cx="6324600" cy="3192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27A03D6B-E28D-43C4-968D-5E289B3B14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Computando o Vetor de Reflexão</a:t>
            </a:r>
            <a:endParaRPr lang="pt-BR" altLang="en-US" i="1">
              <a:sym typeface="Symbol" panose="05050102010706020507" pitchFamily="18" charset="2"/>
            </a:endParaRPr>
          </a:p>
        </p:txBody>
      </p:sp>
      <p:graphicFrame>
        <p:nvGraphicFramePr>
          <p:cNvPr id="307218" name="Object 18">
            <a:extLst>
              <a:ext uri="{FF2B5EF4-FFF2-40B4-BE49-F238E27FC236}">
                <a16:creationId xmlns:a16="http://schemas.microsoft.com/office/drawing/2014/main" id="{2D5A4FB9-5C92-4C1F-B890-4039B96AE1B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971800" y="1981200"/>
          <a:ext cx="30559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4" name="Equation" r:id="rId3" imgW="1117440" imgH="203040" progId="Equation.3">
                  <p:embed/>
                </p:oleObj>
              </mc:Choice>
              <mc:Fallback>
                <p:oleObj name="Equation" r:id="rId3" imgW="111744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30559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232" name="Group 32">
            <a:extLst>
              <a:ext uri="{FF2B5EF4-FFF2-40B4-BE49-F238E27FC236}">
                <a16:creationId xmlns:a16="http://schemas.microsoft.com/office/drawing/2014/main" id="{4F88360B-F936-4523-9D33-0ACAFCC7400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048000"/>
            <a:ext cx="4800600" cy="4267200"/>
            <a:chOff x="1440" y="2112"/>
            <a:chExt cx="3024" cy="2688"/>
          </a:xfrm>
        </p:grpSpPr>
        <p:sp>
          <p:nvSpPr>
            <p:cNvPr id="307203" name="Line 3">
              <a:extLst>
                <a:ext uri="{FF2B5EF4-FFF2-40B4-BE49-F238E27FC236}">
                  <a16:creationId xmlns:a16="http://schemas.microsoft.com/office/drawing/2014/main" id="{CDDA9224-8B30-4B89-961F-BF61E288C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6" y="2463"/>
              <a:ext cx="0" cy="8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04" name="Line 4">
              <a:extLst>
                <a:ext uri="{FF2B5EF4-FFF2-40B4-BE49-F238E27FC236}">
                  <a16:creationId xmlns:a16="http://schemas.microsoft.com/office/drawing/2014/main" id="{44F69CA4-334C-4E8D-8B65-11231B994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6" y="2696"/>
              <a:ext cx="605" cy="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05" name="Text Box 5">
              <a:extLst>
                <a:ext uri="{FF2B5EF4-FFF2-40B4-BE49-F238E27FC236}">
                  <a16:creationId xmlns:a16="http://schemas.microsoft.com/office/drawing/2014/main" id="{5B875DCA-10FD-478D-8E8D-28260086F4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400"/>
              <a:ext cx="1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N</a:t>
              </a:r>
            </a:p>
          </p:txBody>
        </p:sp>
        <p:sp>
          <p:nvSpPr>
            <p:cNvPr id="307206" name="Text Box 6">
              <a:extLst>
                <a:ext uri="{FF2B5EF4-FFF2-40B4-BE49-F238E27FC236}">
                  <a16:creationId xmlns:a16="http://schemas.microsoft.com/office/drawing/2014/main" id="{7335638B-F875-4FCE-A6D7-7C5F2E061B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880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</a:p>
          </p:txBody>
        </p:sp>
        <p:sp>
          <p:nvSpPr>
            <p:cNvPr id="307207" name="Arc 7">
              <a:extLst>
                <a:ext uri="{FF2B5EF4-FFF2-40B4-BE49-F238E27FC236}">
                  <a16:creationId xmlns:a16="http://schemas.microsoft.com/office/drawing/2014/main" id="{B580C9F2-FF46-47A9-B477-82E4A063D38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339" y="3281"/>
              <a:ext cx="1089" cy="506"/>
            </a:xfrm>
            <a:custGeom>
              <a:avLst/>
              <a:gdLst>
                <a:gd name="G0" fmla="+- 18894 0 0"/>
                <a:gd name="G1" fmla="+- 0 0 0"/>
                <a:gd name="G2" fmla="+- 21600 0 0"/>
                <a:gd name="T0" fmla="*/ 38358 w 38358"/>
                <a:gd name="T1" fmla="*/ 9365 h 21600"/>
                <a:gd name="T2" fmla="*/ 0 w 38358"/>
                <a:gd name="T3" fmla="*/ 10468 h 21600"/>
                <a:gd name="T4" fmla="*/ 18894 w 3835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358" h="21600" fill="none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</a:path>
                <a:path w="38358" h="21600" stroke="0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  <a:lnTo>
                    <a:pt x="18894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08" name="AutoShape 8" descr="Light upward diagonal">
              <a:extLst>
                <a:ext uri="{FF2B5EF4-FFF2-40B4-BE49-F238E27FC236}">
                  <a16:creationId xmlns:a16="http://schemas.microsoft.com/office/drawing/2014/main" id="{A7D56DC3-FCD4-4151-AF7F-E988AE2C6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3294"/>
              <a:ext cx="1437" cy="1506"/>
            </a:xfrm>
            <a:custGeom>
              <a:avLst/>
              <a:gdLst>
                <a:gd name="G0" fmla="+- 9495 0 0"/>
                <a:gd name="G1" fmla="+- -9037576 0 0"/>
                <a:gd name="G2" fmla="+- 0 0 -9037576"/>
                <a:gd name="T0" fmla="*/ 0 256 1"/>
                <a:gd name="T1" fmla="*/ 180 256 1"/>
                <a:gd name="G3" fmla="+- -9037576 T0 T1"/>
                <a:gd name="T2" fmla="*/ 0 256 1"/>
                <a:gd name="T3" fmla="*/ 90 256 1"/>
                <a:gd name="G4" fmla="+- -9037576 T2 T3"/>
                <a:gd name="G5" fmla="*/ G4 2 1"/>
                <a:gd name="T4" fmla="*/ 90 256 1"/>
                <a:gd name="T5" fmla="*/ 0 256 1"/>
                <a:gd name="G6" fmla="+- -9037576 T4 T5"/>
                <a:gd name="G7" fmla="*/ G6 2 1"/>
                <a:gd name="G8" fmla="abs -903757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495"/>
                <a:gd name="G18" fmla="*/ 9495 1 2"/>
                <a:gd name="G19" fmla="+- G18 5400 0"/>
                <a:gd name="G20" fmla="cos G19 -9037576"/>
                <a:gd name="G21" fmla="sin G19 -9037576"/>
                <a:gd name="G22" fmla="+- G20 10800 0"/>
                <a:gd name="G23" fmla="+- G21 10800 0"/>
                <a:gd name="G24" fmla="+- 10800 0 G20"/>
                <a:gd name="G25" fmla="+- 9495 10800 0"/>
                <a:gd name="G26" fmla="?: G9 G17 G25"/>
                <a:gd name="G27" fmla="?: G9 0 21600"/>
                <a:gd name="G28" fmla="cos 10800 -9037576"/>
                <a:gd name="G29" fmla="sin 10800 -9037576"/>
                <a:gd name="G30" fmla="sin 9495 -9037576"/>
                <a:gd name="G31" fmla="+- G28 10800 0"/>
                <a:gd name="G32" fmla="+- G29 10800 0"/>
                <a:gd name="G33" fmla="+- G30 10800 0"/>
                <a:gd name="G34" fmla="?: G4 0 G31"/>
                <a:gd name="G35" fmla="?: -9037576 G34 0"/>
                <a:gd name="G36" fmla="?: G6 G35 G31"/>
                <a:gd name="G37" fmla="+- 21600 0 G36"/>
                <a:gd name="G38" fmla="?: G4 0 G33"/>
                <a:gd name="G39" fmla="?: -903757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270 w 21600"/>
                <a:gd name="T15" fmla="*/ 3996 h 21600"/>
                <a:gd name="T16" fmla="*/ 10800 w 21600"/>
                <a:gd name="T17" fmla="*/ 1305 h 21600"/>
                <a:gd name="T18" fmla="*/ 18330 w 21600"/>
                <a:gd name="T19" fmla="*/ 399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754" y="4434"/>
                  </a:moveTo>
                  <a:cubicBezTo>
                    <a:pt x="5554" y="2442"/>
                    <a:pt x="8114" y="1305"/>
                    <a:pt x="10800" y="1305"/>
                  </a:cubicBezTo>
                  <a:cubicBezTo>
                    <a:pt x="13485" y="1305"/>
                    <a:pt x="16045" y="2442"/>
                    <a:pt x="17845" y="4434"/>
                  </a:cubicBezTo>
                  <a:lnTo>
                    <a:pt x="18813" y="3559"/>
                  </a:lnTo>
                  <a:cubicBezTo>
                    <a:pt x="16765" y="1293"/>
                    <a:pt x="13854" y="0"/>
                    <a:pt x="10799" y="0"/>
                  </a:cubicBezTo>
                  <a:cubicBezTo>
                    <a:pt x="7745" y="0"/>
                    <a:pt x="4834" y="1293"/>
                    <a:pt x="2786" y="3559"/>
                  </a:cubicBezTo>
                  <a:close/>
                </a:path>
              </a:pathLst>
            </a:custGeom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09" name="Line 9">
              <a:extLst>
                <a:ext uri="{FF2B5EF4-FFF2-40B4-BE49-F238E27FC236}">
                  <a16:creationId xmlns:a16="http://schemas.microsoft.com/office/drawing/2014/main" id="{6D287F65-0F79-4D3B-86C4-0DBC7C91E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34" y="2696"/>
              <a:ext cx="642" cy="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10" name="Text Box 10">
              <a:extLst>
                <a:ext uri="{FF2B5EF4-FFF2-40B4-BE49-F238E27FC236}">
                  <a16:creationId xmlns:a16="http://schemas.microsoft.com/office/drawing/2014/main" id="{FBD1FE4A-11CD-4B1E-BFCD-C9C17090DB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880"/>
              <a:ext cx="2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R</a:t>
              </a:r>
            </a:p>
          </p:txBody>
        </p:sp>
        <p:sp>
          <p:nvSpPr>
            <p:cNvPr id="307211" name="Line 11">
              <a:extLst>
                <a:ext uri="{FF2B5EF4-FFF2-40B4-BE49-F238E27FC236}">
                  <a16:creationId xmlns:a16="http://schemas.microsoft.com/office/drawing/2014/main" id="{CE3E3918-F17D-4A2F-86BF-3FCAA3E67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4" y="2696"/>
              <a:ext cx="5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12" name="Line 12">
              <a:extLst>
                <a:ext uri="{FF2B5EF4-FFF2-40B4-BE49-F238E27FC236}">
                  <a16:creationId xmlns:a16="http://schemas.microsoft.com/office/drawing/2014/main" id="{99CDBB50-2A6D-4C40-A055-C3FA96CBFC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6" y="2696"/>
              <a:ext cx="0" cy="5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13" name="Text Box 13">
              <a:extLst>
                <a:ext uri="{FF2B5EF4-FFF2-40B4-BE49-F238E27FC236}">
                  <a16:creationId xmlns:a16="http://schemas.microsoft.com/office/drawing/2014/main" id="{DF7CB4F7-1AEF-49ED-B2E4-DBC8877F34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44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  <a:r>
                <a:rPr lang="en-US" altLang="en-US" sz="2400" baseline="-25000"/>
                <a:t>p</a:t>
              </a:r>
              <a:endParaRPr lang="en-US" altLang="en-US" sz="2400"/>
            </a:p>
          </p:txBody>
        </p:sp>
        <p:sp>
          <p:nvSpPr>
            <p:cNvPr id="307214" name="Text Box 14">
              <a:extLst>
                <a:ext uri="{FF2B5EF4-FFF2-40B4-BE49-F238E27FC236}">
                  <a16:creationId xmlns:a16="http://schemas.microsoft.com/office/drawing/2014/main" id="{B1C6FC01-F547-43D7-818D-0349C69DF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78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  <a:r>
                <a:rPr lang="en-US" altLang="en-US" sz="2400" baseline="-25000"/>
                <a:t>n</a:t>
              </a:r>
              <a:endParaRPr lang="en-US" altLang="en-US" sz="2400"/>
            </a:p>
          </p:txBody>
        </p:sp>
        <p:sp>
          <p:nvSpPr>
            <p:cNvPr id="307216" name="Line 16">
              <a:extLst>
                <a:ext uri="{FF2B5EF4-FFF2-40B4-BE49-F238E27FC236}">
                  <a16:creationId xmlns:a16="http://schemas.microsoft.com/office/drawing/2014/main" id="{66A0AC28-CEAB-49B7-8A41-E8C003EA4B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4" y="2696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21" name="Line 21">
              <a:extLst>
                <a:ext uri="{FF2B5EF4-FFF2-40B4-BE49-F238E27FC236}">
                  <a16:creationId xmlns:a16="http://schemas.microsoft.com/office/drawing/2014/main" id="{6D87AAB3-A184-495C-AC91-713224B16F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4" y="2112"/>
              <a:ext cx="642" cy="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07222" name="Line 22">
              <a:extLst>
                <a:ext uri="{FF2B5EF4-FFF2-40B4-BE49-F238E27FC236}">
                  <a16:creationId xmlns:a16="http://schemas.microsoft.com/office/drawing/2014/main" id="{E0A36D77-E60B-44FE-AEAC-74A501202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6" y="2112"/>
              <a:ext cx="605" cy="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07223" name="Line 23">
              <a:extLst>
                <a:ext uri="{FF2B5EF4-FFF2-40B4-BE49-F238E27FC236}">
                  <a16:creationId xmlns:a16="http://schemas.microsoft.com/office/drawing/2014/main" id="{1592D9F7-51A2-435E-A045-12B83D71F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76" y="2112"/>
              <a:ext cx="0" cy="3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07224" name="Line 24">
              <a:extLst>
                <a:ext uri="{FF2B5EF4-FFF2-40B4-BE49-F238E27FC236}">
                  <a16:creationId xmlns:a16="http://schemas.microsoft.com/office/drawing/2014/main" id="{F24A5EBD-10A2-4A74-880B-69C574CB70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281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7226" name="Oval 26">
              <a:extLst>
                <a:ext uri="{FF2B5EF4-FFF2-40B4-BE49-F238E27FC236}">
                  <a16:creationId xmlns:a16="http://schemas.microsoft.com/office/drawing/2014/main" id="{6BE43E38-6E35-4B7A-93A7-030259347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7" y="2463"/>
              <a:ext cx="1701" cy="163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230" name="Text Box 30">
              <a:extLst>
                <a:ext uri="{FF2B5EF4-FFF2-40B4-BE49-F238E27FC236}">
                  <a16:creationId xmlns:a16="http://schemas.microsoft.com/office/drawing/2014/main" id="{7F19D87C-09F5-4B78-92E8-421BEDAA4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112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>
            <a:extLst>
              <a:ext uri="{FF2B5EF4-FFF2-40B4-BE49-F238E27FC236}">
                <a16:creationId xmlns:a16="http://schemas.microsoft.com/office/drawing/2014/main" id="{A04B1DE0-B649-4786-ABC3-78A8F3B01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Formulação Alternativa</a:t>
            </a:r>
            <a:endParaRPr lang="pt-BR" altLang="en-US" i="1">
              <a:sym typeface="Symbol" panose="05050102010706020507" pitchFamily="18" charset="2"/>
            </a:endParaRPr>
          </a:p>
        </p:txBody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D8E8D1CC-92C4-4F27-BC78-6D2386F9C9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838200"/>
          </a:xfrm>
        </p:spPr>
        <p:txBody>
          <a:bodyPr/>
          <a:lstStyle/>
          <a:p>
            <a:r>
              <a:rPr lang="pt-BR" altLang="en-US" sz="2600"/>
              <a:t>Utiliza o ângulo entre a normal e o vetor </a:t>
            </a:r>
            <a:r>
              <a:rPr lang="pt-BR" altLang="en-US" sz="2600" i="1"/>
              <a:t>halfway</a:t>
            </a:r>
            <a:endParaRPr lang="pt-BR" altLang="en-US" sz="2600"/>
          </a:p>
        </p:txBody>
      </p:sp>
      <p:sp>
        <p:nvSpPr>
          <p:cNvPr id="308228" name="Line 4">
            <a:extLst>
              <a:ext uri="{FF2B5EF4-FFF2-40B4-BE49-F238E27FC236}">
                <a16:creationId xmlns:a16="http://schemas.microsoft.com/office/drawing/2014/main" id="{A922E710-6E4A-4FDE-8AB7-9E2F29C6CB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229" name="Picture 5" descr="HH01515A[1]">
            <a:extLst>
              <a:ext uri="{FF2B5EF4-FFF2-40B4-BE49-F238E27FC236}">
                <a16:creationId xmlns:a16="http://schemas.microsoft.com/office/drawing/2014/main" id="{6AFB55D7-0564-4491-ABAB-E86632F2D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05200"/>
            <a:ext cx="7429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30" name="Line 6">
            <a:extLst>
              <a:ext uri="{FF2B5EF4-FFF2-40B4-BE49-F238E27FC236}">
                <a16:creationId xmlns:a16="http://schemas.microsoft.com/office/drawing/2014/main" id="{6D54CFC9-4568-4B14-ABA9-EBACF96C6F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40386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1" name="Arc 7">
            <a:extLst>
              <a:ext uri="{FF2B5EF4-FFF2-40B4-BE49-F238E27FC236}">
                <a16:creationId xmlns:a16="http://schemas.microsoft.com/office/drawing/2014/main" id="{1D21D15A-756C-49D7-A189-97E204BDD1D6}"/>
              </a:ext>
            </a:extLst>
          </p:cNvPr>
          <p:cNvSpPr>
            <a:spLocks/>
          </p:cNvSpPr>
          <p:nvPr/>
        </p:nvSpPr>
        <p:spPr bwMode="auto">
          <a:xfrm>
            <a:off x="4114800" y="4572000"/>
            <a:ext cx="444500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61"/>
              <a:gd name="T1" fmla="*/ 0 h 21600"/>
              <a:gd name="T2" fmla="*/ 15761 w 15761"/>
              <a:gd name="T3" fmla="*/ 6830 h 21600"/>
              <a:gd name="T4" fmla="*/ 0 w 1576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61" h="21600" fill="none" extrusionOk="0">
                <a:moveTo>
                  <a:pt x="0" y="0"/>
                </a:moveTo>
                <a:cubicBezTo>
                  <a:pt x="5971" y="0"/>
                  <a:pt x="11677" y="2472"/>
                  <a:pt x="15760" y="6830"/>
                </a:cubicBezTo>
              </a:path>
              <a:path w="15761" h="21600" stroke="0" extrusionOk="0">
                <a:moveTo>
                  <a:pt x="0" y="0"/>
                </a:moveTo>
                <a:cubicBezTo>
                  <a:pt x="5971" y="0"/>
                  <a:pt x="11677" y="2472"/>
                  <a:pt x="15760" y="683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2" name="Text Box 8">
            <a:extLst>
              <a:ext uri="{FF2B5EF4-FFF2-40B4-BE49-F238E27FC236}">
                <a16:creationId xmlns:a16="http://schemas.microsoft.com/office/drawing/2014/main" id="{E3C1495B-4C7C-4751-A8D6-1E93601D9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196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L</a:t>
            </a:r>
          </a:p>
        </p:txBody>
      </p:sp>
      <p:sp>
        <p:nvSpPr>
          <p:cNvPr id="308233" name="Arc 9">
            <a:extLst>
              <a:ext uri="{FF2B5EF4-FFF2-40B4-BE49-F238E27FC236}">
                <a16:creationId xmlns:a16="http://schemas.microsoft.com/office/drawing/2014/main" id="{810DFD5A-E43F-46A5-BB9F-F9AEC880D0BB}"/>
              </a:ext>
            </a:extLst>
          </p:cNvPr>
          <p:cNvSpPr>
            <a:spLocks/>
          </p:cNvSpPr>
          <p:nvPr/>
        </p:nvSpPr>
        <p:spPr bwMode="auto">
          <a:xfrm flipV="1">
            <a:off x="3030538" y="5181600"/>
            <a:ext cx="2195512" cy="990600"/>
          </a:xfrm>
          <a:custGeom>
            <a:avLst/>
            <a:gdLst>
              <a:gd name="G0" fmla="+- 18894 0 0"/>
              <a:gd name="G1" fmla="+- 0 0 0"/>
              <a:gd name="G2" fmla="+- 21600 0 0"/>
              <a:gd name="T0" fmla="*/ 38358 w 38358"/>
              <a:gd name="T1" fmla="*/ 9365 h 21600"/>
              <a:gd name="T2" fmla="*/ 0 w 38358"/>
              <a:gd name="T3" fmla="*/ 10468 h 21600"/>
              <a:gd name="T4" fmla="*/ 18894 w 38358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358" h="21600" fill="none" extrusionOk="0">
                <a:moveTo>
                  <a:pt x="38358" y="9365"/>
                </a:moveTo>
                <a:cubicBezTo>
                  <a:pt x="34759" y="16844"/>
                  <a:pt x="27193" y="21599"/>
                  <a:pt x="18894" y="21599"/>
                </a:cubicBezTo>
                <a:cubicBezTo>
                  <a:pt x="11040" y="21599"/>
                  <a:pt x="3806" y="17337"/>
                  <a:pt x="0" y="10467"/>
                </a:cubicBezTo>
              </a:path>
              <a:path w="38358" h="21600" stroke="0" extrusionOk="0">
                <a:moveTo>
                  <a:pt x="38358" y="9365"/>
                </a:moveTo>
                <a:cubicBezTo>
                  <a:pt x="34759" y="16844"/>
                  <a:pt x="27193" y="21599"/>
                  <a:pt x="18894" y="21599"/>
                </a:cubicBezTo>
                <a:cubicBezTo>
                  <a:pt x="11040" y="21599"/>
                  <a:pt x="3806" y="17337"/>
                  <a:pt x="0" y="10467"/>
                </a:cubicBezTo>
                <a:lnTo>
                  <a:pt x="18894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4" name="AutoShape 10" descr="Light upward diagonal">
            <a:extLst>
              <a:ext uri="{FF2B5EF4-FFF2-40B4-BE49-F238E27FC236}">
                <a16:creationId xmlns:a16="http://schemas.microsoft.com/office/drawing/2014/main" id="{E90FA05D-C6EE-42CE-ABD1-ED57D52E6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07000"/>
            <a:ext cx="2895600" cy="2946400"/>
          </a:xfrm>
          <a:custGeom>
            <a:avLst/>
            <a:gdLst>
              <a:gd name="G0" fmla="+- 9495 0 0"/>
              <a:gd name="G1" fmla="+- -9037576 0 0"/>
              <a:gd name="G2" fmla="+- 0 0 -9037576"/>
              <a:gd name="T0" fmla="*/ 0 256 1"/>
              <a:gd name="T1" fmla="*/ 180 256 1"/>
              <a:gd name="G3" fmla="+- -9037576 T0 T1"/>
              <a:gd name="T2" fmla="*/ 0 256 1"/>
              <a:gd name="T3" fmla="*/ 90 256 1"/>
              <a:gd name="G4" fmla="+- -9037576 T2 T3"/>
              <a:gd name="G5" fmla="*/ G4 2 1"/>
              <a:gd name="T4" fmla="*/ 90 256 1"/>
              <a:gd name="T5" fmla="*/ 0 256 1"/>
              <a:gd name="G6" fmla="+- -9037576 T4 T5"/>
              <a:gd name="G7" fmla="*/ G6 2 1"/>
              <a:gd name="G8" fmla="abs -903757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495"/>
              <a:gd name="G18" fmla="*/ 9495 1 2"/>
              <a:gd name="G19" fmla="+- G18 5400 0"/>
              <a:gd name="G20" fmla="cos G19 -9037576"/>
              <a:gd name="G21" fmla="sin G19 -9037576"/>
              <a:gd name="G22" fmla="+- G20 10800 0"/>
              <a:gd name="G23" fmla="+- G21 10800 0"/>
              <a:gd name="G24" fmla="+- 10800 0 G20"/>
              <a:gd name="G25" fmla="+- 9495 10800 0"/>
              <a:gd name="G26" fmla="?: G9 G17 G25"/>
              <a:gd name="G27" fmla="?: G9 0 21600"/>
              <a:gd name="G28" fmla="cos 10800 -9037576"/>
              <a:gd name="G29" fmla="sin 10800 -9037576"/>
              <a:gd name="G30" fmla="sin 9495 -9037576"/>
              <a:gd name="G31" fmla="+- G28 10800 0"/>
              <a:gd name="G32" fmla="+- G29 10800 0"/>
              <a:gd name="G33" fmla="+- G30 10800 0"/>
              <a:gd name="G34" fmla="?: G4 0 G31"/>
              <a:gd name="G35" fmla="?: -9037576 G34 0"/>
              <a:gd name="G36" fmla="?: G6 G35 G31"/>
              <a:gd name="G37" fmla="+- 21600 0 G36"/>
              <a:gd name="G38" fmla="?: G4 0 G33"/>
              <a:gd name="G39" fmla="?: -903757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270 w 21600"/>
              <a:gd name="T15" fmla="*/ 3996 h 21600"/>
              <a:gd name="T16" fmla="*/ 10800 w 21600"/>
              <a:gd name="T17" fmla="*/ 1305 h 21600"/>
              <a:gd name="T18" fmla="*/ 18330 w 21600"/>
              <a:gd name="T19" fmla="*/ 399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54" y="4434"/>
                </a:moveTo>
                <a:cubicBezTo>
                  <a:pt x="5554" y="2442"/>
                  <a:pt x="8114" y="1305"/>
                  <a:pt x="10800" y="1305"/>
                </a:cubicBezTo>
                <a:cubicBezTo>
                  <a:pt x="13485" y="1305"/>
                  <a:pt x="16045" y="2442"/>
                  <a:pt x="17845" y="4434"/>
                </a:cubicBezTo>
                <a:lnTo>
                  <a:pt x="18813" y="3559"/>
                </a:lnTo>
                <a:cubicBezTo>
                  <a:pt x="16765" y="1293"/>
                  <a:pt x="13854" y="0"/>
                  <a:pt x="10799" y="0"/>
                </a:cubicBezTo>
                <a:cubicBezTo>
                  <a:pt x="7745" y="0"/>
                  <a:pt x="4834" y="1293"/>
                  <a:pt x="2786" y="3559"/>
                </a:cubicBezTo>
                <a:close/>
              </a:path>
            </a:pathLst>
          </a:custGeom>
          <a:pattFill prst="ltUpDiag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5" name="Line 11">
            <a:extLst>
              <a:ext uri="{FF2B5EF4-FFF2-40B4-BE49-F238E27FC236}">
                <a16:creationId xmlns:a16="http://schemas.microsoft.com/office/drawing/2014/main" id="{287E7F04-B211-453D-885C-E603E25485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7000" y="40386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6" name="Arc 12">
            <a:extLst>
              <a:ext uri="{FF2B5EF4-FFF2-40B4-BE49-F238E27FC236}">
                <a16:creationId xmlns:a16="http://schemas.microsoft.com/office/drawing/2014/main" id="{A77F1DDA-4F25-43C1-B2AC-398F46583385}"/>
              </a:ext>
            </a:extLst>
          </p:cNvPr>
          <p:cNvSpPr>
            <a:spLocks/>
          </p:cNvSpPr>
          <p:nvPr/>
        </p:nvSpPr>
        <p:spPr bwMode="auto">
          <a:xfrm flipH="1">
            <a:off x="3486150" y="4572000"/>
            <a:ext cx="627063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090"/>
              <a:gd name="T1" fmla="*/ 0 h 21600"/>
              <a:gd name="T2" fmla="*/ 20090 w 20090"/>
              <a:gd name="T3" fmla="*/ 13666 h 21600"/>
              <a:gd name="T4" fmla="*/ 0 w 2009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90" h="21600" fill="none" extrusionOk="0">
                <a:moveTo>
                  <a:pt x="0" y="0"/>
                </a:moveTo>
                <a:cubicBezTo>
                  <a:pt x="8866" y="0"/>
                  <a:pt x="16833" y="5418"/>
                  <a:pt x="20090" y="13665"/>
                </a:cubicBezTo>
              </a:path>
              <a:path w="20090" h="21600" stroke="0" extrusionOk="0">
                <a:moveTo>
                  <a:pt x="0" y="0"/>
                </a:moveTo>
                <a:cubicBezTo>
                  <a:pt x="8866" y="0"/>
                  <a:pt x="16833" y="5418"/>
                  <a:pt x="20090" y="1366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237" name="Picture 13" descr="j0281284[1]">
            <a:extLst>
              <a:ext uri="{FF2B5EF4-FFF2-40B4-BE49-F238E27FC236}">
                <a16:creationId xmlns:a16="http://schemas.microsoft.com/office/drawing/2014/main" id="{7E1F0123-24D9-4395-BBFD-6B4EA7C96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95800"/>
            <a:ext cx="990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38" name="Line 14">
            <a:extLst>
              <a:ext uri="{FF2B5EF4-FFF2-40B4-BE49-F238E27FC236}">
                <a16:creationId xmlns:a16="http://schemas.microsoft.com/office/drawing/2014/main" id="{7E9CE043-875F-4E43-B47F-81699298D5A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62200" y="48006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9" name="Text Box 15">
            <a:extLst>
              <a:ext uri="{FF2B5EF4-FFF2-40B4-BE49-F238E27FC236}">
                <a16:creationId xmlns:a16="http://schemas.microsoft.com/office/drawing/2014/main" id="{87813085-1E5B-489F-9016-3D984CFDF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910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R</a:t>
            </a:r>
          </a:p>
        </p:txBody>
      </p:sp>
      <p:sp>
        <p:nvSpPr>
          <p:cNvPr id="308240" name="Text Box 16">
            <a:extLst>
              <a:ext uri="{FF2B5EF4-FFF2-40B4-BE49-F238E27FC236}">
                <a16:creationId xmlns:a16="http://schemas.microsoft.com/office/drawing/2014/main" id="{BA26FC85-7317-45E3-BB1E-C73378A0A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8768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E</a:t>
            </a:r>
          </a:p>
        </p:txBody>
      </p:sp>
      <p:sp>
        <p:nvSpPr>
          <p:cNvPr id="308241" name="Text Box 17">
            <a:extLst>
              <a:ext uri="{FF2B5EF4-FFF2-40B4-BE49-F238E27FC236}">
                <a16:creationId xmlns:a16="http://schemas.microsoft.com/office/drawing/2014/main" id="{53CE3C6C-F919-4420-B14B-35AF3050D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0480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N</a:t>
            </a:r>
          </a:p>
        </p:txBody>
      </p:sp>
      <p:sp>
        <p:nvSpPr>
          <p:cNvPr id="308242" name="Line 18">
            <a:extLst>
              <a:ext uri="{FF2B5EF4-FFF2-40B4-BE49-F238E27FC236}">
                <a16:creationId xmlns:a16="http://schemas.microsoft.com/office/drawing/2014/main" id="{86E501D0-CD0A-4E1A-A20F-39D0F9CCD3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3581400"/>
            <a:ext cx="533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3" name="Text Box 19">
            <a:extLst>
              <a:ext uri="{FF2B5EF4-FFF2-40B4-BE49-F238E27FC236}">
                <a16:creationId xmlns:a16="http://schemas.microsoft.com/office/drawing/2014/main" id="{C8D475E1-E7D3-4877-A86C-9A71797E9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1242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H</a:t>
            </a:r>
          </a:p>
        </p:txBody>
      </p:sp>
      <p:sp>
        <p:nvSpPr>
          <p:cNvPr id="308244" name="Line 20">
            <a:extLst>
              <a:ext uri="{FF2B5EF4-FFF2-40B4-BE49-F238E27FC236}">
                <a16:creationId xmlns:a16="http://schemas.microsoft.com/office/drawing/2014/main" id="{36A842C7-B0E2-48CE-96E1-05A41CEC27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19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5" name="Line 21">
            <a:extLst>
              <a:ext uri="{FF2B5EF4-FFF2-40B4-BE49-F238E27FC236}">
                <a16:creationId xmlns:a16="http://schemas.microsoft.com/office/drawing/2014/main" id="{98BEA37A-DBCE-42DA-88AD-BD98D934A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572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246" name="Object 22">
            <a:extLst>
              <a:ext uri="{FF2B5EF4-FFF2-40B4-BE49-F238E27FC236}">
                <a16:creationId xmlns:a16="http://schemas.microsoft.com/office/drawing/2014/main" id="{D995D12F-6403-4ED7-A5CE-83797964C3F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363788" y="2293938"/>
          <a:ext cx="42640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2" name="Equation" r:id="rId5" imgW="1879560" imgH="253800" progId="Equation.3">
                  <p:embed/>
                </p:oleObj>
              </mc:Choice>
              <mc:Fallback>
                <p:oleObj name="Equation" r:id="rId5" imgW="1879560" imgH="2538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2293938"/>
                        <a:ext cx="426402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47" name="Text Box 23">
            <a:extLst>
              <a:ext uri="{FF2B5EF4-FFF2-40B4-BE49-F238E27FC236}">
                <a16:creationId xmlns:a16="http://schemas.microsoft.com/office/drawing/2014/main" id="{06A5AE78-2277-4570-8A6E-4F91EB7F2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657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</a:t>
            </a:r>
          </a:p>
        </p:txBody>
      </p:sp>
      <p:graphicFrame>
        <p:nvGraphicFramePr>
          <p:cNvPr id="308248" name="Object 24">
            <a:extLst>
              <a:ext uri="{FF2B5EF4-FFF2-40B4-BE49-F238E27FC236}">
                <a16:creationId xmlns:a16="http://schemas.microsoft.com/office/drawing/2014/main" id="{429DDF3C-EA8B-4E42-BF37-9173B4EDC3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4876800"/>
          <a:ext cx="277812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3" name="Equation" r:id="rId7" imgW="1498320" imgH="660240" progId="Equation.3">
                  <p:embed/>
                </p:oleObj>
              </mc:Choice>
              <mc:Fallback>
                <p:oleObj name="Equation" r:id="rId7" imgW="1498320" imgH="6602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876800"/>
                        <a:ext cx="2778125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49" name="Text Box 25">
            <a:extLst>
              <a:ext uri="{FF2B5EF4-FFF2-40B4-BE49-F238E27FC236}">
                <a16:creationId xmlns:a16="http://schemas.microsoft.com/office/drawing/2014/main" id="{025B17F7-F7B8-477F-B45C-E3CD01E95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225" y="51196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p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B87D086A-2B63-418B-A621-0EDF8A05F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Componentes do Modelo de Phong</a:t>
            </a:r>
          </a:p>
        </p:txBody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1CDB5C49-98B7-454D-BB06-6B084462C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Emissão: contribuição que não depende de fontes de luz (fluorescência)</a:t>
            </a:r>
          </a:p>
          <a:p>
            <a:r>
              <a:rPr lang="pt-BR" altLang="en-US"/>
              <a:t>Ambiente: contribuição que não depende da geometria</a:t>
            </a:r>
          </a:p>
          <a:p>
            <a:r>
              <a:rPr lang="pt-BR" altLang="en-US"/>
              <a:t>Difusa: contribuição correspondente ao  espalhamento da reflexão </a:t>
            </a:r>
            <a:r>
              <a:rPr lang="pt-BR" altLang="en-US" i="1"/>
              <a:t>lambertiana </a:t>
            </a:r>
            <a:r>
              <a:rPr lang="pt-BR" altLang="en-US"/>
              <a:t>(independe da posição do observador)</a:t>
            </a:r>
          </a:p>
          <a:p>
            <a:r>
              <a:rPr lang="pt-BR" altLang="en-US"/>
              <a:t>Especular: contribuição referente ao comportamento de superfícies polidas</a:t>
            </a:r>
            <a:endParaRPr lang="pt-BR" altLang="en-US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F80BB313-9E51-4676-959B-C79C421AA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Componentes do Modelo de Phong</a:t>
            </a:r>
          </a:p>
        </p:txBody>
      </p:sp>
      <p:pic>
        <p:nvPicPr>
          <p:cNvPr id="311303" name="Picture 7">
            <a:extLst>
              <a:ext uri="{FF2B5EF4-FFF2-40B4-BE49-F238E27FC236}">
                <a16:creationId xmlns:a16="http://schemas.microsoft.com/office/drawing/2014/main" id="{EF1134EB-0109-48B1-A5D3-6959BBBA938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295400"/>
            <a:ext cx="2333625" cy="2457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  <p:pic>
        <p:nvPicPr>
          <p:cNvPr id="311299" name="Picture 3">
            <a:extLst>
              <a:ext uri="{FF2B5EF4-FFF2-40B4-BE49-F238E27FC236}">
                <a16:creationId xmlns:a16="http://schemas.microsoft.com/office/drawing/2014/main" id="{B18292A2-8C17-402B-87B4-28B08E975B8C}"/>
              </a:ext>
            </a:extLst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881438"/>
            <a:ext cx="7924800" cy="2714625"/>
          </a:xfrm>
        </p:spPr>
      </p:pic>
      <p:sp>
        <p:nvSpPr>
          <p:cNvPr id="311300" name="Text Box 4">
            <a:extLst>
              <a:ext uri="{FF2B5EF4-FFF2-40B4-BE49-F238E27FC236}">
                <a16:creationId xmlns:a16="http://schemas.microsoft.com/office/drawing/2014/main" id="{D6D16F8D-2D4D-4356-AF81-1B3DB17D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6108700"/>
            <a:ext cx="92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solidFill>
                  <a:schemeClr val="bg1"/>
                </a:solidFill>
                <a:latin typeface="Book Antiqua" panose="02040602050305030304" pitchFamily="18" charset="0"/>
              </a:rPr>
              <a:t>Difusa</a:t>
            </a:r>
          </a:p>
        </p:txBody>
      </p:sp>
      <p:sp>
        <p:nvSpPr>
          <p:cNvPr id="311301" name="Text Box 5">
            <a:extLst>
              <a:ext uri="{FF2B5EF4-FFF2-40B4-BE49-F238E27FC236}">
                <a16:creationId xmlns:a16="http://schemas.microsoft.com/office/drawing/2014/main" id="{731B1955-F177-4BC3-9442-C33AF3A94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6121400"/>
            <a:ext cx="1289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solidFill>
                  <a:schemeClr val="bg1"/>
                </a:solidFill>
                <a:latin typeface="Book Antiqua" panose="02040602050305030304" pitchFamily="18" charset="0"/>
              </a:rPr>
              <a:t>Especular</a:t>
            </a:r>
          </a:p>
        </p:txBody>
      </p:sp>
      <p:sp>
        <p:nvSpPr>
          <p:cNvPr id="311302" name="Text Box 6">
            <a:extLst>
              <a:ext uri="{FF2B5EF4-FFF2-40B4-BE49-F238E27FC236}">
                <a16:creationId xmlns:a16="http://schemas.microsoft.com/office/drawing/2014/main" id="{CC725E6D-F2AB-4C66-8261-5041E4961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1182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en-US" i="0">
                <a:solidFill>
                  <a:schemeClr val="bg1"/>
                </a:solidFill>
                <a:latin typeface="Book Antiqua" panose="02040602050305030304" pitchFamily="18" charset="0"/>
              </a:rPr>
              <a:t>Ambiente</a:t>
            </a:r>
          </a:p>
        </p:txBody>
      </p:sp>
      <p:graphicFrame>
        <p:nvGraphicFramePr>
          <p:cNvPr id="311306" name="Object 10">
            <a:extLst>
              <a:ext uri="{FF2B5EF4-FFF2-40B4-BE49-F238E27FC236}">
                <a16:creationId xmlns:a16="http://schemas.microsoft.com/office/drawing/2014/main" id="{07663FD6-9D5C-45A7-93D4-3F3DA0BC951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352800" y="2057400"/>
          <a:ext cx="54864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10" name="Equation" r:id="rId5" imgW="2260440" imgH="253800" progId="Equation.3">
                  <p:embed/>
                </p:oleObj>
              </mc:Choice>
              <mc:Fallback>
                <p:oleObj name="Equation" r:id="rId5" imgW="226044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057400"/>
                        <a:ext cx="54864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135F7AD-EE1C-4EF5-AF34-191341A2F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 em OpenGL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79390468-672F-47CC-9744-9BC542428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Assume fontes pontuais de luz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Onidirecionais</a:t>
            </a:r>
          </a:p>
          <a:p>
            <a:pPr lvl="1">
              <a:lnSpc>
                <a:spcPct val="90000"/>
              </a:lnSpc>
            </a:pPr>
            <a:r>
              <a:rPr lang="pt-BR" altLang="en-US" i="1"/>
              <a:t>Spot</a:t>
            </a:r>
          </a:p>
          <a:p>
            <a:pPr>
              <a:lnSpc>
                <a:spcPct val="90000"/>
              </a:lnSpc>
            </a:pPr>
            <a:r>
              <a:rPr lang="pt-BR" altLang="en-US"/>
              <a:t>Interações de luz com superfície modeladas em componentes (modelo de </a:t>
            </a:r>
            <a:r>
              <a:rPr lang="pt-BR" altLang="en-US" i="1"/>
              <a:t>Phong</a:t>
            </a:r>
            <a:r>
              <a:rPr lang="pt-BR" altLang="en-US"/>
              <a:t>):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Emissão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Ambiente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Difusa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Especular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16597583-8720-4D85-9331-B491B7754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 em OpenGL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C31C0CBE-F205-4CE5-87B6-EFD606E71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Suporte a efeitos atmosféricos como:</a:t>
            </a:r>
          </a:p>
          <a:p>
            <a:pPr lvl="1"/>
            <a:r>
              <a:rPr lang="pt-BR" altLang="en-US" i="1"/>
              <a:t>Fog</a:t>
            </a:r>
          </a:p>
          <a:p>
            <a:pPr lvl="1"/>
            <a:r>
              <a:rPr lang="pt-BR" altLang="en-US"/>
              <a:t>Atenuação</a:t>
            </a:r>
          </a:p>
          <a:p>
            <a:r>
              <a:rPr lang="pt-BR" altLang="en-US"/>
              <a:t>Modelo de iluminação é computado apenas nos vértices dos polígonos.</a:t>
            </a:r>
          </a:p>
          <a:p>
            <a:r>
              <a:rPr lang="pt-BR" altLang="en-US"/>
              <a:t>Suporta</a:t>
            </a:r>
            <a:r>
              <a:rPr lang="pt-BR" altLang="en-US" i="1"/>
              <a:t> Gouraud</a:t>
            </a:r>
            <a:r>
              <a:rPr lang="pt-BR" altLang="en-US"/>
              <a:t> </a:t>
            </a:r>
            <a:r>
              <a:rPr lang="pt-BR" altLang="en-US" i="1"/>
              <a:t>shading</a:t>
            </a:r>
            <a:endParaRPr lang="pt-BR" altLang="en-US"/>
          </a:p>
          <a:p>
            <a:pPr lvl="1"/>
            <a:r>
              <a:rPr lang="pt-BR" altLang="en-US"/>
              <a:t>Cor dos pixels no interior dos polígonos é obtida por interpolação linear.</a:t>
            </a:r>
          </a:p>
          <a:p>
            <a:pPr lvl="2"/>
            <a:endParaRPr lang="pt-BR" altLang="en-US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76A564D9-CC7C-45D1-8D9E-0B8D0CAD9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Fontes de Luz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9CF6340F-2B3C-4A0A-8593-A9111A04A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pt-BR" altLang="en-US"/>
              <a:t>Para ligar uma fonte: </a:t>
            </a:r>
            <a:r>
              <a:rPr lang="pt-BR" altLang="en-US" b="1">
                <a:latin typeface="Courier New" panose="02070309020205020404" pitchFamily="49" charset="0"/>
              </a:rPr>
              <a:t>glEnable (</a:t>
            </a:r>
            <a:r>
              <a:rPr lang="pt-BR" altLang="en-US" b="1" i="1">
                <a:latin typeface="Courier New" panose="02070309020205020404" pitchFamily="49" charset="0"/>
              </a:rPr>
              <a:t>source</a:t>
            </a:r>
            <a:r>
              <a:rPr lang="pt-BR" altLang="en-US" b="1">
                <a:latin typeface="Courier New" panose="02070309020205020404" pitchFamily="49" charset="0"/>
              </a:rPr>
              <a:t>);</a:t>
            </a:r>
          </a:p>
          <a:p>
            <a:pPr lvl="1"/>
            <a:r>
              <a:rPr lang="pt-BR" altLang="en-US" b="1" i="1">
                <a:latin typeface="Courier New" panose="02070309020205020404" pitchFamily="49" charset="0"/>
              </a:rPr>
              <a:t>source</a:t>
            </a:r>
            <a:r>
              <a:rPr lang="pt-BR" altLang="en-US"/>
              <a:t> é uma constante cujo nome é </a:t>
            </a:r>
            <a:r>
              <a:rPr lang="pt-BR" altLang="en-US" b="1" i="1">
                <a:latin typeface="Courier New" panose="02070309020205020404" pitchFamily="49" charset="0"/>
              </a:rPr>
              <a:t>GL_LIGHT</a:t>
            </a:r>
            <a:r>
              <a:rPr lang="pt-BR" altLang="en-US" b="1" baseline="-25000">
                <a:latin typeface="Courier New" panose="02070309020205020404" pitchFamily="49" charset="0"/>
              </a:rPr>
              <a:t>i</a:t>
            </a:r>
            <a:r>
              <a:rPr lang="pt-BR" altLang="en-US" b="1"/>
              <a:t>, </a:t>
            </a:r>
            <a:r>
              <a:rPr lang="pt-BR" altLang="en-US"/>
              <a:t>começando com </a:t>
            </a:r>
            <a:r>
              <a:rPr lang="pt-BR" altLang="en-US" b="1" i="1">
                <a:latin typeface="Courier New" panose="02070309020205020404" pitchFamily="49" charset="0"/>
              </a:rPr>
              <a:t>GL_LIGHT0</a:t>
            </a:r>
            <a:endParaRPr lang="pt-BR" altLang="en-US" i="1"/>
          </a:p>
          <a:p>
            <a:pPr lvl="1"/>
            <a:r>
              <a:rPr lang="pt-BR" altLang="en-US"/>
              <a:t>Quantas? Pelo menos 8, mas para ter certeza:</a:t>
            </a:r>
          </a:p>
          <a:p>
            <a:pPr lvl="2"/>
            <a:r>
              <a:rPr lang="pt-BR" altLang="en-US" b="1">
                <a:latin typeface="Courier New" panose="02070309020205020404" pitchFamily="49" charset="0"/>
              </a:rPr>
              <a:t>glGetIntegerv( </a:t>
            </a:r>
            <a:r>
              <a:rPr lang="pt-BR" altLang="en-US" b="1" i="1">
                <a:latin typeface="Courier New" panose="02070309020205020404" pitchFamily="49" charset="0"/>
              </a:rPr>
              <a:t>GL_MAX_LIGHTS, &amp;n</a:t>
            </a:r>
            <a:r>
              <a:rPr lang="pt-BR" altLang="en-US" b="1">
                <a:latin typeface="Courier New" panose="02070309020205020404" pitchFamily="49" charset="0"/>
              </a:rPr>
              <a:t> );</a:t>
            </a:r>
          </a:p>
          <a:p>
            <a:r>
              <a:rPr lang="pt-BR" altLang="en-US"/>
              <a:t>Não esquecer de ligar o cálculo de cores pelo modelo de iluminação</a:t>
            </a:r>
          </a:p>
          <a:p>
            <a:pPr lvl="1"/>
            <a:r>
              <a:rPr lang="pt-BR" altLang="en-US" b="1">
                <a:latin typeface="Courier New" panose="02070309020205020404" pitchFamily="49" charset="0"/>
              </a:rPr>
              <a:t>glEnable (</a:t>
            </a:r>
            <a:r>
              <a:rPr lang="pt-BR" altLang="en-US" b="1" i="1">
                <a:latin typeface="Courier New" panose="02070309020205020404" pitchFamily="49" charset="0"/>
              </a:rPr>
              <a:t>GL_LIGHTING</a:t>
            </a:r>
            <a:r>
              <a:rPr lang="pt-BR" altLang="en-US" b="1"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C4C65A6D-DFD0-4560-8738-7C21AE3F3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Fontes de Luz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07E83217-781D-4877-AA2E-39DFA1500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Para configurar as propriedades de cada fonte: </a:t>
            </a:r>
            <a:br>
              <a:rPr lang="pt-BR" altLang="en-US"/>
            </a:br>
            <a:r>
              <a:rPr lang="en-US" altLang="en-US" b="1">
                <a:latin typeface="Courier New" panose="02070309020205020404" pitchFamily="49" charset="0"/>
              </a:rPr>
              <a:t>glLightfv(</a:t>
            </a:r>
            <a:r>
              <a:rPr lang="en-US" altLang="en-US" b="1" i="1">
                <a:latin typeface="Courier New" panose="02070309020205020404" pitchFamily="49" charset="0"/>
              </a:rPr>
              <a:t>source, property, value</a:t>
            </a:r>
            <a:r>
              <a:rPr lang="en-US" altLang="en-US" b="1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90000"/>
              </a:lnSpc>
            </a:pPr>
            <a:r>
              <a:rPr lang="en-US" altLang="en-US" b="1">
                <a:latin typeface="Courier New" panose="02070309020205020404" pitchFamily="49" charset="0"/>
              </a:rPr>
              <a:t>Property</a:t>
            </a:r>
            <a:r>
              <a:rPr lang="pt-BR" altLang="en-US"/>
              <a:t> é uma constante designando: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Coeficientes de cor usados no modelo de iluminação:</a:t>
            </a:r>
          </a:p>
          <a:p>
            <a:pPr lvl="3">
              <a:lnSpc>
                <a:spcPct val="90000"/>
              </a:lnSpc>
            </a:pPr>
            <a:r>
              <a:rPr lang="pt-BR" altLang="en-US" b="1" i="1">
                <a:latin typeface="Courier New" panose="02070309020205020404" pitchFamily="49" charset="0"/>
              </a:rPr>
              <a:t>GL_AMBIENT, GL_DIFFUSE, GL_SPECULAR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Geometria da fonte</a:t>
            </a:r>
          </a:p>
          <a:p>
            <a:pPr lvl="3">
              <a:lnSpc>
                <a:spcPct val="90000"/>
              </a:lnSpc>
            </a:pPr>
            <a:r>
              <a:rPr lang="pt-BR" altLang="en-US" b="1" i="1">
                <a:latin typeface="Courier New" panose="02070309020205020404" pitchFamily="49" charset="0"/>
              </a:rPr>
              <a:t>GL_POSITION, GL_SPOT_DIRECTION</a:t>
            </a:r>
            <a:r>
              <a:rPr lang="pt-BR" altLang="en-US"/>
              <a:t>, </a:t>
            </a:r>
            <a:r>
              <a:rPr lang="pt-BR" altLang="en-US" b="1" i="1">
                <a:latin typeface="Courier New" panose="02070309020205020404" pitchFamily="49" charset="0"/>
              </a:rPr>
              <a:t>GL_SPOT_CUTOFF,  GL_SPOT_EXPONENT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Coeficientes de atenuação</a:t>
            </a:r>
          </a:p>
          <a:p>
            <a:pPr lvl="3">
              <a:lnSpc>
                <a:spcPct val="90000"/>
              </a:lnSpc>
            </a:pPr>
            <a:r>
              <a:rPr lang="pt-BR" altLang="en-US" b="1" i="1">
                <a:latin typeface="Courier New" panose="02070309020205020404" pitchFamily="49" charset="0"/>
              </a:rPr>
              <a:t>GL_CONSTANT_ATTENUATION, GL_LINEAR_ATTENUATION, GL_QUADRATIC_ATTENUATION</a:t>
            </a:r>
          </a:p>
          <a:p>
            <a:pPr lvl="3">
              <a:lnSpc>
                <a:spcPct val="90000"/>
              </a:lnSpc>
            </a:pPr>
            <a:endParaRPr lang="pt-BR" altLang="en-US"/>
          </a:p>
          <a:p>
            <a:pPr lvl="3">
              <a:lnSpc>
                <a:spcPct val="90000"/>
              </a:lnSpc>
            </a:pPr>
            <a:endParaRPr lang="pt-B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0A35E4DB-C97B-4430-93D8-4D694A9A0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Propriedades de Material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6F25870E-279E-4D20-A262-473F16C44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Especificados por </a:t>
            </a:r>
            <a:br>
              <a:rPr lang="pt-BR" altLang="en-US"/>
            </a:br>
            <a:r>
              <a:rPr lang="pt-BR" altLang="en-US"/>
              <a:t>	</a:t>
            </a:r>
            <a:r>
              <a:rPr lang="pt-BR" altLang="en-US" sz="2400" b="1">
                <a:latin typeface="Courier New" panose="02070309020205020404" pitchFamily="49" charset="0"/>
              </a:rPr>
              <a:t>glMaterialfv (</a:t>
            </a:r>
            <a:r>
              <a:rPr lang="pt-BR" altLang="en-US" sz="2400" b="1" i="1">
                <a:latin typeface="Courier New" panose="02070309020205020404" pitchFamily="49" charset="0"/>
              </a:rPr>
              <a:t>face, property, value</a:t>
            </a:r>
            <a:r>
              <a:rPr lang="pt-BR" altLang="en-US" sz="2400" b="1">
                <a:latin typeface="Courier New" panose="02070309020205020404" pitchFamily="49" charset="0"/>
              </a:rPr>
              <a:t>)</a:t>
            </a:r>
            <a:endParaRPr lang="pt-BR" altLang="en-US" sz="2400"/>
          </a:p>
          <a:p>
            <a:pPr lvl="1"/>
            <a:r>
              <a:rPr lang="pt-BR" altLang="en-US" sz="2400" b="1" i="1">
                <a:latin typeface="Courier New" panose="02070309020205020404" pitchFamily="49" charset="0"/>
              </a:rPr>
              <a:t>Face</a:t>
            </a:r>
            <a:r>
              <a:rPr lang="pt-BR" altLang="en-US"/>
              <a:t> designa quais lados da superfície se quer configurar: </a:t>
            </a:r>
          </a:p>
          <a:p>
            <a:pPr lvl="2"/>
            <a:r>
              <a:rPr lang="pt-BR" altLang="en-US" sz="2000" b="1" i="1">
                <a:latin typeface="Courier New" panose="02070309020205020404" pitchFamily="49" charset="0"/>
              </a:rPr>
              <a:t>GL_FRONT, GL_BACK, GL_FRONT_AND_BACK</a:t>
            </a:r>
          </a:p>
          <a:p>
            <a:pPr lvl="1"/>
            <a:r>
              <a:rPr lang="pt-BR" altLang="en-US" sz="2400" b="1" i="1">
                <a:latin typeface="Courier New" panose="02070309020205020404" pitchFamily="49" charset="0"/>
              </a:rPr>
              <a:t>Property</a:t>
            </a:r>
            <a:r>
              <a:rPr lang="pt-BR" altLang="en-US" sz="2200" b="1" i="1">
                <a:latin typeface="Courier New" panose="02070309020205020404" pitchFamily="49" charset="0"/>
              </a:rPr>
              <a:t> </a:t>
            </a:r>
            <a:r>
              <a:rPr lang="pt-BR" altLang="en-US"/>
              <a:t>designa a propriedade do modelo de iluminação:</a:t>
            </a:r>
          </a:p>
          <a:p>
            <a:pPr lvl="2"/>
            <a:r>
              <a:rPr lang="pt-BR" altLang="en-US" sz="2000" b="1" i="1">
                <a:latin typeface="Courier New" panose="02070309020205020404" pitchFamily="49" charset="0"/>
              </a:rPr>
              <a:t>GL_AMBIENT, GL_DIFFUSE, GL_SPECULAR, GL_EMISSION, GL_SHININESS</a:t>
            </a:r>
            <a:endParaRPr lang="pt-B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861" name="Group 77">
            <a:extLst>
              <a:ext uri="{FF2B5EF4-FFF2-40B4-BE49-F238E27FC236}">
                <a16:creationId xmlns:a16="http://schemas.microsoft.com/office/drawing/2014/main" id="{CE913B51-49FB-4C7F-9AA4-1F491381E83B}"/>
              </a:ext>
            </a:extLst>
          </p:cNvPr>
          <p:cNvGrpSpPr>
            <a:grpSpLocks/>
          </p:cNvGrpSpPr>
          <p:nvPr/>
        </p:nvGrpSpPr>
        <p:grpSpPr bwMode="auto">
          <a:xfrm rot="4410536">
            <a:off x="4819650" y="3867150"/>
            <a:ext cx="1101725" cy="1749425"/>
            <a:chOff x="1584" y="3199"/>
            <a:chExt cx="694" cy="1102"/>
          </a:xfrm>
        </p:grpSpPr>
        <p:sp>
          <p:nvSpPr>
            <p:cNvPr id="246829" name="Freeform 45">
              <a:extLst>
                <a:ext uri="{FF2B5EF4-FFF2-40B4-BE49-F238E27FC236}">
                  <a16:creationId xmlns:a16="http://schemas.microsoft.com/office/drawing/2014/main" id="{B82AF254-E4F6-4C6A-A33A-C8E46B53C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3412"/>
              <a:ext cx="528" cy="721"/>
            </a:xfrm>
            <a:custGeom>
              <a:avLst/>
              <a:gdLst>
                <a:gd name="T0" fmla="*/ 1055 w 1055"/>
                <a:gd name="T1" fmla="*/ 0 h 1441"/>
                <a:gd name="T2" fmla="*/ 0 w 1055"/>
                <a:gd name="T3" fmla="*/ 1357 h 1441"/>
                <a:gd name="T4" fmla="*/ 59 w 1055"/>
                <a:gd name="T5" fmla="*/ 1441 h 1441"/>
                <a:gd name="T6" fmla="*/ 1055 w 1055"/>
                <a:gd name="T7" fmla="*/ 49 h 1441"/>
                <a:gd name="T8" fmla="*/ 1055 w 1055"/>
                <a:gd name="T9" fmla="*/ 0 h 1441"/>
                <a:gd name="T10" fmla="*/ 1055 w 1055"/>
                <a:gd name="T11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5" h="1441">
                  <a:moveTo>
                    <a:pt x="1055" y="0"/>
                  </a:moveTo>
                  <a:lnTo>
                    <a:pt x="0" y="1357"/>
                  </a:lnTo>
                  <a:lnTo>
                    <a:pt x="59" y="1441"/>
                  </a:lnTo>
                  <a:lnTo>
                    <a:pt x="1055" y="49"/>
                  </a:lnTo>
                  <a:lnTo>
                    <a:pt x="1055" y="0"/>
                  </a:lnTo>
                  <a:lnTo>
                    <a:pt x="1055" y="0"/>
                  </a:lnTo>
                  <a:close/>
                </a:path>
              </a:pathLst>
            </a:custGeom>
            <a:solidFill>
              <a:srgbClr val="FF5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30" name="Freeform 46">
              <a:extLst>
                <a:ext uri="{FF2B5EF4-FFF2-40B4-BE49-F238E27FC236}">
                  <a16:creationId xmlns:a16="http://schemas.microsoft.com/office/drawing/2014/main" id="{0F5193B0-ABDC-41F2-9C09-FAA4CD567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3" y="3439"/>
              <a:ext cx="498" cy="741"/>
            </a:xfrm>
            <a:custGeom>
              <a:avLst/>
              <a:gdLst>
                <a:gd name="T0" fmla="*/ 994 w 994"/>
                <a:gd name="T1" fmla="*/ 120 h 1483"/>
                <a:gd name="T2" fmla="*/ 74 w 994"/>
                <a:gd name="T3" fmla="*/ 1483 h 1483"/>
                <a:gd name="T4" fmla="*/ 0 w 994"/>
                <a:gd name="T5" fmla="*/ 1388 h 1483"/>
                <a:gd name="T6" fmla="*/ 993 w 994"/>
                <a:gd name="T7" fmla="*/ 0 h 1483"/>
                <a:gd name="T8" fmla="*/ 994 w 994"/>
                <a:gd name="T9" fmla="*/ 120 h 1483"/>
                <a:gd name="T10" fmla="*/ 994 w 994"/>
                <a:gd name="T11" fmla="*/ 120 h 1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4" h="1483">
                  <a:moveTo>
                    <a:pt x="994" y="120"/>
                  </a:moveTo>
                  <a:lnTo>
                    <a:pt x="74" y="1483"/>
                  </a:lnTo>
                  <a:lnTo>
                    <a:pt x="0" y="1388"/>
                  </a:lnTo>
                  <a:lnTo>
                    <a:pt x="993" y="0"/>
                  </a:lnTo>
                  <a:lnTo>
                    <a:pt x="994" y="120"/>
                  </a:lnTo>
                  <a:lnTo>
                    <a:pt x="994" y="12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31" name="Freeform 47">
              <a:extLst>
                <a:ext uri="{FF2B5EF4-FFF2-40B4-BE49-F238E27FC236}">
                  <a16:creationId xmlns:a16="http://schemas.microsoft.com/office/drawing/2014/main" id="{2A62FCC9-CC36-44CB-AF26-424743974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" y="3462"/>
              <a:ext cx="467" cy="757"/>
            </a:xfrm>
            <a:custGeom>
              <a:avLst/>
              <a:gdLst>
                <a:gd name="T0" fmla="*/ 915 w 936"/>
                <a:gd name="T1" fmla="*/ 0 h 1515"/>
                <a:gd name="T2" fmla="*/ 0 w 936"/>
                <a:gd name="T3" fmla="*/ 1437 h 1515"/>
                <a:gd name="T4" fmla="*/ 69 w 936"/>
                <a:gd name="T5" fmla="*/ 1515 h 1515"/>
                <a:gd name="T6" fmla="*/ 936 w 936"/>
                <a:gd name="T7" fmla="*/ 85 h 1515"/>
                <a:gd name="T8" fmla="*/ 915 w 936"/>
                <a:gd name="T9" fmla="*/ 0 h 1515"/>
                <a:gd name="T10" fmla="*/ 915 w 936"/>
                <a:gd name="T11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6" h="1515">
                  <a:moveTo>
                    <a:pt x="915" y="0"/>
                  </a:moveTo>
                  <a:lnTo>
                    <a:pt x="0" y="1437"/>
                  </a:lnTo>
                  <a:lnTo>
                    <a:pt x="69" y="1515"/>
                  </a:lnTo>
                  <a:lnTo>
                    <a:pt x="936" y="85"/>
                  </a:lnTo>
                  <a:lnTo>
                    <a:pt x="915" y="0"/>
                  </a:lnTo>
                  <a:lnTo>
                    <a:pt x="915" y="0"/>
                  </a:lnTo>
                  <a:close/>
                </a:path>
              </a:pathLst>
            </a:custGeom>
            <a:solidFill>
              <a:srgbClr val="A6E8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32" name="Freeform 48">
              <a:extLst>
                <a:ext uri="{FF2B5EF4-FFF2-40B4-BE49-F238E27FC236}">
                  <a16:creationId xmlns:a16="http://schemas.microsoft.com/office/drawing/2014/main" id="{B2BB9F73-2635-4F50-9091-322B96943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3" y="3508"/>
              <a:ext cx="436" cy="750"/>
            </a:xfrm>
            <a:custGeom>
              <a:avLst/>
              <a:gdLst>
                <a:gd name="T0" fmla="*/ 855 w 873"/>
                <a:gd name="T1" fmla="*/ 0 h 1499"/>
                <a:gd name="T2" fmla="*/ 0 w 873"/>
                <a:gd name="T3" fmla="*/ 1420 h 1499"/>
                <a:gd name="T4" fmla="*/ 68 w 873"/>
                <a:gd name="T5" fmla="*/ 1499 h 1499"/>
                <a:gd name="T6" fmla="*/ 873 w 873"/>
                <a:gd name="T7" fmla="*/ 61 h 1499"/>
                <a:gd name="T8" fmla="*/ 855 w 873"/>
                <a:gd name="T9" fmla="*/ 0 h 1499"/>
                <a:gd name="T10" fmla="*/ 855 w 873"/>
                <a:gd name="T11" fmla="*/ 0 h 1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3" h="1499">
                  <a:moveTo>
                    <a:pt x="855" y="0"/>
                  </a:moveTo>
                  <a:lnTo>
                    <a:pt x="0" y="1420"/>
                  </a:lnTo>
                  <a:lnTo>
                    <a:pt x="68" y="1499"/>
                  </a:lnTo>
                  <a:lnTo>
                    <a:pt x="873" y="61"/>
                  </a:lnTo>
                  <a:lnTo>
                    <a:pt x="855" y="0"/>
                  </a:lnTo>
                  <a:lnTo>
                    <a:pt x="855" y="0"/>
                  </a:lnTo>
                  <a:close/>
                </a:path>
              </a:pathLst>
            </a:custGeom>
            <a:solidFill>
              <a:srgbClr val="8FC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33" name="Freeform 49">
              <a:extLst>
                <a:ext uri="{FF2B5EF4-FFF2-40B4-BE49-F238E27FC236}">
                  <a16:creationId xmlns:a16="http://schemas.microsoft.com/office/drawing/2014/main" id="{C70FB0CD-5EA7-46C5-965C-BD737999A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" y="3531"/>
              <a:ext cx="412" cy="770"/>
            </a:xfrm>
            <a:custGeom>
              <a:avLst/>
              <a:gdLst>
                <a:gd name="T0" fmla="*/ 804 w 823"/>
                <a:gd name="T1" fmla="*/ 0 h 1540"/>
                <a:gd name="T2" fmla="*/ 0 w 823"/>
                <a:gd name="T3" fmla="*/ 1451 h 1540"/>
                <a:gd name="T4" fmla="*/ 76 w 823"/>
                <a:gd name="T5" fmla="*/ 1540 h 1540"/>
                <a:gd name="T6" fmla="*/ 823 w 823"/>
                <a:gd name="T7" fmla="*/ 65 h 1540"/>
                <a:gd name="T8" fmla="*/ 804 w 823"/>
                <a:gd name="T9" fmla="*/ 0 h 1540"/>
                <a:gd name="T10" fmla="*/ 804 w 823"/>
                <a:gd name="T11" fmla="*/ 0 h 1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3" h="1540">
                  <a:moveTo>
                    <a:pt x="804" y="0"/>
                  </a:moveTo>
                  <a:lnTo>
                    <a:pt x="0" y="1451"/>
                  </a:lnTo>
                  <a:lnTo>
                    <a:pt x="76" y="1540"/>
                  </a:lnTo>
                  <a:lnTo>
                    <a:pt x="823" y="65"/>
                  </a:lnTo>
                  <a:lnTo>
                    <a:pt x="804" y="0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rgbClr val="7D5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39" name="Freeform 55">
              <a:extLst>
                <a:ext uri="{FF2B5EF4-FFF2-40B4-BE49-F238E27FC236}">
                  <a16:creationId xmlns:a16="http://schemas.microsoft.com/office/drawing/2014/main" id="{5151E956-380E-48E8-8F00-E8B40EF7D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" y="3199"/>
              <a:ext cx="143" cy="118"/>
            </a:xfrm>
            <a:custGeom>
              <a:avLst/>
              <a:gdLst>
                <a:gd name="T0" fmla="*/ 0 w 287"/>
                <a:gd name="T1" fmla="*/ 135 h 238"/>
                <a:gd name="T2" fmla="*/ 287 w 287"/>
                <a:gd name="T3" fmla="*/ 0 h 238"/>
                <a:gd name="T4" fmla="*/ 281 w 287"/>
                <a:gd name="T5" fmla="*/ 238 h 238"/>
                <a:gd name="T6" fmla="*/ 0 w 287"/>
                <a:gd name="T7" fmla="*/ 135 h 238"/>
                <a:gd name="T8" fmla="*/ 0 w 287"/>
                <a:gd name="T9" fmla="*/ 13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238">
                  <a:moveTo>
                    <a:pt x="0" y="135"/>
                  </a:moveTo>
                  <a:lnTo>
                    <a:pt x="287" y="0"/>
                  </a:lnTo>
                  <a:lnTo>
                    <a:pt x="281" y="238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94A95F89-C048-4316-8483-9500547EA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58BB4BBC-8237-4FB4-A8EB-BE34BAE862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en-US" sz="2600"/>
              <a:t>Estudo de como a luz interage com objetos de uma cena</a:t>
            </a:r>
          </a:p>
          <a:p>
            <a:pPr lvl="1"/>
            <a:r>
              <a:rPr lang="pt-BR" altLang="en-US" sz="2400"/>
              <a:t>Emissão</a:t>
            </a:r>
          </a:p>
          <a:p>
            <a:pPr lvl="1"/>
            <a:r>
              <a:rPr lang="pt-BR" altLang="en-US" sz="2400"/>
              <a:t>Transmissão</a:t>
            </a:r>
          </a:p>
          <a:p>
            <a:pPr lvl="1"/>
            <a:r>
              <a:rPr lang="pt-BR" altLang="en-US" sz="2400"/>
              <a:t>Absorção</a:t>
            </a:r>
          </a:p>
          <a:p>
            <a:pPr lvl="1"/>
            <a:r>
              <a:rPr lang="pt-BR" altLang="en-US" sz="2400"/>
              <a:t>Refração</a:t>
            </a:r>
          </a:p>
          <a:p>
            <a:pPr lvl="1"/>
            <a:r>
              <a:rPr lang="pt-BR" altLang="en-US" sz="2400"/>
              <a:t>Reflexão</a:t>
            </a:r>
          </a:p>
        </p:txBody>
      </p:sp>
      <p:pic>
        <p:nvPicPr>
          <p:cNvPr id="246788" name="Picture 4" descr="HH01515A[1]">
            <a:extLst>
              <a:ext uri="{FF2B5EF4-FFF2-40B4-BE49-F238E27FC236}">
                <a16:creationId xmlns:a16="http://schemas.microsoft.com/office/drawing/2014/main" id="{496FAB58-B51C-4567-9A84-D640A7C7575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72400" y="2438400"/>
            <a:ext cx="742950" cy="942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6792" name="Cloud">
            <a:extLst>
              <a:ext uri="{FF2B5EF4-FFF2-40B4-BE49-F238E27FC236}">
                <a16:creationId xmlns:a16="http://schemas.microsoft.com/office/drawing/2014/main" id="{E1F85D2F-A747-4052-A685-E06231B213F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7010400" y="4495800"/>
            <a:ext cx="1676400" cy="11239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246794" name="Picture 10" descr="TN00285_[1]">
            <a:extLst>
              <a:ext uri="{FF2B5EF4-FFF2-40B4-BE49-F238E27FC236}">
                <a16:creationId xmlns:a16="http://schemas.microsoft.com/office/drawing/2014/main" id="{8F5E419E-9937-42F3-8EAC-A25ADEBBF66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1676400"/>
            <a:ext cx="1295400" cy="1095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46813" name="Group 29">
            <a:extLst>
              <a:ext uri="{FF2B5EF4-FFF2-40B4-BE49-F238E27FC236}">
                <a16:creationId xmlns:a16="http://schemas.microsoft.com/office/drawing/2014/main" id="{6E8CB83A-92D6-4B18-B3D8-7B9E1D0FCF26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572000"/>
            <a:ext cx="1168400" cy="1220788"/>
            <a:chOff x="3007" y="2911"/>
            <a:chExt cx="736" cy="769"/>
          </a:xfrm>
        </p:grpSpPr>
        <p:sp>
          <p:nvSpPr>
            <p:cNvPr id="246803" name="Freeform 19">
              <a:extLst>
                <a:ext uri="{FF2B5EF4-FFF2-40B4-BE49-F238E27FC236}">
                  <a16:creationId xmlns:a16="http://schemas.microsoft.com/office/drawing/2014/main" id="{8D4F06B6-0C61-464B-A77F-F3717ABBD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7" y="2911"/>
              <a:ext cx="736" cy="769"/>
            </a:xfrm>
            <a:custGeom>
              <a:avLst/>
              <a:gdLst>
                <a:gd name="T0" fmla="*/ 1440 w 1470"/>
                <a:gd name="T1" fmla="*/ 870 h 1540"/>
                <a:gd name="T2" fmla="*/ 440 w 1470"/>
                <a:gd name="T3" fmla="*/ 1540 h 1540"/>
                <a:gd name="T4" fmla="*/ 0 w 1470"/>
                <a:gd name="T5" fmla="*/ 1220 h 1540"/>
                <a:gd name="T6" fmla="*/ 0 w 1470"/>
                <a:gd name="T7" fmla="*/ 1220 h 1540"/>
                <a:gd name="T8" fmla="*/ 4 w 1470"/>
                <a:gd name="T9" fmla="*/ 331 h 1540"/>
                <a:gd name="T10" fmla="*/ 1470 w 1470"/>
                <a:gd name="T11" fmla="*/ 0 h 1540"/>
                <a:gd name="T12" fmla="*/ 1440 w 1470"/>
                <a:gd name="T13" fmla="*/ 870 h 1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70" h="1540">
                  <a:moveTo>
                    <a:pt x="1440" y="870"/>
                  </a:moveTo>
                  <a:lnTo>
                    <a:pt x="440" y="1540"/>
                  </a:lnTo>
                  <a:lnTo>
                    <a:pt x="0" y="1220"/>
                  </a:lnTo>
                  <a:lnTo>
                    <a:pt x="0" y="1220"/>
                  </a:lnTo>
                  <a:lnTo>
                    <a:pt x="4" y="331"/>
                  </a:lnTo>
                  <a:lnTo>
                    <a:pt x="1470" y="0"/>
                  </a:lnTo>
                  <a:lnTo>
                    <a:pt x="1440" y="8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4" name="Freeform 20">
              <a:extLst>
                <a:ext uri="{FF2B5EF4-FFF2-40B4-BE49-F238E27FC236}">
                  <a16:creationId xmlns:a16="http://schemas.microsoft.com/office/drawing/2014/main" id="{57A1BABB-4366-47DF-BAAC-9EC3CF177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" y="2938"/>
              <a:ext cx="642" cy="205"/>
            </a:xfrm>
            <a:custGeom>
              <a:avLst/>
              <a:gdLst>
                <a:gd name="T0" fmla="*/ 1284 w 1284"/>
                <a:gd name="T1" fmla="*/ 0 h 409"/>
                <a:gd name="T2" fmla="*/ 566 w 1284"/>
                <a:gd name="T3" fmla="*/ 409 h 409"/>
                <a:gd name="T4" fmla="*/ 474 w 1284"/>
                <a:gd name="T5" fmla="*/ 392 h 409"/>
                <a:gd name="T6" fmla="*/ 474 w 1284"/>
                <a:gd name="T7" fmla="*/ 392 h 409"/>
                <a:gd name="T8" fmla="*/ 792 w 1284"/>
                <a:gd name="T9" fmla="*/ 184 h 409"/>
                <a:gd name="T10" fmla="*/ 779 w 1284"/>
                <a:gd name="T11" fmla="*/ 163 h 409"/>
                <a:gd name="T12" fmla="*/ 360 w 1284"/>
                <a:gd name="T13" fmla="*/ 364 h 409"/>
                <a:gd name="T14" fmla="*/ 260 w 1284"/>
                <a:gd name="T15" fmla="*/ 345 h 409"/>
                <a:gd name="T16" fmla="*/ 600 w 1284"/>
                <a:gd name="T17" fmla="*/ 210 h 409"/>
                <a:gd name="T18" fmla="*/ 577 w 1284"/>
                <a:gd name="T19" fmla="*/ 184 h 409"/>
                <a:gd name="T20" fmla="*/ 108 w 1284"/>
                <a:gd name="T21" fmla="*/ 324 h 409"/>
                <a:gd name="T22" fmla="*/ 0 w 1284"/>
                <a:gd name="T23" fmla="*/ 307 h 409"/>
                <a:gd name="T24" fmla="*/ 1284 w 1284"/>
                <a:gd name="T25" fmla="*/ 0 h 409"/>
                <a:gd name="T26" fmla="*/ 1284 w 1284"/>
                <a:gd name="T27" fmla="*/ 0 h 409"/>
                <a:gd name="T28" fmla="*/ 1284 w 1284"/>
                <a:gd name="T2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4" h="409">
                  <a:moveTo>
                    <a:pt x="1284" y="0"/>
                  </a:moveTo>
                  <a:lnTo>
                    <a:pt x="566" y="409"/>
                  </a:lnTo>
                  <a:lnTo>
                    <a:pt x="474" y="392"/>
                  </a:lnTo>
                  <a:lnTo>
                    <a:pt x="474" y="392"/>
                  </a:lnTo>
                  <a:lnTo>
                    <a:pt x="792" y="184"/>
                  </a:lnTo>
                  <a:lnTo>
                    <a:pt x="779" y="163"/>
                  </a:lnTo>
                  <a:lnTo>
                    <a:pt x="360" y="364"/>
                  </a:lnTo>
                  <a:lnTo>
                    <a:pt x="260" y="345"/>
                  </a:lnTo>
                  <a:lnTo>
                    <a:pt x="600" y="210"/>
                  </a:lnTo>
                  <a:lnTo>
                    <a:pt x="577" y="184"/>
                  </a:lnTo>
                  <a:lnTo>
                    <a:pt x="108" y="324"/>
                  </a:lnTo>
                  <a:lnTo>
                    <a:pt x="0" y="307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8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5" name="Freeform 21">
              <a:extLst>
                <a:ext uri="{FF2B5EF4-FFF2-40B4-BE49-F238E27FC236}">
                  <a16:creationId xmlns:a16="http://schemas.microsoft.com/office/drawing/2014/main" id="{F122566A-C72E-4EF9-8BD3-FB60E00CC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955"/>
              <a:ext cx="438" cy="481"/>
            </a:xfrm>
            <a:custGeom>
              <a:avLst/>
              <a:gdLst>
                <a:gd name="T0" fmla="*/ 573 w 877"/>
                <a:gd name="T1" fmla="*/ 324 h 962"/>
                <a:gd name="T2" fmla="*/ 593 w 877"/>
                <a:gd name="T3" fmla="*/ 345 h 962"/>
                <a:gd name="T4" fmla="*/ 877 w 877"/>
                <a:gd name="T5" fmla="*/ 91 h 962"/>
                <a:gd name="T6" fmla="*/ 873 w 877"/>
                <a:gd name="T7" fmla="*/ 180 h 962"/>
                <a:gd name="T8" fmla="*/ 873 w 877"/>
                <a:gd name="T9" fmla="*/ 180 h 962"/>
                <a:gd name="T10" fmla="*/ 824 w 877"/>
                <a:gd name="T11" fmla="*/ 241 h 962"/>
                <a:gd name="T12" fmla="*/ 536 w 877"/>
                <a:gd name="T13" fmla="*/ 542 h 962"/>
                <a:gd name="T14" fmla="*/ 536 w 877"/>
                <a:gd name="T15" fmla="*/ 542 h 962"/>
                <a:gd name="T16" fmla="*/ 560 w 877"/>
                <a:gd name="T17" fmla="*/ 569 h 962"/>
                <a:gd name="T18" fmla="*/ 866 w 877"/>
                <a:gd name="T19" fmla="*/ 303 h 962"/>
                <a:gd name="T20" fmla="*/ 866 w 877"/>
                <a:gd name="T21" fmla="*/ 303 h 962"/>
                <a:gd name="T22" fmla="*/ 863 w 877"/>
                <a:gd name="T23" fmla="*/ 375 h 962"/>
                <a:gd name="T24" fmla="*/ 863 w 877"/>
                <a:gd name="T25" fmla="*/ 375 h 962"/>
                <a:gd name="T26" fmla="*/ 568 w 877"/>
                <a:gd name="T27" fmla="*/ 682 h 962"/>
                <a:gd name="T28" fmla="*/ 596 w 877"/>
                <a:gd name="T29" fmla="*/ 702 h 962"/>
                <a:gd name="T30" fmla="*/ 858 w 877"/>
                <a:gd name="T31" fmla="*/ 478 h 962"/>
                <a:gd name="T32" fmla="*/ 858 w 877"/>
                <a:gd name="T33" fmla="*/ 478 h 962"/>
                <a:gd name="T34" fmla="*/ 858 w 877"/>
                <a:gd name="T35" fmla="*/ 512 h 962"/>
                <a:gd name="T36" fmla="*/ 619 w 877"/>
                <a:gd name="T37" fmla="*/ 786 h 962"/>
                <a:gd name="T38" fmla="*/ 0 w 877"/>
                <a:gd name="T39" fmla="*/ 962 h 962"/>
                <a:gd name="T40" fmla="*/ 131 w 877"/>
                <a:gd name="T41" fmla="*/ 410 h 962"/>
                <a:gd name="T42" fmla="*/ 858 w 877"/>
                <a:gd name="T43" fmla="*/ 0 h 962"/>
                <a:gd name="T44" fmla="*/ 858 w 877"/>
                <a:gd name="T45" fmla="*/ 0 h 962"/>
                <a:gd name="T46" fmla="*/ 573 w 877"/>
                <a:gd name="T47" fmla="*/ 324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7" h="962">
                  <a:moveTo>
                    <a:pt x="573" y="324"/>
                  </a:moveTo>
                  <a:lnTo>
                    <a:pt x="593" y="345"/>
                  </a:lnTo>
                  <a:lnTo>
                    <a:pt x="877" y="91"/>
                  </a:lnTo>
                  <a:lnTo>
                    <a:pt x="873" y="180"/>
                  </a:lnTo>
                  <a:lnTo>
                    <a:pt x="873" y="180"/>
                  </a:lnTo>
                  <a:lnTo>
                    <a:pt x="824" y="241"/>
                  </a:lnTo>
                  <a:lnTo>
                    <a:pt x="536" y="542"/>
                  </a:lnTo>
                  <a:lnTo>
                    <a:pt x="536" y="542"/>
                  </a:lnTo>
                  <a:lnTo>
                    <a:pt x="560" y="569"/>
                  </a:lnTo>
                  <a:lnTo>
                    <a:pt x="866" y="303"/>
                  </a:lnTo>
                  <a:lnTo>
                    <a:pt x="866" y="303"/>
                  </a:lnTo>
                  <a:lnTo>
                    <a:pt x="863" y="375"/>
                  </a:lnTo>
                  <a:lnTo>
                    <a:pt x="863" y="375"/>
                  </a:lnTo>
                  <a:lnTo>
                    <a:pt x="568" y="682"/>
                  </a:lnTo>
                  <a:lnTo>
                    <a:pt x="596" y="702"/>
                  </a:lnTo>
                  <a:lnTo>
                    <a:pt x="858" y="478"/>
                  </a:lnTo>
                  <a:lnTo>
                    <a:pt x="858" y="478"/>
                  </a:lnTo>
                  <a:lnTo>
                    <a:pt x="858" y="512"/>
                  </a:lnTo>
                  <a:lnTo>
                    <a:pt x="619" y="786"/>
                  </a:lnTo>
                  <a:lnTo>
                    <a:pt x="0" y="962"/>
                  </a:lnTo>
                  <a:lnTo>
                    <a:pt x="131" y="41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573" y="324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6" name="Freeform 22">
              <a:extLst>
                <a:ext uri="{FF2B5EF4-FFF2-40B4-BE49-F238E27FC236}">
                  <a16:creationId xmlns:a16="http://schemas.microsoft.com/office/drawing/2014/main" id="{C24997DD-11E8-4163-B7B4-5C7D37891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3105"/>
              <a:ext cx="304" cy="361"/>
            </a:xfrm>
            <a:custGeom>
              <a:avLst/>
              <a:gdLst>
                <a:gd name="T0" fmla="*/ 68 w 608"/>
                <a:gd name="T1" fmla="*/ 10 h 722"/>
                <a:gd name="T2" fmla="*/ 210 w 608"/>
                <a:gd name="T3" fmla="*/ 377 h 722"/>
                <a:gd name="T4" fmla="*/ 238 w 608"/>
                <a:gd name="T5" fmla="*/ 379 h 722"/>
                <a:gd name="T6" fmla="*/ 238 w 608"/>
                <a:gd name="T7" fmla="*/ 379 h 722"/>
                <a:gd name="T8" fmla="*/ 131 w 608"/>
                <a:gd name="T9" fmla="*/ 21 h 722"/>
                <a:gd name="T10" fmla="*/ 131 w 608"/>
                <a:gd name="T11" fmla="*/ 21 h 722"/>
                <a:gd name="T12" fmla="*/ 188 w 608"/>
                <a:gd name="T13" fmla="*/ 27 h 722"/>
                <a:gd name="T14" fmla="*/ 188 w 608"/>
                <a:gd name="T15" fmla="*/ 27 h 722"/>
                <a:gd name="T16" fmla="*/ 339 w 608"/>
                <a:gd name="T17" fmla="*/ 519 h 722"/>
                <a:gd name="T18" fmla="*/ 371 w 608"/>
                <a:gd name="T19" fmla="*/ 515 h 722"/>
                <a:gd name="T20" fmla="*/ 371 w 608"/>
                <a:gd name="T21" fmla="*/ 515 h 722"/>
                <a:gd name="T22" fmla="*/ 305 w 608"/>
                <a:gd name="T23" fmla="*/ 44 h 722"/>
                <a:gd name="T24" fmla="*/ 425 w 608"/>
                <a:gd name="T25" fmla="*/ 65 h 722"/>
                <a:gd name="T26" fmla="*/ 425 w 608"/>
                <a:gd name="T27" fmla="*/ 65 h 722"/>
                <a:gd name="T28" fmla="*/ 425 w 608"/>
                <a:gd name="T29" fmla="*/ 499 h 722"/>
                <a:gd name="T30" fmla="*/ 457 w 608"/>
                <a:gd name="T31" fmla="*/ 502 h 722"/>
                <a:gd name="T32" fmla="*/ 525 w 608"/>
                <a:gd name="T33" fmla="*/ 89 h 722"/>
                <a:gd name="T34" fmla="*/ 525 w 608"/>
                <a:gd name="T35" fmla="*/ 89 h 722"/>
                <a:gd name="T36" fmla="*/ 608 w 608"/>
                <a:gd name="T37" fmla="*/ 106 h 722"/>
                <a:gd name="T38" fmla="*/ 608 w 608"/>
                <a:gd name="T39" fmla="*/ 106 h 722"/>
                <a:gd name="T40" fmla="*/ 477 w 608"/>
                <a:gd name="T41" fmla="*/ 669 h 722"/>
                <a:gd name="T42" fmla="*/ 271 w 608"/>
                <a:gd name="T43" fmla="*/ 722 h 722"/>
                <a:gd name="T44" fmla="*/ 0 w 608"/>
                <a:gd name="T45" fmla="*/ 0 h 722"/>
                <a:gd name="T46" fmla="*/ 68 w 608"/>
                <a:gd name="T47" fmla="*/ 10 h 722"/>
                <a:gd name="T48" fmla="*/ 68 w 608"/>
                <a:gd name="T49" fmla="*/ 10 h 722"/>
                <a:gd name="T50" fmla="*/ 68 w 608"/>
                <a:gd name="T51" fmla="*/ 1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08" h="722">
                  <a:moveTo>
                    <a:pt x="68" y="10"/>
                  </a:moveTo>
                  <a:lnTo>
                    <a:pt x="210" y="377"/>
                  </a:lnTo>
                  <a:lnTo>
                    <a:pt x="238" y="379"/>
                  </a:lnTo>
                  <a:lnTo>
                    <a:pt x="238" y="379"/>
                  </a:lnTo>
                  <a:lnTo>
                    <a:pt x="131" y="21"/>
                  </a:lnTo>
                  <a:lnTo>
                    <a:pt x="131" y="21"/>
                  </a:lnTo>
                  <a:lnTo>
                    <a:pt x="188" y="27"/>
                  </a:lnTo>
                  <a:lnTo>
                    <a:pt x="188" y="27"/>
                  </a:lnTo>
                  <a:lnTo>
                    <a:pt x="339" y="519"/>
                  </a:lnTo>
                  <a:lnTo>
                    <a:pt x="371" y="515"/>
                  </a:lnTo>
                  <a:lnTo>
                    <a:pt x="371" y="515"/>
                  </a:lnTo>
                  <a:lnTo>
                    <a:pt x="305" y="44"/>
                  </a:lnTo>
                  <a:lnTo>
                    <a:pt x="425" y="65"/>
                  </a:lnTo>
                  <a:lnTo>
                    <a:pt x="425" y="65"/>
                  </a:lnTo>
                  <a:lnTo>
                    <a:pt x="425" y="499"/>
                  </a:lnTo>
                  <a:lnTo>
                    <a:pt x="457" y="502"/>
                  </a:lnTo>
                  <a:lnTo>
                    <a:pt x="525" y="89"/>
                  </a:lnTo>
                  <a:lnTo>
                    <a:pt x="525" y="89"/>
                  </a:lnTo>
                  <a:lnTo>
                    <a:pt x="608" y="106"/>
                  </a:lnTo>
                  <a:lnTo>
                    <a:pt x="608" y="106"/>
                  </a:lnTo>
                  <a:lnTo>
                    <a:pt x="477" y="669"/>
                  </a:lnTo>
                  <a:lnTo>
                    <a:pt x="271" y="722"/>
                  </a:lnTo>
                  <a:lnTo>
                    <a:pt x="0" y="0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1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7" name="Freeform 23">
              <a:extLst>
                <a:ext uri="{FF2B5EF4-FFF2-40B4-BE49-F238E27FC236}">
                  <a16:creationId xmlns:a16="http://schemas.microsoft.com/office/drawing/2014/main" id="{64D3F342-309B-48CD-9138-5C2A73BA6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3141"/>
              <a:ext cx="121" cy="344"/>
            </a:xfrm>
            <a:custGeom>
              <a:avLst/>
              <a:gdLst>
                <a:gd name="T0" fmla="*/ 243 w 243"/>
                <a:gd name="T1" fmla="*/ 660 h 688"/>
                <a:gd name="T2" fmla="*/ 243 w 243"/>
                <a:gd name="T3" fmla="*/ 660 h 688"/>
                <a:gd name="T4" fmla="*/ 160 w 243"/>
                <a:gd name="T5" fmla="*/ 688 h 688"/>
                <a:gd name="T6" fmla="*/ 160 w 243"/>
                <a:gd name="T7" fmla="*/ 688 h 688"/>
                <a:gd name="T8" fmla="*/ 4 w 243"/>
                <a:gd name="T9" fmla="*/ 499 h 688"/>
                <a:gd name="T10" fmla="*/ 4 w 243"/>
                <a:gd name="T11" fmla="*/ 499 h 688"/>
                <a:gd name="T12" fmla="*/ 4 w 243"/>
                <a:gd name="T13" fmla="*/ 376 h 688"/>
                <a:gd name="T14" fmla="*/ 4 w 243"/>
                <a:gd name="T15" fmla="*/ 376 h 688"/>
                <a:gd name="T16" fmla="*/ 105 w 243"/>
                <a:gd name="T17" fmla="*/ 539 h 688"/>
                <a:gd name="T18" fmla="*/ 105 w 243"/>
                <a:gd name="T19" fmla="*/ 539 h 688"/>
                <a:gd name="T20" fmla="*/ 143 w 243"/>
                <a:gd name="T21" fmla="*/ 521 h 688"/>
                <a:gd name="T22" fmla="*/ 0 w 243"/>
                <a:gd name="T23" fmla="*/ 162 h 688"/>
                <a:gd name="T24" fmla="*/ 0 w 243"/>
                <a:gd name="T25" fmla="*/ 0 h 688"/>
                <a:gd name="T26" fmla="*/ 243 w 243"/>
                <a:gd name="T27" fmla="*/ 660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3" h="688">
                  <a:moveTo>
                    <a:pt x="243" y="660"/>
                  </a:moveTo>
                  <a:lnTo>
                    <a:pt x="243" y="660"/>
                  </a:lnTo>
                  <a:lnTo>
                    <a:pt x="160" y="688"/>
                  </a:lnTo>
                  <a:lnTo>
                    <a:pt x="160" y="688"/>
                  </a:lnTo>
                  <a:lnTo>
                    <a:pt x="4" y="499"/>
                  </a:lnTo>
                  <a:lnTo>
                    <a:pt x="4" y="499"/>
                  </a:lnTo>
                  <a:lnTo>
                    <a:pt x="4" y="376"/>
                  </a:lnTo>
                  <a:lnTo>
                    <a:pt x="4" y="376"/>
                  </a:lnTo>
                  <a:lnTo>
                    <a:pt x="105" y="539"/>
                  </a:lnTo>
                  <a:lnTo>
                    <a:pt x="105" y="539"/>
                  </a:lnTo>
                  <a:lnTo>
                    <a:pt x="143" y="521"/>
                  </a:lnTo>
                  <a:lnTo>
                    <a:pt x="0" y="162"/>
                  </a:lnTo>
                  <a:lnTo>
                    <a:pt x="0" y="0"/>
                  </a:lnTo>
                  <a:lnTo>
                    <a:pt x="243" y="660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8" name="Freeform 24">
              <a:extLst>
                <a:ext uri="{FF2B5EF4-FFF2-40B4-BE49-F238E27FC236}">
                  <a16:creationId xmlns:a16="http://schemas.microsoft.com/office/drawing/2014/main" id="{6CCBDF95-F126-4E71-A3E4-5F2400C1D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" y="3252"/>
              <a:ext cx="80" cy="86"/>
            </a:xfrm>
            <a:custGeom>
              <a:avLst/>
              <a:gdLst>
                <a:gd name="T0" fmla="*/ 154 w 158"/>
                <a:gd name="T1" fmla="*/ 145 h 172"/>
                <a:gd name="T2" fmla="*/ 0 w 158"/>
                <a:gd name="T3" fmla="*/ 172 h 172"/>
                <a:gd name="T4" fmla="*/ 158 w 158"/>
                <a:gd name="T5" fmla="*/ 0 h 172"/>
                <a:gd name="T6" fmla="*/ 154 w 158"/>
                <a:gd name="T7" fmla="*/ 145 h 172"/>
                <a:gd name="T8" fmla="*/ 154 w 158"/>
                <a:gd name="T9" fmla="*/ 145 h 172"/>
                <a:gd name="T10" fmla="*/ 154 w 158"/>
                <a:gd name="T11" fmla="*/ 14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172">
                  <a:moveTo>
                    <a:pt x="154" y="145"/>
                  </a:moveTo>
                  <a:lnTo>
                    <a:pt x="0" y="172"/>
                  </a:lnTo>
                  <a:lnTo>
                    <a:pt x="158" y="0"/>
                  </a:lnTo>
                  <a:lnTo>
                    <a:pt x="154" y="145"/>
                  </a:lnTo>
                  <a:lnTo>
                    <a:pt x="154" y="145"/>
                  </a:lnTo>
                  <a:lnTo>
                    <a:pt x="154" y="145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09" name="Freeform 25">
              <a:extLst>
                <a:ext uri="{FF2B5EF4-FFF2-40B4-BE49-F238E27FC236}">
                  <a16:creationId xmlns:a16="http://schemas.microsoft.com/office/drawing/2014/main" id="{DC6289AF-2543-487A-B656-F2BDA89BC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3331"/>
              <a:ext cx="460" cy="318"/>
            </a:xfrm>
            <a:custGeom>
              <a:avLst/>
              <a:gdLst>
                <a:gd name="T0" fmla="*/ 920 w 920"/>
                <a:gd name="T1" fmla="*/ 0 h 638"/>
                <a:gd name="T2" fmla="*/ 0 w 920"/>
                <a:gd name="T3" fmla="*/ 638 h 638"/>
                <a:gd name="T4" fmla="*/ 76 w 920"/>
                <a:gd name="T5" fmla="*/ 221 h 638"/>
                <a:gd name="T6" fmla="*/ 688 w 920"/>
                <a:gd name="T7" fmla="*/ 47 h 638"/>
                <a:gd name="T8" fmla="*/ 670 w 920"/>
                <a:gd name="T9" fmla="*/ 77 h 638"/>
                <a:gd name="T10" fmla="*/ 693 w 920"/>
                <a:gd name="T11" fmla="*/ 89 h 638"/>
                <a:gd name="T12" fmla="*/ 755 w 920"/>
                <a:gd name="T13" fmla="*/ 30 h 638"/>
                <a:gd name="T14" fmla="*/ 920 w 920"/>
                <a:gd name="T15" fmla="*/ 0 h 638"/>
                <a:gd name="T16" fmla="*/ 920 w 920"/>
                <a:gd name="T17" fmla="*/ 0 h 638"/>
                <a:gd name="T18" fmla="*/ 920 w 920"/>
                <a:gd name="T19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20" h="638">
                  <a:moveTo>
                    <a:pt x="920" y="0"/>
                  </a:moveTo>
                  <a:lnTo>
                    <a:pt x="0" y="638"/>
                  </a:lnTo>
                  <a:lnTo>
                    <a:pt x="76" y="221"/>
                  </a:lnTo>
                  <a:lnTo>
                    <a:pt x="688" y="47"/>
                  </a:lnTo>
                  <a:lnTo>
                    <a:pt x="670" y="77"/>
                  </a:lnTo>
                  <a:lnTo>
                    <a:pt x="693" y="89"/>
                  </a:lnTo>
                  <a:lnTo>
                    <a:pt x="755" y="30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920" y="0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10" name="Freeform 26">
              <a:extLst>
                <a:ext uri="{FF2B5EF4-FFF2-40B4-BE49-F238E27FC236}">
                  <a16:creationId xmlns:a16="http://schemas.microsoft.com/office/drawing/2014/main" id="{D687FCFD-6637-46A6-8F71-36D726867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3445"/>
              <a:ext cx="101" cy="204"/>
            </a:xfrm>
            <a:custGeom>
              <a:avLst/>
              <a:gdLst>
                <a:gd name="T0" fmla="*/ 203 w 203"/>
                <a:gd name="T1" fmla="*/ 0 h 408"/>
                <a:gd name="T2" fmla="*/ 129 w 203"/>
                <a:gd name="T3" fmla="*/ 408 h 408"/>
                <a:gd name="T4" fmla="*/ 0 w 203"/>
                <a:gd name="T5" fmla="*/ 53 h 408"/>
                <a:gd name="T6" fmla="*/ 203 w 203"/>
                <a:gd name="T7" fmla="*/ 0 h 408"/>
                <a:gd name="T8" fmla="*/ 203 w 203"/>
                <a:gd name="T9" fmla="*/ 0 h 408"/>
                <a:gd name="T10" fmla="*/ 203 w 203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3" h="408">
                  <a:moveTo>
                    <a:pt x="203" y="0"/>
                  </a:moveTo>
                  <a:lnTo>
                    <a:pt x="129" y="408"/>
                  </a:lnTo>
                  <a:lnTo>
                    <a:pt x="0" y="53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11" name="Freeform 27">
              <a:extLst>
                <a:ext uri="{FF2B5EF4-FFF2-40B4-BE49-F238E27FC236}">
                  <a16:creationId xmlns:a16="http://schemas.microsoft.com/office/drawing/2014/main" id="{0F295C1C-3F07-4E85-9005-7A9E35FD0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3464"/>
              <a:ext cx="34" cy="41"/>
            </a:xfrm>
            <a:custGeom>
              <a:avLst/>
              <a:gdLst>
                <a:gd name="T0" fmla="*/ 0 w 68"/>
                <a:gd name="T1" fmla="*/ 82 h 82"/>
                <a:gd name="T2" fmla="*/ 3 w 68"/>
                <a:gd name="T3" fmla="*/ 0 h 82"/>
                <a:gd name="T4" fmla="*/ 68 w 68"/>
                <a:gd name="T5" fmla="*/ 63 h 82"/>
                <a:gd name="T6" fmla="*/ 0 w 68"/>
                <a:gd name="T7" fmla="*/ 82 h 82"/>
                <a:gd name="T8" fmla="*/ 0 w 68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82">
                  <a:moveTo>
                    <a:pt x="0" y="82"/>
                  </a:moveTo>
                  <a:lnTo>
                    <a:pt x="3" y="0"/>
                  </a:lnTo>
                  <a:lnTo>
                    <a:pt x="68" y="63"/>
                  </a:lnTo>
                  <a:lnTo>
                    <a:pt x="0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812" name="Freeform 28">
              <a:extLst>
                <a:ext uri="{FF2B5EF4-FFF2-40B4-BE49-F238E27FC236}">
                  <a16:creationId xmlns:a16="http://schemas.microsoft.com/office/drawing/2014/main" id="{21885E9D-B502-4251-B4D3-44C2ABAD2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3476"/>
              <a:ext cx="186" cy="176"/>
            </a:xfrm>
            <a:custGeom>
              <a:avLst/>
              <a:gdLst>
                <a:gd name="T0" fmla="*/ 371 w 371"/>
                <a:gd name="T1" fmla="*/ 351 h 351"/>
                <a:gd name="T2" fmla="*/ 0 w 371"/>
                <a:gd name="T3" fmla="*/ 71 h 351"/>
                <a:gd name="T4" fmla="*/ 81 w 371"/>
                <a:gd name="T5" fmla="*/ 51 h 351"/>
                <a:gd name="T6" fmla="*/ 81 w 371"/>
                <a:gd name="T7" fmla="*/ 51 h 351"/>
                <a:gd name="T8" fmla="*/ 199 w 371"/>
                <a:gd name="T9" fmla="*/ 148 h 351"/>
                <a:gd name="T10" fmla="*/ 232 w 371"/>
                <a:gd name="T11" fmla="*/ 116 h 351"/>
                <a:gd name="T12" fmla="*/ 232 w 371"/>
                <a:gd name="T13" fmla="*/ 116 h 351"/>
                <a:gd name="T14" fmla="*/ 164 w 371"/>
                <a:gd name="T15" fmla="*/ 25 h 351"/>
                <a:gd name="T16" fmla="*/ 164 w 371"/>
                <a:gd name="T17" fmla="*/ 25 h 351"/>
                <a:gd name="T18" fmla="*/ 245 w 371"/>
                <a:gd name="T19" fmla="*/ 0 h 351"/>
                <a:gd name="T20" fmla="*/ 245 w 371"/>
                <a:gd name="T21" fmla="*/ 0 h 351"/>
                <a:gd name="T22" fmla="*/ 371 w 371"/>
                <a:gd name="T23" fmla="*/ 351 h 351"/>
                <a:gd name="T24" fmla="*/ 371 w 371"/>
                <a:gd name="T25" fmla="*/ 351 h 351"/>
                <a:gd name="T26" fmla="*/ 371 w 371"/>
                <a:gd name="T27" fmla="*/ 3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1" h="351">
                  <a:moveTo>
                    <a:pt x="371" y="351"/>
                  </a:moveTo>
                  <a:lnTo>
                    <a:pt x="0" y="71"/>
                  </a:lnTo>
                  <a:lnTo>
                    <a:pt x="81" y="51"/>
                  </a:lnTo>
                  <a:lnTo>
                    <a:pt x="81" y="51"/>
                  </a:lnTo>
                  <a:lnTo>
                    <a:pt x="199" y="148"/>
                  </a:lnTo>
                  <a:lnTo>
                    <a:pt x="232" y="116"/>
                  </a:lnTo>
                  <a:lnTo>
                    <a:pt x="232" y="116"/>
                  </a:lnTo>
                  <a:lnTo>
                    <a:pt x="164" y="25"/>
                  </a:lnTo>
                  <a:lnTo>
                    <a:pt x="164" y="25"/>
                  </a:lnTo>
                  <a:lnTo>
                    <a:pt x="245" y="0"/>
                  </a:lnTo>
                  <a:lnTo>
                    <a:pt x="245" y="0"/>
                  </a:lnTo>
                  <a:lnTo>
                    <a:pt x="371" y="351"/>
                  </a:lnTo>
                  <a:lnTo>
                    <a:pt x="371" y="351"/>
                  </a:lnTo>
                  <a:lnTo>
                    <a:pt x="371" y="351"/>
                  </a:lnTo>
                  <a:close/>
                </a:path>
              </a:pathLst>
            </a:custGeom>
            <a:solidFill>
              <a:srgbClr val="FFF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814" name="Line 30">
            <a:extLst>
              <a:ext uri="{FF2B5EF4-FFF2-40B4-BE49-F238E27FC236}">
                <a16:creationId xmlns:a16="http://schemas.microsoft.com/office/drawing/2014/main" id="{915C6E30-4ADC-49DF-BB02-3A2E5AC356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200400"/>
            <a:ext cx="1447800" cy="1676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15" name="Line 31">
            <a:extLst>
              <a:ext uri="{FF2B5EF4-FFF2-40B4-BE49-F238E27FC236}">
                <a16:creationId xmlns:a16="http://schemas.microsoft.com/office/drawing/2014/main" id="{563E55AF-AF22-49EA-B61F-3CE40A53D6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05600" y="2362200"/>
            <a:ext cx="129540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16" name="Line 32">
            <a:extLst>
              <a:ext uri="{FF2B5EF4-FFF2-40B4-BE49-F238E27FC236}">
                <a16:creationId xmlns:a16="http://schemas.microsoft.com/office/drawing/2014/main" id="{177E9CA0-72F7-481D-B0F9-A32C8F641D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438400"/>
            <a:ext cx="838200" cy="914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35" name="Freeform 51">
            <a:extLst>
              <a:ext uri="{FF2B5EF4-FFF2-40B4-BE49-F238E27FC236}">
                <a16:creationId xmlns:a16="http://schemas.microsoft.com/office/drawing/2014/main" id="{3C76EE10-D6A8-4CE1-B724-353868AE4B85}"/>
              </a:ext>
            </a:extLst>
          </p:cNvPr>
          <p:cNvSpPr>
            <a:spLocks/>
          </p:cNvSpPr>
          <p:nvPr/>
        </p:nvSpPr>
        <p:spPr bwMode="auto">
          <a:xfrm>
            <a:off x="3298825" y="5003800"/>
            <a:ext cx="147638" cy="758825"/>
          </a:xfrm>
          <a:custGeom>
            <a:avLst/>
            <a:gdLst>
              <a:gd name="T0" fmla="*/ 63 w 184"/>
              <a:gd name="T1" fmla="*/ 0 h 956"/>
              <a:gd name="T2" fmla="*/ 0 w 184"/>
              <a:gd name="T3" fmla="*/ 572 h 956"/>
              <a:gd name="T4" fmla="*/ 99 w 184"/>
              <a:gd name="T5" fmla="*/ 956 h 956"/>
              <a:gd name="T6" fmla="*/ 184 w 184"/>
              <a:gd name="T7" fmla="*/ 266 h 956"/>
              <a:gd name="T8" fmla="*/ 63 w 184"/>
              <a:gd name="T9" fmla="*/ 0 h 956"/>
              <a:gd name="T10" fmla="*/ 63 w 184"/>
              <a:gd name="T11" fmla="*/ 0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" h="956">
                <a:moveTo>
                  <a:pt x="63" y="0"/>
                </a:moveTo>
                <a:lnTo>
                  <a:pt x="0" y="572"/>
                </a:lnTo>
                <a:lnTo>
                  <a:pt x="99" y="956"/>
                </a:lnTo>
                <a:lnTo>
                  <a:pt x="184" y="266"/>
                </a:lnTo>
                <a:lnTo>
                  <a:pt x="63" y="0"/>
                </a:lnTo>
                <a:lnTo>
                  <a:pt x="6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7" name="Freeform 53">
            <a:extLst>
              <a:ext uri="{FF2B5EF4-FFF2-40B4-BE49-F238E27FC236}">
                <a16:creationId xmlns:a16="http://schemas.microsoft.com/office/drawing/2014/main" id="{BA10E2AF-BCB9-497C-BD3B-F06B5FF5C213}"/>
              </a:ext>
            </a:extLst>
          </p:cNvPr>
          <p:cNvSpPr>
            <a:spLocks/>
          </p:cNvSpPr>
          <p:nvPr/>
        </p:nvSpPr>
        <p:spPr bwMode="auto">
          <a:xfrm>
            <a:off x="3427413" y="5156200"/>
            <a:ext cx="463550" cy="282575"/>
          </a:xfrm>
          <a:custGeom>
            <a:avLst/>
            <a:gdLst>
              <a:gd name="T0" fmla="*/ 0 w 584"/>
              <a:gd name="T1" fmla="*/ 234 h 355"/>
              <a:gd name="T2" fmla="*/ 297 w 584"/>
              <a:gd name="T3" fmla="*/ 355 h 355"/>
              <a:gd name="T4" fmla="*/ 584 w 584"/>
              <a:gd name="T5" fmla="*/ 0 h 355"/>
              <a:gd name="T6" fmla="*/ 0 w 584"/>
              <a:gd name="T7" fmla="*/ 234 h 355"/>
              <a:gd name="T8" fmla="*/ 0 w 584"/>
              <a:gd name="T9" fmla="*/ 234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355">
                <a:moveTo>
                  <a:pt x="0" y="234"/>
                </a:moveTo>
                <a:lnTo>
                  <a:pt x="297" y="355"/>
                </a:lnTo>
                <a:lnTo>
                  <a:pt x="584" y="0"/>
                </a:lnTo>
                <a:lnTo>
                  <a:pt x="0" y="234"/>
                </a:lnTo>
                <a:lnTo>
                  <a:pt x="0" y="2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2" name="Line 78">
            <a:extLst>
              <a:ext uri="{FF2B5EF4-FFF2-40B4-BE49-F238E27FC236}">
                <a16:creationId xmlns:a16="http://schemas.microsoft.com/office/drawing/2014/main" id="{E33FED0C-33D0-4926-95BF-966A064571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3352800"/>
            <a:ext cx="228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FDFF97DB-8BDC-4168-BA55-435C456FE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Geometria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55690DD7-6269-49D7-A654-833B8A249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Além das propriedades da luz e do material, a geometria do objeto também é importante</a:t>
            </a:r>
          </a:p>
          <a:p>
            <a:pPr lvl="1"/>
            <a:r>
              <a:rPr lang="pt-BR" altLang="en-US"/>
              <a:t>A posição dos vértices com relação ao olho e à fonte luminosa contribui no cálculo dos efeitos atmosféricos</a:t>
            </a:r>
          </a:p>
          <a:p>
            <a:pPr lvl="1"/>
            <a:r>
              <a:rPr lang="pt-BR" altLang="en-US"/>
              <a:t>A </a:t>
            </a:r>
            <a:r>
              <a:rPr lang="pt-BR" altLang="en-US" i="1"/>
              <a:t>normal </a:t>
            </a:r>
            <a:r>
              <a:rPr lang="pt-BR" altLang="en-US"/>
              <a:t>é fundamental</a:t>
            </a:r>
          </a:p>
          <a:p>
            <a:pPr lvl="2"/>
            <a:r>
              <a:rPr lang="pt-BR" altLang="en-US"/>
              <a:t>Não é calculada automaticamente</a:t>
            </a:r>
          </a:p>
          <a:p>
            <a:pPr lvl="2"/>
            <a:r>
              <a:rPr lang="pt-BR" altLang="en-US"/>
              <a:t>Precisa ser especificada com </a:t>
            </a:r>
            <a:r>
              <a:rPr lang="pt-BR" altLang="en-US" b="1">
                <a:latin typeface="Courier New" panose="02070309020205020404" pitchFamily="49" charset="0"/>
              </a:rPr>
              <a:t>glNormal ()</a:t>
            </a:r>
            <a:r>
              <a:rPr lang="pt-BR" altLang="en-US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3B200F6B-F6AF-4718-B378-DED6CE1AF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Computando o Vetor Normal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F1E68641-F49B-4E06-9915-EB4B96EDD6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Triângulo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Dados três vértices,</a:t>
            </a:r>
          </a:p>
          <a:p>
            <a:pPr lvl="1">
              <a:lnSpc>
                <a:spcPct val="90000"/>
              </a:lnSpc>
            </a:pPr>
            <a:endParaRPr lang="pt-BR" altLang="en-US" sz="2400"/>
          </a:p>
          <a:p>
            <a:pPr lvl="1">
              <a:lnSpc>
                <a:spcPct val="90000"/>
              </a:lnSpc>
            </a:pPr>
            <a:endParaRPr lang="pt-BR" altLang="en-US" sz="2400"/>
          </a:p>
          <a:p>
            <a:pPr>
              <a:lnSpc>
                <a:spcPct val="90000"/>
              </a:lnSpc>
            </a:pPr>
            <a:r>
              <a:rPr lang="pt-BR" altLang="en-US" sz="2600"/>
              <a:t>Polígono planar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Uma opção é usar a fórmula do triângulo para quaisquer 3 vértices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Sujeito a erros (vetores pequenos ou quase colineares)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Outra opção é determinar a equação do plano</a:t>
            </a:r>
          </a:p>
          <a:p>
            <a:pPr lvl="2">
              <a:lnSpc>
                <a:spcPct val="90000"/>
              </a:lnSpc>
            </a:pPr>
            <a:r>
              <a:rPr lang="pt-BR" altLang="en-US" sz="2000" i="1"/>
              <a:t>ax + by + cz + d = 0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Normal tem coordenadas (</a:t>
            </a:r>
            <a:r>
              <a:rPr lang="pt-BR" altLang="en-US" sz="2000" i="1"/>
              <a:t>a</a:t>
            </a:r>
            <a:r>
              <a:rPr lang="pt-BR" altLang="en-US" sz="2000"/>
              <a:t>, </a:t>
            </a:r>
            <a:r>
              <a:rPr lang="pt-BR" altLang="en-US" sz="2000" i="1"/>
              <a:t>b</a:t>
            </a:r>
            <a:r>
              <a:rPr lang="pt-BR" altLang="en-US" sz="2000"/>
              <a:t>, </a:t>
            </a:r>
            <a:r>
              <a:rPr lang="pt-BR" altLang="en-US" sz="2000" i="1"/>
              <a:t>c</a:t>
            </a:r>
            <a:r>
              <a:rPr lang="pt-BR" altLang="en-US" sz="2000"/>
              <a:t>)</a:t>
            </a:r>
          </a:p>
          <a:p>
            <a:pPr lvl="1">
              <a:lnSpc>
                <a:spcPct val="90000"/>
              </a:lnSpc>
            </a:pPr>
            <a:endParaRPr lang="pt-BR" altLang="en-US" sz="2400"/>
          </a:p>
        </p:txBody>
      </p:sp>
      <p:sp>
        <p:nvSpPr>
          <p:cNvPr id="288772" name="AutoShape 4">
            <a:extLst>
              <a:ext uri="{FF2B5EF4-FFF2-40B4-BE49-F238E27FC236}">
                <a16:creationId xmlns:a16="http://schemas.microsoft.com/office/drawing/2014/main" id="{65CF0025-CD57-4B37-ACEA-DF8410573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675" y="1692275"/>
            <a:ext cx="1371600" cy="1066800"/>
          </a:xfrm>
          <a:prstGeom prst="triangle">
            <a:avLst>
              <a:gd name="adj" fmla="val 1713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73" name="Text Box 5">
            <a:extLst>
              <a:ext uri="{FF2B5EF4-FFF2-40B4-BE49-F238E27FC236}">
                <a16:creationId xmlns:a16="http://schemas.microsoft.com/office/drawing/2014/main" id="{7BDE88A3-161A-4B16-8A34-B93573506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1279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/>
              <a:t>A</a:t>
            </a:r>
          </a:p>
        </p:txBody>
      </p:sp>
      <p:sp>
        <p:nvSpPr>
          <p:cNvPr id="288774" name="Text Box 6">
            <a:extLst>
              <a:ext uri="{FF2B5EF4-FFF2-40B4-BE49-F238E27FC236}">
                <a16:creationId xmlns:a16="http://schemas.microsoft.com/office/drawing/2014/main" id="{913BE74C-CA98-4265-A462-869FE6A74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6988" y="2606675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/>
              <a:t>C</a:t>
            </a:r>
          </a:p>
        </p:txBody>
      </p:sp>
      <p:sp>
        <p:nvSpPr>
          <p:cNvPr id="288775" name="Text Box 7">
            <a:extLst>
              <a:ext uri="{FF2B5EF4-FFF2-40B4-BE49-F238E27FC236}">
                <a16:creationId xmlns:a16="http://schemas.microsoft.com/office/drawing/2014/main" id="{1371E638-0D34-4706-BF9E-06AA3A284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9950" y="26670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pt-BR" altLang="en-US"/>
              <a:t>B</a:t>
            </a:r>
          </a:p>
        </p:txBody>
      </p:sp>
      <p:sp>
        <p:nvSpPr>
          <p:cNvPr id="288776" name="Line 8">
            <a:extLst>
              <a:ext uri="{FF2B5EF4-FFF2-40B4-BE49-F238E27FC236}">
                <a16:creationId xmlns:a16="http://schemas.microsoft.com/office/drawing/2014/main" id="{D9976714-7333-4531-8FB9-A0F91A16C0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9675" y="1692275"/>
            <a:ext cx="228600" cy="10668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8777" name="Line 9">
            <a:extLst>
              <a:ext uri="{FF2B5EF4-FFF2-40B4-BE49-F238E27FC236}">
                <a16:creationId xmlns:a16="http://schemas.microsoft.com/office/drawing/2014/main" id="{89D10E8A-1317-4BA9-A176-265AC658C3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9675" y="1692275"/>
            <a:ext cx="228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8778" name="Line 10">
            <a:extLst>
              <a:ext uri="{FF2B5EF4-FFF2-40B4-BE49-F238E27FC236}">
                <a16:creationId xmlns:a16="http://schemas.microsoft.com/office/drawing/2014/main" id="{0FB07178-A286-46C0-909E-E157AC029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275" y="1692275"/>
            <a:ext cx="11430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88779" name="Object 11">
            <a:extLst>
              <a:ext uri="{FF2B5EF4-FFF2-40B4-BE49-F238E27FC236}">
                <a16:creationId xmlns:a16="http://schemas.microsoft.com/office/drawing/2014/main" id="{3F569F94-9D7C-43DA-842E-97B4E29A732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600200" y="2667000"/>
          <a:ext cx="40386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82" name="Equation" r:id="rId3" imgW="2044440" imgH="203040" progId="Equation.3">
                  <p:embed/>
                </p:oleObj>
              </mc:Choice>
              <mc:Fallback>
                <p:oleObj name="Equation" r:id="rId3" imgW="204444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7000"/>
                        <a:ext cx="403860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40" name="Freeform 24">
            <a:extLst>
              <a:ext uri="{FF2B5EF4-FFF2-40B4-BE49-F238E27FC236}">
                <a16:creationId xmlns:a16="http://schemas.microsoft.com/office/drawing/2014/main" id="{D2E900B0-9201-4DBE-B465-65036516792E}"/>
              </a:ext>
            </a:extLst>
          </p:cNvPr>
          <p:cNvSpPr>
            <a:spLocks/>
          </p:cNvSpPr>
          <p:nvPr/>
        </p:nvSpPr>
        <p:spPr bwMode="auto">
          <a:xfrm>
            <a:off x="2890838" y="4100513"/>
            <a:ext cx="852487" cy="2133600"/>
          </a:xfrm>
          <a:custGeom>
            <a:avLst/>
            <a:gdLst>
              <a:gd name="T0" fmla="*/ 0 w 537"/>
              <a:gd name="T1" fmla="*/ 0 h 1344"/>
              <a:gd name="T2" fmla="*/ 0 w 537"/>
              <a:gd name="T3" fmla="*/ 1344 h 1344"/>
              <a:gd name="T4" fmla="*/ 537 w 537"/>
              <a:gd name="T5" fmla="*/ 1339 h 1344"/>
              <a:gd name="T6" fmla="*/ 528 w 537"/>
              <a:gd name="T7" fmla="*/ 384 h 1344"/>
              <a:gd name="T8" fmla="*/ 0 w 537"/>
              <a:gd name="T9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7" h="1344">
                <a:moveTo>
                  <a:pt x="0" y="0"/>
                </a:moveTo>
                <a:lnTo>
                  <a:pt x="0" y="1344"/>
                </a:lnTo>
                <a:lnTo>
                  <a:pt x="537" y="1339"/>
                </a:lnTo>
                <a:lnTo>
                  <a:pt x="528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19106A16-0258-4623-A361-650B55F1F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Computando o Vetor Normal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0E4B5DF7-EB83-44ED-B1A0-0370DC83280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pt-BR" altLang="en-US" sz="2600"/>
              <a:t>Polígono planar (cont.)</a:t>
            </a:r>
          </a:p>
          <a:p>
            <a:pPr lvl="1"/>
            <a:r>
              <a:rPr lang="pt-BR" altLang="en-US" sz="2400"/>
              <a:t>Coeficientes </a:t>
            </a:r>
            <a:r>
              <a:rPr lang="pt-BR" altLang="en-US" sz="2400" i="1"/>
              <a:t>a, b, c </a:t>
            </a:r>
            <a:r>
              <a:rPr lang="pt-BR" altLang="en-US" sz="2400"/>
              <a:t>da equação do plano são proporcionais às áreas do polígono projetado nos planos </a:t>
            </a:r>
            <a:r>
              <a:rPr lang="pt-BR" altLang="en-US" sz="2400" i="1"/>
              <a:t>yz</a:t>
            </a:r>
            <a:r>
              <a:rPr lang="pt-BR" altLang="en-US" sz="2400"/>
              <a:t>, </a:t>
            </a:r>
            <a:r>
              <a:rPr lang="pt-BR" altLang="en-US" sz="2400" i="1"/>
              <a:t>xz</a:t>
            </a:r>
            <a:r>
              <a:rPr lang="pt-BR" altLang="en-US" sz="2400"/>
              <a:t> e </a:t>
            </a:r>
            <a:r>
              <a:rPr lang="pt-BR" altLang="en-US" sz="2400" i="1"/>
              <a:t>zy</a:t>
            </a:r>
          </a:p>
        </p:txBody>
      </p:sp>
      <p:sp>
        <p:nvSpPr>
          <p:cNvPr id="290829" name="Line 13">
            <a:extLst>
              <a:ext uri="{FF2B5EF4-FFF2-40B4-BE49-F238E27FC236}">
                <a16:creationId xmlns:a16="http://schemas.microsoft.com/office/drawing/2014/main" id="{D9E3CFF5-CDE1-4E79-9AD1-F3534889F2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0638" y="3567113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0" name="Line 14">
            <a:extLst>
              <a:ext uri="{FF2B5EF4-FFF2-40B4-BE49-F238E27FC236}">
                <a16:creationId xmlns:a16="http://schemas.microsoft.com/office/drawing/2014/main" id="{4B59D880-73A5-46B2-91E1-BAB17783E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0638" y="6234113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1" name="Line 15">
            <a:extLst>
              <a:ext uri="{FF2B5EF4-FFF2-40B4-BE49-F238E27FC236}">
                <a16:creationId xmlns:a16="http://schemas.microsoft.com/office/drawing/2014/main" id="{8EE60FEF-1237-4161-9843-DB6A26F2DF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90838" y="4100513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2" name="Line 16">
            <a:extLst>
              <a:ext uri="{FF2B5EF4-FFF2-40B4-BE49-F238E27FC236}">
                <a16:creationId xmlns:a16="http://schemas.microsoft.com/office/drawing/2014/main" id="{DFA178EB-2198-4DA8-8A28-86D19E74DF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2638" y="410051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3" name="Line 17">
            <a:extLst>
              <a:ext uri="{FF2B5EF4-FFF2-40B4-BE49-F238E27FC236}">
                <a16:creationId xmlns:a16="http://schemas.microsoft.com/office/drawing/2014/main" id="{5132519F-2BBC-4E90-9889-B59104C788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6438" y="4557713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4" name="Line 18">
            <a:extLst>
              <a:ext uri="{FF2B5EF4-FFF2-40B4-BE49-F238E27FC236}">
                <a16:creationId xmlns:a16="http://schemas.microsoft.com/office/drawing/2014/main" id="{C9A5F11D-D692-4B5E-A4C3-5F93091D9E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6438" y="4862513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5" name="Line 19">
            <a:extLst>
              <a:ext uri="{FF2B5EF4-FFF2-40B4-BE49-F238E27FC236}">
                <a16:creationId xmlns:a16="http://schemas.microsoft.com/office/drawing/2014/main" id="{F03D57F2-4D31-4C6E-8AAE-771B371F2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8438" y="4862513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39" name="Line 23">
            <a:extLst>
              <a:ext uri="{FF2B5EF4-FFF2-40B4-BE49-F238E27FC236}">
                <a16:creationId xmlns:a16="http://schemas.microsoft.com/office/drawing/2014/main" id="{ED686DA9-F27F-4322-9BC2-0B51EBDA5A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29038" y="4710113"/>
            <a:ext cx="838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0841" name="Text Box 25">
            <a:extLst>
              <a:ext uri="{FF2B5EF4-FFF2-40B4-BE49-F238E27FC236}">
                <a16:creationId xmlns:a16="http://schemas.microsoft.com/office/drawing/2014/main" id="{9D43AC0E-04D8-41F4-A6AF-1B1A7BE3E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6248400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x</a:t>
            </a:r>
          </a:p>
        </p:txBody>
      </p:sp>
      <p:sp>
        <p:nvSpPr>
          <p:cNvPr id="290842" name="Text Box 26">
            <a:extLst>
              <a:ext uri="{FF2B5EF4-FFF2-40B4-BE49-F238E27FC236}">
                <a16:creationId xmlns:a16="http://schemas.microsoft.com/office/drawing/2014/main" id="{DA418D65-9248-4CD7-9209-1A092EF3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05200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y</a:t>
            </a:r>
          </a:p>
        </p:txBody>
      </p:sp>
      <p:sp>
        <p:nvSpPr>
          <p:cNvPr id="290843" name="Text Box 27">
            <a:extLst>
              <a:ext uri="{FF2B5EF4-FFF2-40B4-BE49-F238E27FC236}">
                <a16:creationId xmlns:a16="http://schemas.microsoft.com/office/drawing/2014/main" id="{DBCF01FD-0F0D-4701-B2E5-8D46C390F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4405313"/>
            <a:ext cx="79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/>
              <a:t>(</a:t>
            </a:r>
            <a:r>
              <a:rPr lang="pt-BR" altLang="en-US"/>
              <a:t>x</a:t>
            </a:r>
            <a:r>
              <a:rPr lang="pt-BR" altLang="en-US" i="0" baseline="-25000"/>
              <a:t>i</a:t>
            </a:r>
            <a:r>
              <a:rPr lang="pt-BR" altLang="en-US" i="0"/>
              <a:t>, </a:t>
            </a:r>
            <a:r>
              <a:rPr lang="pt-BR" altLang="en-US"/>
              <a:t>y</a:t>
            </a:r>
            <a:r>
              <a:rPr lang="pt-BR" altLang="en-US" i="0" baseline="-25000"/>
              <a:t>i</a:t>
            </a:r>
            <a:r>
              <a:rPr lang="pt-BR" altLang="en-US" i="0"/>
              <a:t>)</a:t>
            </a:r>
          </a:p>
        </p:txBody>
      </p:sp>
      <p:sp>
        <p:nvSpPr>
          <p:cNvPr id="290844" name="Text Box 28">
            <a:extLst>
              <a:ext uri="{FF2B5EF4-FFF2-40B4-BE49-F238E27FC236}">
                <a16:creationId xmlns:a16="http://schemas.microsoft.com/office/drawing/2014/main" id="{1792FD0F-1C15-44B0-991B-D3D1891FA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3" y="3627438"/>
            <a:ext cx="1149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/>
              <a:t>(</a:t>
            </a:r>
            <a:r>
              <a:rPr lang="pt-BR" altLang="en-US"/>
              <a:t>x</a:t>
            </a:r>
            <a:r>
              <a:rPr lang="pt-BR" altLang="en-US" i="0" baseline="-25000"/>
              <a:t>i+1</a:t>
            </a:r>
            <a:r>
              <a:rPr lang="pt-BR" altLang="en-US" i="0"/>
              <a:t>, </a:t>
            </a:r>
            <a:r>
              <a:rPr lang="pt-BR" altLang="en-US"/>
              <a:t>y</a:t>
            </a:r>
            <a:r>
              <a:rPr lang="pt-BR" altLang="en-US" i="0" baseline="-25000"/>
              <a:t>i+1</a:t>
            </a:r>
            <a:r>
              <a:rPr lang="pt-BR" altLang="en-US" i="0"/>
              <a:t>)</a:t>
            </a:r>
          </a:p>
        </p:txBody>
      </p:sp>
      <p:sp>
        <p:nvSpPr>
          <p:cNvPr id="290845" name="Oval 29">
            <a:extLst>
              <a:ext uri="{FF2B5EF4-FFF2-40B4-BE49-F238E27FC236}">
                <a16:creationId xmlns:a16="http://schemas.microsoft.com/office/drawing/2014/main" id="{4A0A4F9F-D314-4A64-9CB6-C88E65E1A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338" y="4062413"/>
            <a:ext cx="76200" cy="76200"/>
          </a:xfrm>
          <a:prstGeom prst="ellipse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0846" name="Oval 30">
            <a:extLst>
              <a:ext uri="{FF2B5EF4-FFF2-40B4-BE49-F238E27FC236}">
                <a16:creationId xmlns:a16="http://schemas.microsoft.com/office/drawing/2014/main" id="{95C5E915-A13E-488D-AF90-F5A97B077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4659313"/>
            <a:ext cx="76200" cy="76200"/>
          </a:xfrm>
          <a:prstGeom prst="ellipse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0847" name="Object 31">
            <a:extLst>
              <a:ext uri="{FF2B5EF4-FFF2-40B4-BE49-F238E27FC236}">
                <a16:creationId xmlns:a16="http://schemas.microsoft.com/office/drawing/2014/main" id="{55B31991-E6C8-455B-8958-3E5737CE9D4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3352800"/>
          <a:ext cx="3657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1" name="Equation" r:id="rId3" imgW="1981080" imgH="660240" progId="Equation.3">
                  <p:embed/>
                </p:oleObj>
              </mc:Choice>
              <mc:Fallback>
                <p:oleObj name="Equation" r:id="rId3" imgW="1981080" imgH="6602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3657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>
            <a:extLst>
              <a:ext uri="{FF2B5EF4-FFF2-40B4-BE49-F238E27FC236}">
                <a16:creationId xmlns:a16="http://schemas.microsoft.com/office/drawing/2014/main" id="{327366A5-040A-4670-BBA4-31D2BA8FF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Calculando o Vetor Normal de Superfícies Implícitas</a:t>
            </a:r>
          </a:p>
        </p:txBody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D9F33655-A038-48AC-B738-38570D6FC8C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en-US" sz="2600"/>
              <a:t>Normal é dada pelo vetor gradiente</a:t>
            </a:r>
          </a:p>
          <a:p>
            <a:pPr lvl="1"/>
            <a:endParaRPr lang="pt-BR" altLang="en-US" sz="2400" i="1"/>
          </a:p>
        </p:txBody>
      </p:sp>
      <p:graphicFrame>
        <p:nvGraphicFramePr>
          <p:cNvPr id="297990" name="Object 6">
            <a:extLst>
              <a:ext uri="{FF2B5EF4-FFF2-40B4-BE49-F238E27FC236}">
                <a16:creationId xmlns:a16="http://schemas.microsoft.com/office/drawing/2014/main" id="{767413DD-4C9E-44FB-83E1-11A67298CB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3124200"/>
          <a:ext cx="188595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7" name="Equation" r:id="rId3" imgW="838080" imgH="914400" progId="Equation.3">
                  <p:embed/>
                </p:oleObj>
              </mc:Choice>
              <mc:Fallback>
                <p:oleObj name="Equation" r:id="rId3" imgW="83808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188595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2" name="Oval 8">
            <a:extLst>
              <a:ext uri="{FF2B5EF4-FFF2-40B4-BE49-F238E27FC236}">
                <a16:creationId xmlns:a16="http://schemas.microsoft.com/office/drawing/2014/main" id="{68115E17-2179-4BF5-982B-B0DE76EF4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667000"/>
            <a:ext cx="2133600" cy="2133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7993" name="Oval 9">
            <a:extLst>
              <a:ext uri="{FF2B5EF4-FFF2-40B4-BE49-F238E27FC236}">
                <a16:creationId xmlns:a16="http://schemas.microsoft.com/office/drawing/2014/main" id="{403F3D45-FB86-428E-B477-27969C291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124200"/>
            <a:ext cx="1219200" cy="12192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994" name="Oval 10">
            <a:extLst>
              <a:ext uri="{FF2B5EF4-FFF2-40B4-BE49-F238E27FC236}">
                <a16:creationId xmlns:a16="http://schemas.microsoft.com/office/drawing/2014/main" id="{31EA6C1B-F6DE-48D9-8D8A-F0792E4BA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09800"/>
            <a:ext cx="3048000" cy="3048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98019" name="Group 35">
            <a:extLst>
              <a:ext uri="{FF2B5EF4-FFF2-40B4-BE49-F238E27FC236}">
                <a16:creationId xmlns:a16="http://schemas.microsoft.com/office/drawing/2014/main" id="{3F10FCF2-F9BC-4AFB-AA1F-E6F14B6D3BD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905000"/>
            <a:ext cx="3657600" cy="3657600"/>
            <a:chOff x="3024" y="1200"/>
            <a:chExt cx="2304" cy="2304"/>
          </a:xfrm>
        </p:grpSpPr>
        <p:sp>
          <p:nvSpPr>
            <p:cNvPr id="297995" name="Line 11">
              <a:extLst>
                <a:ext uri="{FF2B5EF4-FFF2-40B4-BE49-F238E27FC236}">
                  <a16:creationId xmlns:a16="http://schemas.microsoft.com/office/drawing/2014/main" id="{C273FF1F-DC74-463A-89B8-340FB8940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7996" name="Line 12">
              <a:extLst>
                <a:ext uri="{FF2B5EF4-FFF2-40B4-BE49-F238E27FC236}">
                  <a16:creationId xmlns:a16="http://schemas.microsoft.com/office/drawing/2014/main" id="{63EC5927-DB46-4EA0-AD8C-789272C6D8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7997" name="Line 13">
              <a:extLst>
                <a:ext uri="{FF2B5EF4-FFF2-40B4-BE49-F238E27FC236}">
                  <a16:creationId xmlns:a16="http://schemas.microsoft.com/office/drawing/2014/main" id="{170EA3DA-3517-4A57-9396-118E9F25B4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7998" name="Line 14">
              <a:extLst>
                <a:ext uri="{FF2B5EF4-FFF2-40B4-BE49-F238E27FC236}">
                  <a16:creationId xmlns:a16="http://schemas.microsoft.com/office/drawing/2014/main" id="{00056873-F86E-4178-8CEC-826AC72CC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7999" name="Line 15">
              <a:extLst>
                <a:ext uri="{FF2B5EF4-FFF2-40B4-BE49-F238E27FC236}">
                  <a16:creationId xmlns:a16="http://schemas.microsoft.com/office/drawing/2014/main" id="{E4A20738-C5B3-4779-A3EC-9ECE76B5DE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00" name="Line 16">
              <a:extLst>
                <a:ext uri="{FF2B5EF4-FFF2-40B4-BE49-F238E27FC236}">
                  <a16:creationId xmlns:a16="http://schemas.microsoft.com/office/drawing/2014/main" id="{74A18895-38B3-49A3-A168-175340C45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2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01" name="Line 17">
              <a:extLst>
                <a:ext uri="{FF2B5EF4-FFF2-40B4-BE49-F238E27FC236}">
                  <a16:creationId xmlns:a16="http://schemas.microsoft.com/office/drawing/2014/main" id="{AE391E27-E3B0-418B-ADA2-FA3B3D59C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02" name="Line 18">
              <a:extLst>
                <a:ext uri="{FF2B5EF4-FFF2-40B4-BE49-F238E27FC236}">
                  <a16:creationId xmlns:a16="http://schemas.microsoft.com/office/drawing/2014/main" id="{264FF86D-63F3-4E9B-8189-110DBA4103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03" name="Line 19">
              <a:extLst>
                <a:ext uri="{FF2B5EF4-FFF2-40B4-BE49-F238E27FC236}">
                  <a16:creationId xmlns:a16="http://schemas.microsoft.com/office/drawing/2014/main" id="{6079357F-D7B7-40CF-B8E1-4757CC7CBA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05" name="Line 21">
              <a:extLst>
                <a:ext uri="{FF2B5EF4-FFF2-40B4-BE49-F238E27FC236}">
                  <a16:creationId xmlns:a16="http://schemas.microsoft.com/office/drawing/2014/main" id="{64135F5D-BCF4-43B9-9A60-9D401FEE3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06" name="Line 22">
              <a:extLst>
                <a:ext uri="{FF2B5EF4-FFF2-40B4-BE49-F238E27FC236}">
                  <a16:creationId xmlns:a16="http://schemas.microsoft.com/office/drawing/2014/main" id="{EF11A759-9336-4197-88FC-DBFA51A5B1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07" name="Line 23">
              <a:extLst>
                <a:ext uri="{FF2B5EF4-FFF2-40B4-BE49-F238E27FC236}">
                  <a16:creationId xmlns:a16="http://schemas.microsoft.com/office/drawing/2014/main" id="{12E6867A-F624-4DCA-93D0-FCD749AC74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298020" name="Group 36">
            <a:extLst>
              <a:ext uri="{FF2B5EF4-FFF2-40B4-BE49-F238E27FC236}">
                <a16:creationId xmlns:a16="http://schemas.microsoft.com/office/drawing/2014/main" id="{AB34C254-5A42-4D6D-8198-7A26451D46ED}"/>
              </a:ext>
            </a:extLst>
          </p:cNvPr>
          <p:cNvGrpSpPr>
            <a:grpSpLocks/>
          </p:cNvGrpSpPr>
          <p:nvPr/>
        </p:nvGrpSpPr>
        <p:grpSpPr bwMode="auto">
          <a:xfrm rot="-2862375">
            <a:off x="4800600" y="1905000"/>
            <a:ext cx="3657600" cy="3657600"/>
            <a:chOff x="3024" y="1200"/>
            <a:chExt cx="2304" cy="2304"/>
          </a:xfrm>
        </p:grpSpPr>
        <p:sp>
          <p:nvSpPr>
            <p:cNvPr id="298021" name="Line 37">
              <a:extLst>
                <a:ext uri="{FF2B5EF4-FFF2-40B4-BE49-F238E27FC236}">
                  <a16:creationId xmlns:a16="http://schemas.microsoft.com/office/drawing/2014/main" id="{A11086DE-BB66-43EB-AABA-079E3E0EAC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22" name="Line 38">
              <a:extLst>
                <a:ext uri="{FF2B5EF4-FFF2-40B4-BE49-F238E27FC236}">
                  <a16:creationId xmlns:a16="http://schemas.microsoft.com/office/drawing/2014/main" id="{40C23BEE-0C90-46AE-9968-538CE96239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23" name="Line 39">
              <a:extLst>
                <a:ext uri="{FF2B5EF4-FFF2-40B4-BE49-F238E27FC236}">
                  <a16:creationId xmlns:a16="http://schemas.microsoft.com/office/drawing/2014/main" id="{852DC1F2-3B92-49B8-9B56-41005B9E43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24" name="Line 40">
              <a:extLst>
                <a:ext uri="{FF2B5EF4-FFF2-40B4-BE49-F238E27FC236}">
                  <a16:creationId xmlns:a16="http://schemas.microsoft.com/office/drawing/2014/main" id="{6FFA81FA-A849-435C-A4AA-ED3348E7EA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77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25" name="Line 41">
              <a:extLst>
                <a:ext uri="{FF2B5EF4-FFF2-40B4-BE49-F238E27FC236}">
                  <a16:creationId xmlns:a16="http://schemas.microsoft.com/office/drawing/2014/main" id="{3FAA93A6-A52D-4850-9620-38659A06F3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26" name="Line 42">
              <a:extLst>
                <a:ext uri="{FF2B5EF4-FFF2-40B4-BE49-F238E27FC236}">
                  <a16:creationId xmlns:a16="http://schemas.microsoft.com/office/drawing/2014/main" id="{E5BAEF94-E9D1-4032-A324-79C3938D82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2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27" name="Line 43">
              <a:extLst>
                <a:ext uri="{FF2B5EF4-FFF2-40B4-BE49-F238E27FC236}">
                  <a16:creationId xmlns:a16="http://schemas.microsoft.com/office/drawing/2014/main" id="{67343B07-619E-4672-8EF6-174C6EA73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28" name="Line 44">
              <a:extLst>
                <a:ext uri="{FF2B5EF4-FFF2-40B4-BE49-F238E27FC236}">
                  <a16:creationId xmlns:a16="http://schemas.microsoft.com/office/drawing/2014/main" id="{5C58BD6D-A2B2-4317-A5B1-F889EB011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29" name="Line 45">
              <a:extLst>
                <a:ext uri="{FF2B5EF4-FFF2-40B4-BE49-F238E27FC236}">
                  <a16:creationId xmlns:a16="http://schemas.microsoft.com/office/drawing/2014/main" id="{9564CE53-1A64-4A87-BF8A-F40A611FE0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3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8030" name="Line 46">
              <a:extLst>
                <a:ext uri="{FF2B5EF4-FFF2-40B4-BE49-F238E27FC236}">
                  <a16:creationId xmlns:a16="http://schemas.microsoft.com/office/drawing/2014/main" id="{6A78282C-CC85-4871-BE7C-F73AE7F96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31" name="Line 47">
              <a:extLst>
                <a:ext uri="{FF2B5EF4-FFF2-40B4-BE49-F238E27FC236}">
                  <a16:creationId xmlns:a16="http://schemas.microsoft.com/office/drawing/2014/main" id="{2751B646-3555-47F2-8ACE-8A29BD2EF0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8032" name="Line 48">
              <a:extLst>
                <a:ext uri="{FF2B5EF4-FFF2-40B4-BE49-F238E27FC236}">
                  <a16:creationId xmlns:a16="http://schemas.microsoft.com/office/drawing/2014/main" id="{1CDD5614-AC35-40DB-9D8C-82EFD0C17D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98033" name="AutoShape 49">
            <a:extLst>
              <a:ext uri="{FF2B5EF4-FFF2-40B4-BE49-F238E27FC236}">
                <a16:creationId xmlns:a16="http://schemas.microsoft.com/office/drawing/2014/main" id="{74276EE2-2453-4238-9F38-3FDC5A195F5D}"/>
              </a:ext>
            </a:extLst>
          </p:cNvPr>
          <p:cNvSpPr>
            <a:spLocks/>
          </p:cNvSpPr>
          <p:nvPr/>
        </p:nvSpPr>
        <p:spPr bwMode="auto">
          <a:xfrm>
            <a:off x="7467600" y="5638800"/>
            <a:ext cx="1676400" cy="457200"/>
          </a:xfrm>
          <a:prstGeom prst="callout2">
            <a:avLst>
              <a:gd name="adj1" fmla="val 25000"/>
              <a:gd name="adj2" fmla="val -4546"/>
              <a:gd name="adj3" fmla="val 25000"/>
              <a:gd name="adj4" fmla="val -21213"/>
              <a:gd name="adj5" fmla="val -183333"/>
              <a:gd name="adj6" fmla="val -37880"/>
            </a:avLst>
          </a:prstGeom>
          <a:noFill/>
          <a:ln w="9525" algn="ctr">
            <a:solidFill>
              <a:schemeClr val="tx1"/>
            </a:solidFill>
            <a:miter lim="800000"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f </a:t>
            </a:r>
            <a:r>
              <a:rPr lang="en-US" altLang="en-US" i="0"/>
              <a:t>(</a:t>
            </a:r>
            <a:r>
              <a:rPr lang="en-US" altLang="en-US"/>
              <a:t>x,y,z</a:t>
            </a:r>
            <a:r>
              <a:rPr lang="en-US" altLang="en-US" i="0"/>
              <a:t>) = </a:t>
            </a:r>
            <a:r>
              <a:rPr lang="en-US" altLang="en-US"/>
              <a:t>c</a:t>
            </a:r>
            <a:r>
              <a:rPr lang="en-US" altLang="en-US" baseline="-25000"/>
              <a:t>2</a:t>
            </a:r>
          </a:p>
        </p:txBody>
      </p:sp>
      <p:sp>
        <p:nvSpPr>
          <p:cNvPr id="298034" name="AutoShape 50">
            <a:extLst>
              <a:ext uri="{FF2B5EF4-FFF2-40B4-BE49-F238E27FC236}">
                <a16:creationId xmlns:a16="http://schemas.microsoft.com/office/drawing/2014/main" id="{C2E3A0C0-FD50-4811-90A9-E8A49305B2F8}"/>
              </a:ext>
            </a:extLst>
          </p:cNvPr>
          <p:cNvSpPr>
            <a:spLocks/>
          </p:cNvSpPr>
          <p:nvPr/>
        </p:nvSpPr>
        <p:spPr bwMode="auto">
          <a:xfrm>
            <a:off x="7467600" y="5181600"/>
            <a:ext cx="1676400" cy="457200"/>
          </a:xfrm>
          <a:prstGeom prst="callout2">
            <a:avLst>
              <a:gd name="adj1" fmla="val 25000"/>
              <a:gd name="adj2" fmla="val -4546"/>
              <a:gd name="adj3" fmla="val 25000"/>
              <a:gd name="adj4" fmla="val -16667"/>
              <a:gd name="adj5" fmla="val -197222"/>
              <a:gd name="adj6" fmla="val -34847"/>
            </a:avLst>
          </a:prstGeom>
          <a:noFill/>
          <a:ln w="9525" algn="ctr">
            <a:solidFill>
              <a:schemeClr val="tx1"/>
            </a:solidFill>
            <a:miter lim="800000"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f </a:t>
            </a:r>
            <a:r>
              <a:rPr lang="en-US" altLang="en-US" i="0"/>
              <a:t>(</a:t>
            </a:r>
            <a:r>
              <a:rPr lang="en-US" altLang="en-US"/>
              <a:t>x,y,z</a:t>
            </a:r>
            <a:r>
              <a:rPr lang="en-US" altLang="en-US" i="0"/>
              <a:t>) = </a:t>
            </a:r>
            <a:r>
              <a:rPr lang="en-US" altLang="en-US"/>
              <a:t>c</a:t>
            </a:r>
            <a:r>
              <a:rPr lang="en-US" altLang="en-US" baseline="-25000"/>
              <a:t>1</a:t>
            </a:r>
          </a:p>
        </p:txBody>
      </p:sp>
      <p:sp>
        <p:nvSpPr>
          <p:cNvPr id="298035" name="AutoShape 51">
            <a:extLst>
              <a:ext uri="{FF2B5EF4-FFF2-40B4-BE49-F238E27FC236}">
                <a16:creationId xmlns:a16="http://schemas.microsoft.com/office/drawing/2014/main" id="{FF9DD405-5898-488A-9E06-498FB22B3E71}"/>
              </a:ext>
            </a:extLst>
          </p:cNvPr>
          <p:cNvSpPr>
            <a:spLocks/>
          </p:cNvSpPr>
          <p:nvPr/>
        </p:nvSpPr>
        <p:spPr bwMode="auto">
          <a:xfrm>
            <a:off x="7467600" y="6096000"/>
            <a:ext cx="1676400" cy="457200"/>
          </a:xfrm>
          <a:prstGeom prst="callout2">
            <a:avLst>
              <a:gd name="adj1" fmla="val 25000"/>
              <a:gd name="adj2" fmla="val -4546"/>
              <a:gd name="adj3" fmla="val 25000"/>
              <a:gd name="adj4" fmla="val -22347"/>
              <a:gd name="adj5" fmla="val -188889"/>
              <a:gd name="adj6" fmla="val -40153"/>
            </a:avLst>
          </a:prstGeom>
          <a:noFill/>
          <a:ln w="9525" algn="ctr">
            <a:solidFill>
              <a:schemeClr val="tx1"/>
            </a:solidFill>
            <a:miter lim="800000"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f </a:t>
            </a:r>
            <a:r>
              <a:rPr lang="en-US" altLang="en-US" i="0"/>
              <a:t>(</a:t>
            </a:r>
            <a:r>
              <a:rPr lang="en-US" altLang="en-US"/>
              <a:t>x,y,z</a:t>
            </a:r>
            <a:r>
              <a:rPr lang="en-US" altLang="en-US" i="0"/>
              <a:t>) = </a:t>
            </a:r>
            <a:r>
              <a:rPr lang="en-US" altLang="en-US"/>
              <a:t>c</a:t>
            </a:r>
            <a:r>
              <a:rPr lang="en-US" altLang="en-US" baseline="-25000"/>
              <a:t>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Rectangle 3">
            <a:extLst>
              <a:ext uri="{FF2B5EF4-FFF2-40B4-BE49-F238E27FC236}">
                <a16:creationId xmlns:a16="http://schemas.microsoft.com/office/drawing/2014/main" id="{8EAB7974-7761-4EFA-A66C-995A2F485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Calculando o Vetor Normal de Superfícies Paramétricas</a:t>
            </a:r>
          </a:p>
        </p:txBody>
      </p:sp>
      <p:sp>
        <p:nvSpPr>
          <p:cNvPr id="292884" name="Rectangle 20">
            <a:extLst>
              <a:ext uri="{FF2B5EF4-FFF2-40B4-BE49-F238E27FC236}">
                <a16:creationId xmlns:a16="http://schemas.microsoft.com/office/drawing/2014/main" id="{F0908BD5-FEFC-4736-9920-853D0E21B82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524000"/>
            <a:ext cx="4038600" cy="1905000"/>
          </a:xfrm>
        </p:spPr>
        <p:txBody>
          <a:bodyPr/>
          <a:lstStyle/>
          <a:p>
            <a:r>
              <a:rPr lang="pt-BR" altLang="en-US" sz="2600"/>
              <a:t>Normal é dada pelo produto vetorial dos gradientes em relação aos parâmetros </a:t>
            </a:r>
            <a:r>
              <a:rPr lang="pt-BR" altLang="en-US" sz="2600" i="1"/>
              <a:t>u </a:t>
            </a:r>
            <a:r>
              <a:rPr lang="pt-BR" altLang="en-US" sz="2600"/>
              <a:t>e </a:t>
            </a:r>
            <a:r>
              <a:rPr lang="pt-BR" altLang="en-US" sz="2600" i="1"/>
              <a:t>v</a:t>
            </a:r>
            <a:endParaRPr lang="pt-BR" altLang="en-US" sz="2600"/>
          </a:p>
        </p:txBody>
      </p:sp>
      <p:graphicFrame>
        <p:nvGraphicFramePr>
          <p:cNvPr id="292883" name="Object 19">
            <a:extLst>
              <a:ext uri="{FF2B5EF4-FFF2-40B4-BE49-F238E27FC236}">
                <a16:creationId xmlns:a16="http://schemas.microsoft.com/office/drawing/2014/main" id="{858700C1-F02B-4B18-ABD8-A50B9B7C14DB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3594100"/>
          <a:ext cx="41148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3" name="Equation" r:id="rId3" imgW="2171520" imgH="1422360" progId="Equation.3">
                  <p:embed/>
                </p:oleObj>
              </mc:Choice>
              <mc:Fallback>
                <p:oleObj name="Equation" r:id="rId3" imgW="2171520" imgH="14223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94100"/>
                        <a:ext cx="4114800" cy="269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2890" name="Freeform 26">
            <a:extLst>
              <a:ext uri="{FF2B5EF4-FFF2-40B4-BE49-F238E27FC236}">
                <a16:creationId xmlns:a16="http://schemas.microsoft.com/office/drawing/2014/main" id="{C065880D-0E91-4D9F-8604-97DE846B2D9E}"/>
              </a:ext>
            </a:extLst>
          </p:cNvPr>
          <p:cNvSpPr>
            <a:spLocks/>
          </p:cNvSpPr>
          <p:nvPr/>
        </p:nvSpPr>
        <p:spPr bwMode="auto">
          <a:xfrm>
            <a:off x="5257800" y="2667000"/>
            <a:ext cx="3124200" cy="1524000"/>
          </a:xfrm>
          <a:custGeom>
            <a:avLst/>
            <a:gdLst>
              <a:gd name="T0" fmla="*/ 0 w 1968"/>
              <a:gd name="T1" fmla="*/ 960 h 960"/>
              <a:gd name="T2" fmla="*/ 472 w 1968"/>
              <a:gd name="T3" fmla="*/ 424 h 960"/>
              <a:gd name="T4" fmla="*/ 1296 w 1968"/>
              <a:gd name="T5" fmla="*/ 528 h 960"/>
              <a:gd name="T6" fmla="*/ 1968 w 1968"/>
              <a:gd name="T7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8" h="960">
                <a:moveTo>
                  <a:pt x="0" y="960"/>
                </a:moveTo>
                <a:cubicBezTo>
                  <a:pt x="79" y="871"/>
                  <a:pt x="256" y="496"/>
                  <a:pt x="472" y="424"/>
                </a:cubicBezTo>
                <a:cubicBezTo>
                  <a:pt x="688" y="352"/>
                  <a:pt x="1047" y="599"/>
                  <a:pt x="1296" y="528"/>
                </a:cubicBezTo>
                <a:cubicBezTo>
                  <a:pt x="1545" y="457"/>
                  <a:pt x="1756" y="240"/>
                  <a:pt x="196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1" name="Freeform 27">
            <a:extLst>
              <a:ext uri="{FF2B5EF4-FFF2-40B4-BE49-F238E27FC236}">
                <a16:creationId xmlns:a16="http://schemas.microsoft.com/office/drawing/2014/main" id="{7D4487FB-219A-4DA9-995C-861DE02366C3}"/>
              </a:ext>
            </a:extLst>
          </p:cNvPr>
          <p:cNvSpPr>
            <a:spLocks/>
          </p:cNvSpPr>
          <p:nvPr/>
        </p:nvSpPr>
        <p:spPr bwMode="auto">
          <a:xfrm>
            <a:off x="5791200" y="3886200"/>
            <a:ext cx="3124200" cy="1524000"/>
          </a:xfrm>
          <a:custGeom>
            <a:avLst/>
            <a:gdLst>
              <a:gd name="T0" fmla="*/ 0 w 1968"/>
              <a:gd name="T1" fmla="*/ 960 h 960"/>
              <a:gd name="T2" fmla="*/ 480 w 1968"/>
              <a:gd name="T3" fmla="*/ 416 h 960"/>
              <a:gd name="T4" fmla="*/ 1296 w 1968"/>
              <a:gd name="T5" fmla="*/ 528 h 960"/>
              <a:gd name="T6" fmla="*/ 1968 w 1968"/>
              <a:gd name="T7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8" h="960">
                <a:moveTo>
                  <a:pt x="0" y="960"/>
                </a:moveTo>
                <a:cubicBezTo>
                  <a:pt x="80" y="869"/>
                  <a:pt x="264" y="488"/>
                  <a:pt x="480" y="416"/>
                </a:cubicBezTo>
                <a:cubicBezTo>
                  <a:pt x="696" y="344"/>
                  <a:pt x="1048" y="597"/>
                  <a:pt x="1296" y="528"/>
                </a:cubicBezTo>
                <a:cubicBezTo>
                  <a:pt x="1544" y="459"/>
                  <a:pt x="1756" y="240"/>
                  <a:pt x="196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2" name="Freeform 28">
            <a:extLst>
              <a:ext uri="{FF2B5EF4-FFF2-40B4-BE49-F238E27FC236}">
                <a16:creationId xmlns:a16="http://schemas.microsoft.com/office/drawing/2014/main" id="{52126E8C-49D4-4459-B922-50408BBB56E2}"/>
              </a:ext>
            </a:extLst>
          </p:cNvPr>
          <p:cNvSpPr>
            <a:spLocks/>
          </p:cNvSpPr>
          <p:nvPr/>
        </p:nvSpPr>
        <p:spPr bwMode="auto">
          <a:xfrm>
            <a:off x="5499100" y="3175000"/>
            <a:ext cx="3149600" cy="1574800"/>
          </a:xfrm>
          <a:custGeom>
            <a:avLst/>
            <a:gdLst>
              <a:gd name="T0" fmla="*/ 0 w 1984"/>
              <a:gd name="T1" fmla="*/ 992 h 992"/>
              <a:gd name="T2" fmla="*/ 472 w 1984"/>
              <a:gd name="T3" fmla="*/ 544 h 992"/>
              <a:gd name="T4" fmla="*/ 1376 w 1984"/>
              <a:gd name="T5" fmla="*/ 560 h 992"/>
              <a:gd name="T6" fmla="*/ 1984 w 1984"/>
              <a:gd name="T7" fmla="*/ 0 h 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84" h="992">
                <a:moveTo>
                  <a:pt x="0" y="992"/>
                </a:moveTo>
                <a:cubicBezTo>
                  <a:pt x="80" y="917"/>
                  <a:pt x="243" y="616"/>
                  <a:pt x="472" y="544"/>
                </a:cubicBezTo>
                <a:cubicBezTo>
                  <a:pt x="701" y="472"/>
                  <a:pt x="1124" y="651"/>
                  <a:pt x="1376" y="560"/>
                </a:cubicBezTo>
                <a:cubicBezTo>
                  <a:pt x="1628" y="469"/>
                  <a:pt x="1857" y="117"/>
                  <a:pt x="19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3" name="Freeform 29">
            <a:extLst>
              <a:ext uri="{FF2B5EF4-FFF2-40B4-BE49-F238E27FC236}">
                <a16:creationId xmlns:a16="http://schemas.microsoft.com/office/drawing/2014/main" id="{6D31899F-25F7-42FF-90E6-AF9063F13DB9}"/>
              </a:ext>
            </a:extLst>
          </p:cNvPr>
          <p:cNvSpPr>
            <a:spLocks/>
          </p:cNvSpPr>
          <p:nvPr/>
        </p:nvSpPr>
        <p:spPr bwMode="auto">
          <a:xfrm>
            <a:off x="4876800" y="2286000"/>
            <a:ext cx="3124200" cy="1524000"/>
          </a:xfrm>
          <a:custGeom>
            <a:avLst/>
            <a:gdLst>
              <a:gd name="T0" fmla="*/ 0 w 1968"/>
              <a:gd name="T1" fmla="*/ 960 h 960"/>
              <a:gd name="T2" fmla="*/ 472 w 1968"/>
              <a:gd name="T3" fmla="*/ 424 h 960"/>
              <a:gd name="T4" fmla="*/ 1472 w 1968"/>
              <a:gd name="T5" fmla="*/ 312 h 960"/>
              <a:gd name="T6" fmla="*/ 1968 w 1968"/>
              <a:gd name="T7" fmla="*/ 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8" h="960">
                <a:moveTo>
                  <a:pt x="0" y="960"/>
                </a:moveTo>
                <a:cubicBezTo>
                  <a:pt x="79" y="871"/>
                  <a:pt x="227" y="532"/>
                  <a:pt x="472" y="424"/>
                </a:cubicBezTo>
                <a:cubicBezTo>
                  <a:pt x="717" y="316"/>
                  <a:pt x="1223" y="383"/>
                  <a:pt x="1472" y="312"/>
                </a:cubicBezTo>
                <a:cubicBezTo>
                  <a:pt x="1721" y="241"/>
                  <a:pt x="1865" y="65"/>
                  <a:pt x="196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4" name="Freeform 30">
            <a:extLst>
              <a:ext uri="{FF2B5EF4-FFF2-40B4-BE49-F238E27FC236}">
                <a16:creationId xmlns:a16="http://schemas.microsoft.com/office/drawing/2014/main" id="{0DEE44BE-4978-4BC7-B18E-A9B695FC66ED}"/>
              </a:ext>
            </a:extLst>
          </p:cNvPr>
          <p:cNvSpPr>
            <a:spLocks/>
          </p:cNvSpPr>
          <p:nvPr/>
        </p:nvSpPr>
        <p:spPr bwMode="auto">
          <a:xfrm>
            <a:off x="4876800" y="3810000"/>
            <a:ext cx="914400" cy="1600200"/>
          </a:xfrm>
          <a:custGeom>
            <a:avLst/>
            <a:gdLst>
              <a:gd name="T0" fmla="*/ 0 w 576"/>
              <a:gd name="T1" fmla="*/ 0 h 1008"/>
              <a:gd name="T2" fmla="*/ 240 w 576"/>
              <a:gd name="T3" fmla="*/ 240 h 1008"/>
              <a:gd name="T4" fmla="*/ 384 w 576"/>
              <a:gd name="T5" fmla="*/ 624 h 1008"/>
              <a:gd name="T6" fmla="*/ 576 w 576"/>
              <a:gd name="T7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1008">
                <a:moveTo>
                  <a:pt x="0" y="0"/>
                </a:moveTo>
                <a:cubicBezTo>
                  <a:pt x="39" y="40"/>
                  <a:pt x="176" y="136"/>
                  <a:pt x="240" y="240"/>
                </a:cubicBezTo>
                <a:cubicBezTo>
                  <a:pt x="304" y="344"/>
                  <a:pt x="328" y="496"/>
                  <a:pt x="384" y="624"/>
                </a:cubicBezTo>
                <a:cubicBezTo>
                  <a:pt x="440" y="752"/>
                  <a:pt x="508" y="880"/>
                  <a:pt x="576" y="100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5" name="Freeform 31">
            <a:extLst>
              <a:ext uri="{FF2B5EF4-FFF2-40B4-BE49-F238E27FC236}">
                <a16:creationId xmlns:a16="http://schemas.microsoft.com/office/drawing/2014/main" id="{9E8BB286-EBC1-40DB-AAF6-8CCD2D4B1EF4}"/>
              </a:ext>
            </a:extLst>
          </p:cNvPr>
          <p:cNvSpPr>
            <a:spLocks/>
          </p:cNvSpPr>
          <p:nvPr/>
        </p:nvSpPr>
        <p:spPr bwMode="auto">
          <a:xfrm>
            <a:off x="5651500" y="2933700"/>
            <a:ext cx="977900" cy="1562100"/>
          </a:xfrm>
          <a:custGeom>
            <a:avLst/>
            <a:gdLst>
              <a:gd name="T0" fmla="*/ 0 w 616"/>
              <a:gd name="T1" fmla="*/ 0 h 984"/>
              <a:gd name="T2" fmla="*/ 328 w 616"/>
              <a:gd name="T3" fmla="*/ 264 h 984"/>
              <a:gd name="T4" fmla="*/ 472 w 616"/>
              <a:gd name="T5" fmla="*/ 696 h 984"/>
              <a:gd name="T6" fmla="*/ 616 w 616"/>
              <a:gd name="T7" fmla="*/ 984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6" h="984">
                <a:moveTo>
                  <a:pt x="0" y="0"/>
                </a:moveTo>
                <a:cubicBezTo>
                  <a:pt x="53" y="44"/>
                  <a:pt x="249" y="148"/>
                  <a:pt x="328" y="264"/>
                </a:cubicBezTo>
                <a:cubicBezTo>
                  <a:pt x="407" y="380"/>
                  <a:pt x="424" y="576"/>
                  <a:pt x="472" y="696"/>
                </a:cubicBezTo>
                <a:cubicBezTo>
                  <a:pt x="520" y="816"/>
                  <a:pt x="568" y="900"/>
                  <a:pt x="616" y="9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8" name="Freeform 34">
            <a:extLst>
              <a:ext uri="{FF2B5EF4-FFF2-40B4-BE49-F238E27FC236}">
                <a16:creationId xmlns:a16="http://schemas.microsoft.com/office/drawing/2014/main" id="{709C128B-EB48-4797-AA45-0EF911C8789D}"/>
              </a:ext>
            </a:extLst>
          </p:cNvPr>
          <p:cNvSpPr>
            <a:spLocks/>
          </p:cNvSpPr>
          <p:nvPr/>
        </p:nvSpPr>
        <p:spPr bwMode="auto">
          <a:xfrm>
            <a:off x="6858000" y="2819400"/>
            <a:ext cx="1219200" cy="1828800"/>
          </a:xfrm>
          <a:custGeom>
            <a:avLst/>
            <a:gdLst>
              <a:gd name="T0" fmla="*/ 0 w 768"/>
              <a:gd name="T1" fmla="*/ 0 h 1152"/>
              <a:gd name="T2" fmla="*/ 480 w 768"/>
              <a:gd name="T3" fmla="*/ 336 h 1152"/>
              <a:gd name="T4" fmla="*/ 480 w 768"/>
              <a:gd name="T5" fmla="*/ 816 h 1152"/>
              <a:gd name="T6" fmla="*/ 768 w 768"/>
              <a:gd name="T7" fmla="*/ 1152 h 1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1152">
                <a:moveTo>
                  <a:pt x="0" y="0"/>
                </a:moveTo>
                <a:cubicBezTo>
                  <a:pt x="200" y="100"/>
                  <a:pt x="400" y="200"/>
                  <a:pt x="480" y="336"/>
                </a:cubicBezTo>
                <a:cubicBezTo>
                  <a:pt x="560" y="472"/>
                  <a:pt x="432" y="680"/>
                  <a:pt x="480" y="816"/>
                </a:cubicBezTo>
                <a:cubicBezTo>
                  <a:pt x="528" y="952"/>
                  <a:pt x="648" y="1052"/>
                  <a:pt x="768" y="115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899" name="Freeform 35">
            <a:extLst>
              <a:ext uri="{FF2B5EF4-FFF2-40B4-BE49-F238E27FC236}">
                <a16:creationId xmlns:a16="http://schemas.microsoft.com/office/drawing/2014/main" id="{7704E4A1-EAD3-4448-8F74-AE8C34D0C750}"/>
              </a:ext>
            </a:extLst>
          </p:cNvPr>
          <p:cNvSpPr>
            <a:spLocks/>
          </p:cNvSpPr>
          <p:nvPr/>
        </p:nvSpPr>
        <p:spPr bwMode="auto">
          <a:xfrm>
            <a:off x="7975600" y="2298700"/>
            <a:ext cx="939800" cy="1587500"/>
          </a:xfrm>
          <a:custGeom>
            <a:avLst/>
            <a:gdLst>
              <a:gd name="T0" fmla="*/ 0 w 592"/>
              <a:gd name="T1" fmla="*/ 0 h 1000"/>
              <a:gd name="T2" fmla="*/ 256 w 592"/>
              <a:gd name="T3" fmla="*/ 232 h 1000"/>
              <a:gd name="T4" fmla="*/ 448 w 592"/>
              <a:gd name="T5" fmla="*/ 568 h 1000"/>
              <a:gd name="T6" fmla="*/ 592 w 592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2" h="1000">
                <a:moveTo>
                  <a:pt x="0" y="0"/>
                </a:moveTo>
                <a:cubicBezTo>
                  <a:pt x="41" y="40"/>
                  <a:pt x="181" y="137"/>
                  <a:pt x="256" y="232"/>
                </a:cubicBezTo>
                <a:cubicBezTo>
                  <a:pt x="331" y="327"/>
                  <a:pt x="392" y="440"/>
                  <a:pt x="448" y="568"/>
                </a:cubicBezTo>
                <a:cubicBezTo>
                  <a:pt x="504" y="696"/>
                  <a:pt x="548" y="848"/>
                  <a:pt x="592" y="10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2900" name="Line 36">
            <a:extLst>
              <a:ext uri="{FF2B5EF4-FFF2-40B4-BE49-F238E27FC236}">
                <a16:creationId xmlns:a16="http://schemas.microsoft.com/office/drawing/2014/main" id="{073DF42B-9CA3-4DDA-981D-81E99628A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1400" y="32893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2901" name="Line 37">
            <a:extLst>
              <a:ext uri="{FF2B5EF4-FFF2-40B4-BE49-F238E27FC236}">
                <a16:creationId xmlns:a16="http://schemas.microsoft.com/office/drawing/2014/main" id="{17EA21A8-15EE-4DDC-9C66-68C38A091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8700" y="3302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92902" name="Object 38">
            <a:extLst>
              <a:ext uri="{FF2B5EF4-FFF2-40B4-BE49-F238E27FC236}">
                <a16:creationId xmlns:a16="http://schemas.microsoft.com/office/drawing/2014/main" id="{4BD1BEE0-AA95-4BE0-9E4D-AD2E5C5ECAEF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6553200" y="2667000"/>
          <a:ext cx="3540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4" name="Equation" r:id="rId5" imgW="228600" imgH="393480" progId="Equation.3">
                  <p:embed/>
                </p:oleObj>
              </mc:Choice>
              <mc:Fallback>
                <p:oleObj name="Equation" r:id="rId5" imgW="228600" imgH="393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667000"/>
                        <a:ext cx="354013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904" name="Object 40">
            <a:extLst>
              <a:ext uri="{FF2B5EF4-FFF2-40B4-BE49-F238E27FC236}">
                <a16:creationId xmlns:a16="http://schemas.microsoft.com/office/drawing/2014/main" id="{CAF396B8-3488-403D-9C1C-DC19D80E7F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429000"/>
          <a:ext cx="3540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5" name="Equation" r:id="rId7" imgW="228600" imgH="393480" progId="Equation.3">
                  <p:embed/>
                </p:oleObj>
              </mc:Choice>
              <mc:Fallback>
                <p:oleObj name="Equation" r:id="rId7" imgW="228600" imgH="3934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29000"/>
                        <a:ext cx="3540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2905" name="Line 41">
            <a:extLst>
              <a:ext uri="{FF2B5EF4-FFF2-40B4-BE49-F238E27FC236}">
                <a16:creationId xmlns:a16="http://schemas.microsoft.com/office/drawing/2014/main" id="{184579EB-7B39-4047-A270-76AC41696B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34100" y="2387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92908" name="Object 44">
            <a:extLst>
              <a:ext uri="{FF2B5EF4-FFF2-40B4-BE49-F238E27FC236}">
                <a16:creationId xmlns:a16="http://schemas.microsoft.com/office/drawing/2014/main" id="{724F09F4-FB07-4878-9A87-70D0D29015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2225675"/>
          <a:ext cx="26193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6" name="Equation" r:id="rId9" imgW="126720" imgH="177480" progId="Equation.3">
                  <p:embed/>
                </p:oleObj>
              </mc:Choice>
              <mc:Fallback>
                <p:oleObj name="Equation" r:id="rId9" imgW="1267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25675"/>
                        <a:ext cx="261938" cy="365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4DE6A5B4-242E-4DBF-A7F8-6C700D478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 Ambiente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6F72F922-A3C4-4BE1-BF2C-AA5906111A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pt-BR" altLang="en-US" sz="2600"/>
              <a:t>Componente que modela como uma constante o efeito da reflexão de outros objetos do ambiente</a:t>
            </a:r>
          </a:p>
          <a:p>
            <a:r>
              <a:rPr lang="pt-BR" altLang="en-US" sz="2600"/>
              <a:t>Depende dos coeficientes GL_AMBIENT tanto das fontes luminosas quanto dos materiais</a:t>
            </a:r>
          </a:p>
          <a:p>
            <a:r>
              <a:rPr lang="pt-BR" altLang="en-US" sz="2600"/>
              <a:t>É ainda possível usar luminosidade ambiente não relacionada com fontes luminosas</a:t>
            </a:r>
          </a:p>
          <a:p>
            <a:pPr lvl="1"/>
            <a:r>
              <a:rPr lang="pt-BR" altLang="en-US" sz="2000" b="1">
                <a:latin typeface="Courier New" panose="02070309020205020404" pitchFamily="49" charset="0"/>
              </a:rPr>
              <a:t>glLightMaterialfv (GL_LIGHT_MODEL_AMBIENT, params)</a:t>
            </a:r>
          </a:p>
          <a:p>
            <a:r>
              <a:rPr lang="pt-BR" altLang="en-US" sz="2200"/>
              <a:t>Contribuição é dada por</a:t>
            </a:r>
          </a:p>
        </p:txBody>
      </p:sp>
      <p:graphicFrame>
        <p:nvGraphicFramePr>
          <p:cNvPr id="260104" name="Object 8">
            <a:extLst>
              <a:ext uri="{FF2B5EF4-FFF2-40B4-BE49-F238E27FC236}">
                <a16:creationId xmlns:a16="http://schemas.microsoft.com/office/drawing/2014/main" id="{7F71D0B4-4BFA-4BE6-8351-9D0AB45E17DE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886200" y="5486400"/>
          <a:ext cx="1447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7" name="Equation" r:id="rId3" imgW="545760" imgH="228600" progId="Equation.3">
                  <p:embed/>
                </p:oleObj>
              </mc:Choice>
              <mc:Fallback>
                <p:oleObj name="Equation" r:id="rId3" imgW="5457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86400"/>
                        <a:ext cx="14478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819C6AEF-05F2-4E36-987E-787DD0CF1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Atenuação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24A407B-799F-411B-9B5D-3A2DD7E5819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2296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Para fontes de luz posicionais (</a:t>
            </a:r>
            <a:r>
              <a:rPr lang="pt-BR" altLang="en-US" sz="2600" i="1"/>
              <a:t>w</a:t>
            </a:r>
            <a:r>
              <a:rPr lang="pt-BR" altLang="en-US" sz="2600"/>
              <a:t> = 1), é possível definir um fator de atenuação que leva em conta a distância </a:t>
            </a:r>
            <a:r>
              <a:rPr lang="pt-BR" altLang="en-US" sz="2600" i="1"/>
              <a:t>d </a:t>
            </a:r>
            <a:r>
              <a:rPr lang="pt-BR" altLang="en-US" sz="2600"/>
              <a:t>entre a fonte de luz e o objeto sendo iluminado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Coeficientes são definidos pela função </a:t>
            </a:r>
            <a:r>
              <a:rPr lang="pt-BR" altLang="en-US" sz="2600" b="1">
                <a:latin typeface="Courier New" panose="02070309020205020404" pitchFamily="49" charset="0"/>
              </a:rPr>
              <a:t>glLight ()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Por default, não há atenuação (</a:t>
            </a:r>
            <a:r>
              <a:rPr lang="pt-BR" altLang="en-US" sz="2600" i="1"/>
              <a:t>c</a:t>
            </a:r>
            <a:r>
              <a:rPr lang="pt-BR" altLang="en-US" sz="2600" baseline="-25000"/>
              <a:t>0</a:t>
            </a:r>
            <a:r>
              <a:rPr lang="pt-BR" altLang="en-US" sz="2600"/>
              <a:t>=1, </a:t>
            </a:r>
            <a:r>
              <a:rPr lang="pt-BR" altLang="en-US" sz="2600" i="1"/>
              <a:t>c</a:t>
            </a:r>
            <a:r>
              <a:rPr lang="pt-BR" altLang="en-US" sz="2600" baseline="-25000"/>
              <a:t>1</a:t>
            </a:r>
            <a:r>
              <a:rPr lang="pt-BR" altLang="en-US" sz="2600"/>
              <a:t>=</a:t>
            </a:r>
            <a:r>
              <a:rPr lang="pt-BR" altLang="en-US" sz="2600" i="1"/>
              <a:t>c</a:t>
            </a:r>
            <a:r>
              <a:rPr lang="pt-BR" altLang="en-US" sz="2600" baseline="-25000"/>
              <a:t>2</a:t>
            </a:r>
            <a:r>
              <a:rPr lang="pt-BR" altLang="en-US" sz="2600"/>
              <a:t>=0) </a:t>
            </a:r>
          </a:p>
          <a:p>
            <a:pPr>
              <a:lnSpc>
                <a:spcPct val="90000"/>
              </a:lnSpc>
            </a:pPr>
            <a:endParaRPr lang="pt-BR" altLang="en-US" sz="2600" i="1"/>
          </a:p>
        </p:txBody>
      </p:sp>
      <p:graphicFrame>
        <p:nvGraphicFramePr>
          <p:cNvPr id="284676" name="Object 4">
            <a:extLst>
              <a:ext uri="{FF2B5EF4-FFF2-40B4-BE49-F238E27FC236}">
                <a16:creationId xmlns:a16="http://schemas.microsoft.com/office/drawing/2014/main" id="{2E73A0BE-2255-4A01-BDDC-796A26CBA82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4419600"/>
          <a:ext cx="27432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0" name="Equation" r:id="rId3" imgW="1358640" imgH="431640" progId="Equation.3">
                  <p:embed/>
                </p:oleObj>
              </mc:Choice>
              <mc:Fallback>
                <p:oleObj name="Equation" r:id="rId3" imgW="13586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27432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8AAE07E3-4911-4151-B77C-7CB65D81D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Juntando tudo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786DA7A3-B3DF-4020-8A2A-69BD0537E7C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676400"/>
          </a:xfrm>
        </p:spPr>
        <p:txBody>
          <a:bodyPr/>
          <a:lstStyle/>
          <a:p>
            <a:r>
              <a:rPr lang="pt-BR" altLang="en-US" sz="2200"/>
              <a:t>A atenuação só é aplicada sobre às componentes difusa e especular.</a:t>
            </a:r>
          </a:p>
          <a:p>
            <a:r>
              <a:rPr lang="pt-BR" altLang="en-US" sz="2200"/>
              <a:t>A fórmula que calcula a cor de um vértice devida a uma fonte luminosa </a:t>
            </a:r>
            <a:r>
              <a:rPr lang="pt-BR" altLang="en-US" sz="2200" i="1"/>
              <a:t>i</a:t>
            </a:r>
            <a:r>
              <a:rPr lang="pt-BR" altLang="en-US" sz="2200"/>
              <a:t> é dada por:</a:t>
            </a:r>
          </a:p>
          <a:p>
            <a:endParaRPr lang="pt-BR" altLang="en-US" sz="2600"/>
          </a:p>
        </p:txBody>
      </p:sp>
      <p:graphicFrame>
        <p:nvGraphicFramePr>
          <p:cNvPr id="286725" name="Object 5">
            <a:extLst>
              <a:ext uri="{FF2B5EF4-FFF2-40B4-BE49-F238E27FC236}">
                <a16:creationId xmlns:a16="http://schemas.microsoft.com/office/drawing/2014/main" id="{FBD9CCCE-BF22-464D-B03C-14CCBD22B5C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573338" y="3281363"/>
          <a:ext cx="33083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33" name="Equation" r:id="rId3" imgW="1409400" imgH="228600" progId="Equation.3">
                  <p:embed/>
                </p:oleObj>
              </mc:Choice>
              <mc:Fallback>
                <p:oleObj name="Equation" r:id="rId3" imgW="14094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338" y="3281363"/>
                        <a:ext cx="33083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29" name="Rectangle 9">
            <a:extLst>
              <a:ext uri="{FF2B5EF4-FFF2-40B4-BE49-F238E27FC236}">
                <a16:creationId xmlns:a16="http://schemas.microsoft.com/office/drawing/2014/main" id="{C0E60D3B-0537-4807-891B-4F2D13844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78300"/>
            <a:ext cx="777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algn="l">
              <a:spcBef>
                <a:spcPct val="20000"/>
              </a:spcBef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pt-BR" altLang="en-US" sz="2200" i="0"/>
              <a:t>Portanto, no total, a cor é dada pela contribuição da iluminação ambiente (parcela não associada com fontes de luz) somada à luz emitida e às contribuições </a:t>
            </a:r>
            <a:r>
              <a:rPr lang="pt-BR" altLang="en-US" sz="2200"/>
              <a:t>C</a:t>
            </a:r>
            <a:r>
              <a:rPr lang="pt-BR" altLang="en-US" sz="2200" baseline="-25000"/>
              <a:t>i</a:t>
            </a:r>
            <a:endParaRPr lang="pt-BR" altLang="en-US" i="0"/>
          </a:p>
        </p:txBody>
      </p:sp>
      <p:graphicFrame>
        <p:nvGraphicFramePr>
          <p:cNvPr id="286730" name="Object 10">
            <a:extLst>
              <a:ext uri="{FF2B5EF4-FFF2-40B4-BE49-F238E27FC236}">
                <a16:creationId xmlns:a16="http://schemas.microsoft.com/office/drawing/2014/main" id="{0F722345-E26B-496D-80C2-916C060061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5486400"/>
          <a:ext cx="534511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34" name="Equation" r:id="rId5" imgW="2234880" imgH="253800" progId="Equation.3">
                  <p:embed/>
                </p:oleObj>
              </mc:Choice>
              <mc:Fallback>
                <p:oleObj name="Equation" r:id="rId5" imgW="223488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486400"/>
                        <a:ext cx="534511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242A2587-A011-4133-8C1A-36C7C70AA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Modelo Físico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94108E4C-B8EF-492F-8C24-B03A98DD3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Luz modelada como radiação eletromagnética</a:t>
            </a:r>
          </a:p>
          <a:p>
            <a:r>
              <a:rPr lang="pt-BR" altLang="en-US"/>
              <a:t>Leva em conta todas as interações (todos os caminhos da luz)</a:t>
            </a:r>
          </a:p>
          <a:p>
            <a:r>
              <a:rPr lang="pt-BR" altLang="en-US"/>
              <a:t>Intratável computacionalmente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5A58959D-EDCB-41D7-BD7C-8B84CF6BF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Modelos de Iluminação</a:t>
            </a:r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6D22E35-D025-4CCC-B487-4E4B6267E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Tipicamente, a luz é amostrada em um número discreto de primárias (comprimentos de onda)</a:t>
            </a:r>
          </a:p>
          <a:p>
            <a:r>
              <a:rPr lang="pt-BR" altLang="en-US" sz="2600"/>
              <a:t>Modelos locais (primeira ordem)</a:t>
            </a:r>
          </a:p>
          <a:p>
            <a:pPr lvl="1"/>
            <a:r>
              <a:rPr lang="pt-BR" altLang="en-US" sz="2400"/>
              <a:t>Apenas caminhos do tipo </a:t>
            </a:r>
            <a:r>
              <a:rPr lang="pt-BR" altLang="en-US" sz="2400" i="1"/>
              <a:t>fonte luminosa</a:t>
            </a:r>
            <a:r>
              <a:rPr lang="pt-BR" altLang="en-US" sz="2400"/>
              <a:t> → </a:t>
            </a:r>
            <a:r>
              <a:rPr lang="pt-BR" altLang="en-US" sz="2400" i="1"/>
              <a:t>superfície</a:t>
            </a:r>
            <a:r>
              <a:rPr lang="pt-BR" altLang="en-US" sz="2400"/>
              <a:t> → </a:t>
            </a:r>
            <a:r>
              <a:rPr lang="pt-BR" altLang="en-US" sz="2400" i="1"/>
              <a:t>olho</a:t>
            </a:r>
            <a:r>
              <a:rPr lang="pt-BR" altLang="en-US" sz="2400"/>
              <a:t> são tratados</a:t>
            </a:r>
          </a:p>
          <a:p>
            <a:pPr lvl="1"/>
            <a:r>
              <a:rPr lang="pt-BR" altLang="en-US" sz="2400"/>
              <a:t>Simples</a:t>
            </a:r>
          </a:p>
          <a:p>
            <a:pPr lvl="1"/>
            <a:r>
              <a:rPr lang="pt-BR" altLang="en-US" sz="2400"/>
              <a:t>Ex.: OpenGL</a:t>
            </a:r>
          </a:p>
          <a:p>
            <a:r>
              <a:rPr lang="pt-BR" altLang="en-US" sz="2600"/>
              <a:t>Modelos globais</a:t>
            </a:r>
          </a:p>
          <a:p>
            <a:pPr lvl="1"/>
            <a:r>
              <a:rPr lang="pt-BR" altLang="en-US" sz="2400"/>
              <a:t>Muitos caminhos (</a:t>
            </a:r>
            <a:r>
              <a:rPr lang="pt-BR" altLang="en-US" sz="2400" i="1"/>
              <a:t>ray tracing, </a:t>
            </a:r>
            <a:r>
              <a:rPr lang="pt-BR" altLang="en-US" sz="2400"/>
              <a:t>radiosidade)</a:t>
            </a:r>
          </a:p>
          <a:p>
            <a:pPr lvl="1"/>
            <a:r>
              <a:rPr lang="pt-BR" altLang="en-US" sz="2400"/>
              <a:t>Complexos</a:t>
            </a:r>
          </a:p>
          <a:p>
            <a:pPr lvl="2"/>
            <a:endParaRPr lang="pt-BR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C20343B3-BE33-45CB-8D91-D584B7225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Modelo de Booknight</a:t>
            </a:r>
            <a:endParaRPr lang="en-US" altLang="en-US"/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D0C0A432-91EE-4597-81DA-39178CF01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Considera apenas a reflexão difusa.</a:t>
            </a:r>
          </a:p>
          <a:p>
            <a:pPr lvl="1"/>
            <a:r>
              <a:rPr lang="pt-BR" altLang="en-US"/>
              <a:t>Iluminação recebida em um ponto de uma superfície é refletida uniformemente em todas as direções</a:t>
            </a:r>
          </a:p>
          <a:p>
            <a:r>
              <a:rPr lang="pt-BR" altLang="en-US"/>
              <a:t>Contribuição proveniente da iluminação recebida de forma indireta é modelada como uma constante.</a:t>
            </a:r>
          </a:p>
          <a:p>
            <a:r>
              <a:rPr lang="pt-BR" altLang="en-US"/>
              <a:t>Baseia-se apenas na reflexão </a:t>
            </a:r>
            <a:r>
              <a:rPr lang="pt-BR" altLang="en-US" i="1"/>
              <a:t>lambertiana.</a:t>
            </a:r>
            <a:endParaRPr lang="en-US" altLang="en-US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>
            <a:extLst>
              <a:ext uri="{FF2B5EF4-FFF2-40B4-BE49-F238E27FC236}">
                <a16:creationId xmlns:a16="http://schemas.microsoft.com/office/drawing/2014/main" id="{242AA842-6B3C-4202-965B-2A9B0EF29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 Difusa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35E7B214-0D4D-4355-899F-469F755390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001000" cy="2590800"/>
          </a:xfrm>
        </p:spPr>
        <p:txBody>
          <a:bodyPr/>
          <a:lstStyle/>
          <a:p>
            <a:r>
              <a:rPr lang="pt-BR" altLang="en-US" sz="2600"/>
              <a:t>Característica de materiais foscos.</a:t>
            </a:r>
            <a:endParaRPr lang="pt-BR" altLang="en-US" sz="2600" i="1"/>
          </a:p>
          <a:p>
            <a:r>
              <a:rPr lang="pt-BR" altLang="en-US" sz="2600"/>
              <a:t>Lei de Lambert (fluxo de energia):</a:t>
            </a:r>
          </a:p>
          <a:p>
            <a:pPr lvl="1"/>
            <a:r>
              <a:rPr lang="pt-BR" altLang="en-US" sz="2400"/>
              <a:t> a luminosidade aparente da superfície não depende da posição do observador, mas apenas do cosseno do ângulo entre a normal e a direção da luz</a:t>
            </a:r>
          </a:p>
          <a:p>
            <a:endParaRPr lang="pt-BR" altLang="en-US" sz="2600"/>
          </a:p>
        </p:txBody>
      </p:sp>
      <p:graphicFrame>
        <p:nvGraphicFramePr>
          <p:cNvPr id="302084" name="Object 4">
            <a:extLst>
              <a:ext uri="{FF2B5EF4-FFF2-40B4-BE49-F238E27FC236}">
                <a16:creationId xmlns:a16="http://schemas.microsoft.com/office/drawing/2014/main" id="{8CC985C0-06ED-449E-A0AF-611E3BB161BF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676400" y="4343400"/>
          <a:ext cx="5943600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086" name="Bitmap Image" r:id="rId3" imgW="3572374" imgH="1209524" progId="Paint.Picture">
                  <p:embed/>
                </p:oleObj>
              </mc:Choice>
              <mc:Fallback>
                <p:oleObj name="Bitmap Image" r:id="rId3" imgW="3572374" imgH="1209524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343400"/>
                        <a:ext cx="5943600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167DEBEB-8220-47D6-AA34-74F401C56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Modelo Difuso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33494714-3378-4F28-AC52-C3B8F5EC233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r>
              <a:rPr lang="pt-BR" altLang="en-US" sz="2600"/>
              <a:t>Intensidade em um ponto </a:t>
            </a:r>
            <a:r>
              <a:rPr lang="pt-BR" altLang="en-US" sz="2600" i="1"/>
              <a:t>p</a:t>
            </a:r>
            <a:r>
              <a:rPr lang="pt-BR" altLang="en-US" sz="2600"/>
              <a:t> é dada por:</a:t>
            </a:r>
          </a:p>
        </p:txBody>
      </p:sp>
      <p:graphicFrame>
        <p:nvGraphicFramePr>
          <p:cNvPr id="303108" name="Object 4">
            <a:extLst>
              <a:ext uri="{FF2B5EF4-FFF2-40B4-BE49-F238E27FC236}">
                <a16:creationId xmlns:a16="http://schemas.microsoft.com/office/drawing/2014/main" id="{ADAA5697-C5DC-49D9-BD8B-66EE1AC16CF8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362200"/>
          <a:ext cx="54864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22" name="Equation" r:id="rId3" imgW="2552400" imgH="444240" progId="Equation.3">
                  <p:embed/>
                </p:oleObj>
              </mc:Choice>
              <mc:Fallback>
                <p:oleObj name="Equation" r:id="rId3" imgW="25524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362200"/>
                        <a:ext cx="548640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3120" name="Group 16">
            <a:extLst>
              <a:ext uri="{FF2B5EF4-FFF2-40B4-BE49-F238E27FC236}">
                <a16:creationId xmlns:a16="http://schemas.microsoft.com/office/drawing/2014/main" id="{3628FABC-187B-47FE-8CBE-DD18F419D10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733800"/>
            <a:ext cx="3714750" cy="4876800"/>
            <a:chOff x="1584" y="2352"/>
            <a:chExt cx="2340" cy="3072"/>
          </a:xfrm>
        </p:grpSpPr>
        <p:sp>
          <p:nvSpPr>
            <p:cNvPr id="303109" name="Line 5">
              <a:extLst>
                <a:ext uri="{FF2B5EF4-FFF2-40B4-BE49-F238E27FC236}">
                  <a16:creationId xmlns:a16="http://schemas.microsoft.com/office/drawing/2014/main" id="{227FFD4F-820F-482D-96F8-4104A8182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49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3110" name="Picture 6" descr="HH01515A[1]">
              <a:extLst>
                <a:ext uri="{FF2B5EF4-FFF2-40B4-BE49-F238E27FC236}">
                  <a16:creationId xmlns:a16="http://schemas.microsoft.com/office/drawing/2014/main" id="{61C52A02-93BC-446D-BD30-D28B97ED57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2496"/>
              <a:ext cx="468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3111" name="Line 7">
              <a:extLst>
                <a:ext uri="{FF2B5EF4-FFF2-40B4-BE49-F238E27FC236}">
                  <a16:creationId xmlns:a16="http://schemas.microsoft.com/office/drawing/2014/main" id="{08BED928-7B5E-442B-9F8D-9ABE2B0BE1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976"/>
              <a:ext cx="91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2" name="Text Box 8">
              <a:extLst>
                <a:ext uri="{FF2B5EF4-FFF2-40B4-BE49-F238E27FC236}">
                  <a16:creationId xmlns:a16="http://schemas.microsoft.com/office/drawing/2014/main" id="{3A85B410-14BE-4B54-B21F-98DCCE2B5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88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ym typeface="Symbol" panose="05050102010706020507" pitchFamily="18" charset="2"/>
                </a:rPr>
                <a:t></a:t>
              </a:r>
            </a:p>
          </p:txBody>
        </p:sp>
        <p:sp>
          <p:nvSpPr>
            <p:cNvPr id="303113" name="Arc 9">
              <a:extLst>
                <a:ext uri="{FF2B5EF4-FFF2-40B4-BE49-F238E27FC236}">
                  <a16:creationId xmlns:a16="http://schemas.microsoft.com/office/drawing/2014/main" id="{3FA57D38-9053-4977-8DEA-692AC3A13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3168"/>
              <a:ext cx="311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7486"/>
                <a:gd name="T1" fmla="*/ 0 h 21600"/>
                <a:gd name="T2" fmla="*/ 17486 w 17486"/>
                <a:gd name="T3" fmla="*/ 8920 h 21600"/>
                <a:gd name="T4" fmla="*/ 0 w 174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86" h="21600" fill="none" extrusionOk="0">
                  <a:moveTo>
                    <a:pt x="0" y="0"/>
                  </a:moveTo>
                  <a:cubicBezTo>
                    <a:pt x="6921" y="0"/>
                    <a:pt x="13423" y="3316"/>
                    <a:pt x="17486" y="8919"/>
                  </a:cubicBezTo>
                </a:path>
                <a:path w="17486" h="21600" stroke="0" extrusionOk="0">
                  <a:moveTo>
                    <a:pt x="0" y="0"/>
                  </a:moveTo>
                  <a:cubicBezTo>
                    <a:pt x="6921" y="0"/>
                    <a:pt x="13423" y="3316"/>
                    <a:pt x="17486" y="891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4" name="Text Box 10">
              <a:extLst>
                <a:ext uri="{FF2B5EF4-FFF2-40B4-BE49-F238E27FC236}">
                  <a16:creationId xmlns:a16="http://schemas.microsoft.com/office/drawing/2014/main" id="{2D347B81-E423-4033-AF9B-0B3CABF29C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352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N</a:t>
              </a:r>
            </a:p>
          </p:txBody>
        </p:sp>
        <p:sp>
          <p:nvSpPr>
            <p:cNvPr id="303115" name="Text Box 11">
              <a:extLst>
                <a:ext uri="{FF2B5EF4-FFF2-40B4-BE49-F238E27FC236}">
                  <a16:creationId xmlns:a16="http://schemas.microsoft.com/office/drawing/2014/main" id="{82AFD716-3AD3-476D-B79A-152D386DB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072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</a:p>
          </p:txBody>
        </p:sp>
        <p:sp>
          <p:nvSpPr>
            <p:cNvPr id="303116" name="Arc 12">
              <a:extLst>
                <a:ext uri="{FF2B5EF4-FFF2-40B4-BE49-F238E27FC236}">
                  <a16:creationId xmlns:a16="http://schemas.microsoft.com/office/drawing/2014/main" id="{98FCB7A7-B02B-49DD-909C-6FCE2C30ACE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813" y="3552"/>
              <a:ext cx="1383" cy="624"/>
            </a:xfrm>
            <a:custGeom>
              <a:avLst/>
              <a:gdLst>
                <a:gd name="G0" fmla="+- 18894 0 0"/>
                <a:gd name="G1" fmla="+- 0 0 0"/>
                <a:gd name="G2" fmla="+- 21600 0 0"/>
                <a:gd name="T0" fmla="*/ 38358 w 38358"/>
                <a:gd name="T1" fmla="*/ 9365 h 21600"/>
                <a:gd name="T2" fmla="*/ 0 w 38358"/>
                <a:gd name="T3" fmla="*/ 10468 h 21600"/>
                <a:gd name="T4" fmla="*/ 18894 w 3835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358" h="21600" fill="none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</a:path>
                <a:path w="38358" h="21600" stroke="0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  <a:lnTo>
                    <a:pt x="18894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7" name="AutoShape 13" descr="Light upward diagonal">
              <a:extLst>
                <a:ext uri="{FF2B5EF4-FFF2-40B4-BE49-F238E27FC236}">
                  <a16:creationId xmlns:a16="http://schemas.microsoft.com/office/drawing/2014/main" id="{ED29A526-A238-41D0-8D62-95C35F336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" y="3568"/>
              <a:ext cx="1824" cy="1856"/>
            </a:xfrm>
            <a:custGeom>
              <a:avLst/>
              <a:gdLst>
                <a:gd name="G0" fmla="+- 9495 0 0"/>
                <a:gd name="G1" fmla="+- -9037576 0 0"/>
                <a:gd name="G2" fmla="+- 0 0 -9037576"/>
                <a:gd name="T0" fmla="*/ 0 256 1"/>
                <a:gd name="T1" fmla="*/ 180 256 1"/>
                <a:gd name="G3" fmla="+- -9037576 T0 T1"/>
                <a:gd name="T2" fmla="*/ 0 256 1"/>
                <a:gd name="T3" fmla="*/ 90 256 1"/>
                <a:gd name="G4" fmla="+- -9037576 T2 T3"/>
                <a:gd name="G5" fmla="*/ G4 2 1"/>
                <a:gd name="T4" fmla="*/ 90 256 1"/>
                <a:gd name="T5" fmla="*/ 0 256 1"/>
                <a:gd name="G6" fmla="+- -9037576 T4 T5"/>
                <a:gd name="G7" fmla="*/ G6 2 1"/>
                <a:gd name="G8" fmla="abs -903757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495"/>
                <a:gd name="G18" fmla="*/ 9495 1 2"/>
                <a:gd name="G19" fmla="+- G18 5400 0"/>
                <a:gd name="G20" fmla="cos G19 -9037576"/>
                <a:gd name="G21" fmla="sin G19 -9037576"/>
                <a:gd name="G22" fmla="+- G20 10800 0"/>
                <a:gd name="G23" fmla="+- G21 10800 0"/>
                <a:gd name="G24" fmla="+- 10800 0 G20"/>
                <a:gd name="G25" fmla="+- 9495 10800 0"/>
                <a:gd name="G26" fmla="?: G9 G17 G25"/>
                <a:gd name="G27" fmla="?: G9 0 21600"/>
                <a:gd name="G28" fmla="cos 10800 -9037576"/>
                <a:gd name="G29" fmla="sin 10800 -9037576"/>
                <a:gd name="G30" fmla="sin 9495 -9037576"/>
                <a:gd name="G31" fmla="+- G28 10800 0"/>
                <a:gd name="G32" fmla="+- G29 10800 0"/>
                <a:gd name="G33" fmla="+- G30 10800 0"/>
                <a:gd name="G34" fmla="?: G4 0 G31"/>
                <a:gd name="G35" fmla="?: -9037576 G34 0"/>
                <a:gd name="G36" fmla="?: G6 G35 G31"/>
                <a:gd name="G37" fmla="+- 21600 0 G36"/>
                <a:gd name="G38" fmla="?: G4 0 G33"/>
                <a:gd name="G39" fmla="?: -903757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270 w 21600"/>
                <a:gd name="T15" fmla="*/ 3996 h 21600"/>
                <a:gd name="T16" fmla="*/ 10800 w 21600"/>
                <a:gd name="T17" fmla="*/ 1305 h 21600"/>
                <a:gd name="T18" fmla="*/ 18330 w 21600"/>
                <a:gd name="T19" fmla="*/ 399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754" y="4434"/>
                  </a:moveTo>
                  <a:cubicBezTo>
                    <a:pt x="5554" y="2442"/>
                    <a:pt x="8114" y="1305"/>
                    <a:pt x="10800" y="1305"/>
                  </a:cubicBezTo>
                  <a:cubicBezTo>
                    <a:pt x="13485" y="1305"/>
                    <a:pt x="16045" y="2442"/>
                    <a:pt x="17845" y="4434"/>
                  </a:cubicBezTo>
                  <a:lnTo>
                    <a:pt x="18813" y="3559"/>
                  </a:lnTo>
                  <a:cubicBezTo>
                    <a:pt x="16765" y="1293"/>
                    <a:pt x="13854" y="0"/>
                    <a:pt x="10799" y="0"/>
                  </a:cubicBezTo>
                  <a:cubicBezTo>
                    <a:pt x="7745" y="0"/>
                    <a:pt x="4834" y="1293"/>
                    <a:pt x="2786" y="3559"/>
                  </a:cubicBezTo>
                  <a:close/>
                </a:path>
              </a:pathLst>
            </a:custGeom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9" name="Text Box 15">
              <a:extLst>
                <a:ext uri="{FF2B5EF4-FFF2-40B4-BE49-F238E27FC236}">
                  <a16:creationId xmlns:a16="http://schemas.microsoft.com/office/drawing/2014/main" id="{869A6D35-2A7B-4FA3-8E4E-93FFBEECC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2" y="3321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/>
                <a:t>p</a:t>
              </a:r>
              <a:endParaRPr lang="en-US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>
            <a:extLst>
              <a:ext uri="{FF2B5EF4-FFF2-40B4-BE49-F238E27FC236}">
                <a16:creationId xmlns:a16="http://schemas.microsoft.com/office/drawing/2014/main" id="{AF619822-204A-4F95-85CF-E20235280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Iluminação Especular</a:t>
            </a:r>
          </a:p>
        </p:txBody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EE9933F7-C085-4407-A0ED-2C61C1973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Simula a reflexão à maneira de um espelho (objetos altamente polidos).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Depende da disposição entre observador, objeto e fonte de luz.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Em um espelho perfeito, a reflexão se dá em ângulos iguais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Observador só enxergaria a reflexão de uma fonte pontual se estivesse na direção certa.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No modelo de Phong, simulam-se refletores imperfeitos assumindo que luz é refletida segundo um </a:t>
            </a:r>
            <a:r>
              <a:rPr lang="pt-BR" altLang="en-US" sz="2600" i="1"/>
              <a:t>cone </a:t>
            </a:r>
            <a:r>
              <a:rPr lang="pt-BR" altLang="en-US" sz="2600"/>
              <a:t>cujo eixo passa pelo observador.</a:t>
            </a:r>
            <a:endParaRPr lang="pt-BR" altLang="en-US" sz="26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D516326F-E809-431F-97DE-EFA8790FF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Modelo de Phong</a:t>
            </a:r>
          </a:p>
        </p:txBody>
      </p:sp>
      <p:sp>
        <p:nvSpPr>
          <p:cNvPr id="305170" name="Rectangle 18">
            <a:extLst>
              <a:ext uri="{FF2B5EF4-FFF2-40B4-BE49-F238E27FC236}">
                <a16:creationId xmlns:a16="http://schemas.microsoft.com/office/drawing/2014/main" id="{41E3CAC8-F355-4922-896C-64098FE8D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algn="l">
              <a:spcBef>
                <a:spcPct val="20000"/>
              </a:spcBef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pt-BR" altLang="en-US" i="0"/>
              <a:t>Contribuição especular é dada por</a:t>
            </a:r>
          </a:p>
        </p:txBody>
      </p:sp>
      <p:graphicFrame>
        <p:nvGraphicFramePr>
          <p:cNvPr id="305171" name="Object 19">
            <a:extLst>
              <a:ext uri="{FF2B5EF4-FFF2-40B4-BE49-F238E27FC236}">
                <a16:creationId xmlns:a16="http://schemas.microsoft.com/office/drawing/2014/main" id="{C1E336B9-340C-44C4-8F98-803F710C1B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6413" y="2100263"/>
          <a:ext cx="515143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78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2100263"/>
                        <a:ext cx="5151437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5176" name="Group 24">
            <a:extLst>
              <a:ext uri="{FF2B5EF4-FFF2-40B4-BE49-F238E27FC236}">
                <a16:creationId xmlns:a16="http://schemas.microsoft.com/office/drawing/2014/main" id="{17FA9D9B-F5DF-4410-B239-2F83464D831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505200"/>
            <a:ext cx="5314950" cy="4876800"/>
            <a:chOff x="768" y="2208"/>
            <a:chExt cx="3348" cy="3072"/>
          </a:xfrm>
        </p:grpSpPr>
        <p:sp>
          <p:nvSpPr>
            <p:cNvPr id="305155" name="Line 3">
              <a:extLst>
                <a:ext uri="{FF2B5EF4-FFF2-40B4-BE49-F238E27FC236}">
                  <a16:creationId xmlns:a16="http://schemas.microsoft.com/office/drawing/2014/main" id="{5C38E78E-DD4E-40CE-BA0F-75A8478082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235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5156" name="Picture 4" descr="HH01515A[1]">
              <a:extLst>
                <a:ext uri="{FF2B5EF4-FFF2-40B4-BE49-F238E27FC236}">
                  <a16:creationId xmlns:a16="http://schemas.microsoft.com/office/drawing/2014/main" id="{083BA2F7-5022-434D-A5B1-C59DF435A8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2352"/>
              <a:ext cx="468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5157" name="Line 5">
              <a:extLst>
                <a:ext uri="{FF2B5EF4-FFF2-40B4-BE49-F238E27FC236}">
                  <a16:creationId xmlns:a16="http://schemas.microsoft.com/office/drawing/2014/main" id="{9BCE34D9-5226-4FB5-B7FA-1B4B6FDD52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2832"/>
              <a:ext cx="91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58" name="Text Box 6">
              <a:extLst>
                <a:ext uri="{FF2B5EF4-FFF2-40B4-BE49-F238E27FC236}">
                  <a16:creationId xmlns:a16="http://schemas.microsoft.com/office/drawing/2014/main" id="{85E502FF-5370-4FF8-9CC3-E72CE3BE3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73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ym typeface="Symbol" panose="05050102010706020507" pitchFamily="18" charset="2"/>
                </a:rPr>
                <a:t></a:t>
              </a:r>
            </a:p>
          </p:txBody>
        </p:sp>
        <p:sp>
          <p:nvSpPr>
            <p:cNvPr id="305159" name="Arc 7">
              <a:extLst>
                <a:ext uri="{FF2B5EF4-FFF2-40B4-BE49-F238E27FC236}">
                  <a16:creationId xmlns:a16="http://schemas.microsoft.com/office/drawing/2014/main" id="{7FD64EF5-37AE-4761-9B67-28D92C1EC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3024"/>
              <a:ext cx="311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7486"/>
                <a:gd name="T1" fmla="*/ 0 h 21600"/>
                <a:gd name="T2" fmla="*/ 17486 w 17486"/>
                <a:gd name="T3" fmla="*/ 8920 h 21600"/>
                <a:gd name="T4" fmla="*/ 0 w 174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86" h="21600" fill="none" extrusionOk="0">
                  <a:moveTo>
                    <a:pt x="0" y="0"/>
                  </a:moveTo>
                  <a:cubicBezTo>
                    <a:pt x="6921" y="0"/>
                    <a:pt x="13423" y="3316"/>
                    <a:pt x="17486" y="8919"/>
                  </a:cubicBezTo>
                </a:path>
                <a:path w="17486" h="21600" stroke="0" extrusionOk="0">
                  <a:moveTo>
                    <a:pt x="0" y="0"/>
                  </a:moveTo>
                  <a:cubicBezTo>
                    <a:pt x="6921" y="0"/>
                    <a:pt x="13423" y="3316"/>
                    <a:pt x="17486" y="891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0" name="Text Box 8">
              <a:extLst>
                <a:ext uri="{FF2B5EF4-FFF2-40B4-BE49-F238E27FC236}">
                  <a16:creationId xmlns:a16="http://schemas.microsoft.com/office/drawing/2014/main" id="{C4377F63-C8D9-4CFA-85AC-5B229BB2E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208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N</a:t>
              </a:r>
            </a:p>
          </p:txBody>
        </p:sp>
        <p:sp>
          <p:nvSpPr>
            <p:cNvPr id="305161" name="Text Box 9">
              <a:extLst>
                <a:ext uri="{FF2B5EF4-FFF2-40B4-BE49-F238E27FC236}">
                  <a16:creationId xmlns:a16="http://schemas.microsoft.com/office/drawing/2014/main" id="{EF24075B-7D70-4D2F-9ED7-4E7019931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928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L</a:t>
              </a:r>
            </a:p>
          </p:txBody>
        </p:sp>
        <p:sp>
          <p:nvSpPr>
            <p:cNvPr id="305162" name="Arc 10">
              <a:extLst>
                <a:ext uri="{FF2B5EF4-FFF2-40B4-BE49-F238E27FC236}">
                  <a16:creationId xmlns:a16="http://schemas.microsoft.com/office/drawing/2014/main" id="{1BE56374-76D2-47E5-B253-1B3897BC27A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005" y="3408"/>
              <a:ext cx="1383" cy="624"/>
            </a:xfrm>
            <a:custGeom>
              <a:avLst/>
              <a:gdLst>
                <a:gd name="G0" fmla="+- 18894 0 0"/>
                <a:gd name="G1" fmla="+- 0 0 0"/>
                <a:gd name="G2" fmla="+- 21600 0 0"/>
                <a:gd name="T0" fmla="*/ 38358 w 38358"/>
                <a:gd name="T1" fmla="*/ 9365 h 21600"/>
                <a:gd name="T2" fmla="*/ 0 w 38358"/>
                <a:gd name="T3" fmla="*/ 10468 h 21600"/>
                <a:gd name="T4" fmla="*/ 18894 w 3835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358" h="21600" fill="none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</a:path>
                <a:path w="38358" h="21600" stroke="0" extrusionOk="0">
                  <a:moveTo>
                    <a:pt x="38358" y="9365"/>
                  </a:moveTo>
                  <a:cubicBezTo>
                    <a:pt x="34759" y="16844"/>
                    <a:pt x="27193" y="21599"/>
                    <a:pt x="18894" y="21599"/>
                  </a:cubicBezTo>
                  <a:cubicBezTo>
                    <a:pt x="11040" y="21599"/>
                    <a:pt x="3806" y="17337"/>
                    <a:pt x="0" y="10467"/>
                  </a:cubicBezTo>
                  <a:lnTo>
                    <a:pt x="18894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3" name="AutoShape 11" descr="Light upward diagonal">
              <a:extLst>
                <a:ext uri="{FF2B5EF4-FFF2-40B4-BE49-F238E27FC236}">
                  <a16:creationId xmlns:a16="http://schemas.microsoft.com/office/drawing/2014/main" id="{40690700-C143-4564-923B-9F46B9A2D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424"/>
              <a:ext cx="1824" cy="1856"/>
            </a:xfrm>
            <a:custGeom>
              <a:avLst/>
              <a:gdLst>
                <a:gd name="G0" fmla="+- 9495 0 0"/>
                <a:gd name="G1" fmla="+- -9037576 0 0"/>
                <a:gd name="G2" fmla="+- 0 0 -9037576"/>
                <a:gd name="T0" fmla="*/ 0 256 1"/>
                <a:gd name="T1" fmla="*/ 180 256 1"/>
                <a:gd name="G3" fmla="+- -9037576 T0 T1"/>
                <a:gd name="T2" fmla="*/ 0 256 1"/>
                <a:gd name="T3" fmla="*/ 90 256 1"/>
                <a:gd name="G4" fmla="+- -9037576 T2 T3"/>
                <a:gd name="G5" fmla="*/ G4 2 1"/>
                <a:gd name="T4" fmla="*/ 90 256 1"/>
                <a:gd name="T5" fmla="*/ 0 256 1"/>
                <a:gd name="G6" fmla="+- -9037576 T4 T5"/>
                <a:gd name="G7" fmla="*/ G6 2 1"/>
                <a:gd name="G8" fmla="abs -903757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495"/>
                <a:gd name="G18" fmla="*/ 9495 1 2"/>
                <a:gd name="G19" fmla="+- G18 5400 0"/>
                <a:gd name="G20" fmla="cos G19 -9037576"/>
                <a:gd name="G21" fmla="sin G19 -9037576"/>
                <a:gd name="G22" fmla="+- G20 10800 0"/>
                <a:gd name="G23" fmla="+- G21 10800 0"/>
                <a:gd name="G24" fmla="+- 10800 0 G20"/>
                <a:gd name="G25" fmla="+- 9495 10800 0"/>
                <a:gd name="G26" fmla="?: G9 G17 G25"/>
                <a:gd name="G27" fmla="?: G9 0 21600"/>
                <a:gd name="G28" fmla="cos 10800 -9037576"/>
                <a:gd name="G29" fmla="sin 10800 -9037576"/>
                <a:gd name="G30" fmla="sin 9495 -9037576"/>
                <a:gd name="G31" fmla="+- G28 10800 0"/>
                <a:gd name="G32" fmla="+- G29 10800 0"/>
                <a:gd name="G33" fmla="+- G30 10800 0"/>
                <a:gd name="G34" fmla="?: G4 0 G31"/>
                <a:gd name="G35" fmla="?: -9037576 G34 0"/>
                <a:gd name="G36" fmla="?: G6 G35 G31"/>
                <a:gd name="G37" fmla="+- 21600 0 G36"/>
                <a:gd name="G38" fmla="?: G4 0 G33"/>
                <a:gd name="G39" fmla="?: -903757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270 w 21600"/>
                <a:gd name="T15" fmla="*/ 3996 h 21600"/>
                <a:gd name="T16" fmla="*/ 10800 w 21600"/>
                <a:gd name="T17" fmla="*/ 1305 h 21600"/>
                <a:gd name="T18" fmla="*/ 18330 w 21600"/>
                <a:gd name="T19" fmla="*/ 399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754" y="4434"/>
                  </a:moveTo>
                  <a:cubicBezTo>
                    <a:pt x="5554" y="2442"/>
                    <a:pt x="8114" y="1305"/>
                    <a:pt x="10800" y="1305"/>
                  </a:cubicBezTo>
                  <a:cubicBezTo>
                    <a:pt x="13485" y="1305"/>
                    <a:pt x="16045" y="2442"/>
                    <a:pt x="17845" y="4434"/>
                  </a:cubicBezTo>
                  <a:lnTo>
                    <a:pt x="18813" y="3559"/>
                  </a:lnTo>
                  <a:cubicBezTo>
                    <a:pt x="16765" y="1293"/>
                    <a:pt x="13854" y="0"/>
                    <a:pt x="10799" y="0"/>
                  </a:cubicBezTo>
                  <a:cubicBezTo>
                    <a:pt x="7745" y="0"/>
                    <a:pt x="4834" y="1293"/>
                    <a:pt x="2786" y="3559"/>
                  </a:cubicBezTo>
                  <a:close/>
                </a:path>
              </a:pathLst>
            </a:custGeom>
            <a:pattFill prst="ltUpDiag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4" name="Line 12">
              <a:extLst>
                <a:ext uri="{FF2B5EF4-FFF2-40B4-BE49-F238E27FC236}">
                  <a16:creationId xmlns:a16="http://schemas.microsoft.com/office/drawing/2014/main" id="{D66D4B55-BEFA-4C93-971E-9F8BC14AB8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80" y="2832"/>
              <a:ext cx="100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5" name="Arc 13">
              <a:extLst>
                <a:ext uri="{FF2B5EF4-FFF2-40B4-BE49-F238E27FC236}">
                  <a16:creationId xmlns:a16="http://schemas.microsoft.com/office/drawing/2014/main" id="{ACF81379-FC82-443C-A57D-C3F979B9599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284" y="3024"/>
              <a:ext cx="403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481"/>
                <a:gd name="T1" fmla="*/ 0 h 21600"/>
                <a:gd name="T2" fmla="*/ 20481 w 20481"/>
                <a:gd name="T3" fmla="*/ 14738 h 21600"/>
                <a:gd name="T4" fmla="*/ 0 w 2048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81" h="21600" fill="none" extrusionOk="0">
                  <a:moveTo>
                    <a:pt x="0" y="0"/>
                  </a:moveTo>
                  <a:cubicBezTo>
                    <a:pt x="9285" y="0"/>
                    <a:pt x="17531" y="5933"/>
                    <a:pt x="20481" y="14737"/>
                  </a:cubicBezTo>
                </a:path>
                <a:path w="20481" h="21600" stroke="0" extrusionOk="0">
                  <a:moveTo>
                    <a:pt x="0" y="0"/>
                  </a:moveTo>
                  <a:cubicBezTo>
                    <a:pt x="9285" y="0"/>
                    <a:pt x="17531" y="5933"/>
                    <a:pt x="20481" y="1473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6" name="Text Box 14">
              <a:extLst>
                <a:ext uri="{FF2B5EF4-FFF2-40B4-BE49-F238E27FC236}">
                  <a16:creationId xmlns:a16="http://schemas.microsoft.com/office/drawing/2014/main" id="{C9B7CE3D-61BF-4351-A27F-2113CF3EE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97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ym typeface="Symbol" panose="05050102010706020507" pitchFamily="18" charset="2"/>
                </a:rPr>
                <a:t></a:t>
              </a:r>
            </a:p>
          </p:txBody>
        </p:sp>
        <p:pic>
          <p:nvPicPr>
            <p:cNvPr id="305167" name="Picture 15" descr="j0281284[1]">
              <a:extLst>
                <a:ext uri="{FF2B5EF4-FFF2-40B4-BE49-F238E27FC236}">
                  <a16:creationId xmlns:a16="http://schemas.microsoft.com/office/drawing/2014/main" id="{967898E4-3345-4EF4-8419-2979E1ECAD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976"/>
              <a:ext cx="624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5168" name="Line 16">
              <a:extLst>
                <a:ext uri="{FF2B5EF4-FFF2-40B4-BE49-F238E27FC236}">
                  <a16:creationId xmlns:a16="http://schemas.microsoft.com/office/drawing/2014/main" id="{E3A7E01E-3AC0-4633-BA3D-C434346DAF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84" y="3168"/>
              <a:ext cx="110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9" name="Text Box 17">
              <a:extLst>
                <a:ext uri="{FF2B5EF4-FFF2-40B4-BE49-F238E27FC236}">
                  <a16:creationId xmlns:a16="http://schemas.microsoft.com/office/drawing/2014/main" id="{DC45DDEA-28CE-4D4C-B33F-9BB47EB5F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73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ym typeface="Symbol" panose="05050102010706020507" pitchFamily="18" charset="2"/>
                </a:rPr>
                <a:t></a:t>
              </a:r>
            </a:p>
          </p:txBody>
        </p:sp>
        <p:sp>
          <p:nvSpPr>
            <p:cNvPr id="305172" name="Text Box 20">
              <a:extLst>
                <a:ext uri="{FF2B5EF4-FFF2-40B4-BE49-F238E27FC236}">
                  <a16:creationId xmlns:a16="http://schemas.microsoft.com/office/drawing/2014/main" id="{B9FD357B-8C5F-47E7-B66A-F95DD269A6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544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R</a:t>
              </a:r>
            </a:p>
          </p:txBody>
        </p:sp>
        <p:sp>
          <p:nvSpPr>
            <p:cNvPr id="305173" name="Text Box 21">
              <a:extLst>
                <a:ext uri="{FF2B5EF4-FFF2-40B4-BE49-F238E27FC236}">
                  <a16:creationId xmlns:a16="http://schemas.microsoft.com/office/drawing/2014/main" id="{2086C50E-82A9-4AC9-BEDE-2E5A73678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3216"/>
              <a:ext cx="3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/>
                <a:t>E</a:t>
              </a:r>
            </a:p>
          </p:txBody>
        </p:sp>
        <p:sp>
          <p:nvSpPr>
            <p:cNvPr id="305175" name="Text Box 23">
              <a:extLst>
                <a:ext uri="{FF2B5EF4-FFF2-40B4-BE49-F238E27FC236}">
                  <a16:creationId xmlns:a16="http://schemas.microsoft.com/office/drawing/2014/main" id="{1144FC99-614D-49BD-B89A-4078D61A5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360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/>
                <a:t>p</a:t>
              </a:r>
              <a:endParaRPr lang="en-US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870</Words>
  <Application>Microsoft Office PowerPoint</Application>
  <PresentationFormat>On-screen Show (4:3)</PresentationFormat>
  <Paragraphs>169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Design padrão</vt:lpstr>
      <vt:lpstr>Introdução à Computação Gráfica Iluminação</vt:lpstr>
      <vt:lpstr>Iluminação</vt:lpstr>
      <vt:lpstr>Modelo Físico</vt:lpstr>
      <vt:lpstr>Modelos de Iluminação</vt:lpstr>
      <vt:lpstr>Modelo de Booknight</vt:lpstr>
      <vt:lpstr>Iluminação Difusa</vt:lpstr>
      <vt:lpstr>Modelo Difuso</vt:lpstr>
      <vt:lpstr>Iluminação Especular</vt:lpstr>
      <vt:lpstr>Modelo de Phong</vt:lpstr>
      <vt:lpstr>Coeficiente de Especularidade</vt:lpstr>
      <vt:lpstr>Computando o Vetor de Reflexão</vt:lpstr>
      <vt:lpstr>Formulação Alternativa</vt:lpstr>
      <vt:lpstr>Componentes do Modelo de Phong</vt:lpstr>
      <vt:lpstr>Componentes do Modelo de Phong</vt:lpstr>
      <vt:lpstr>Iluminação em OpenGL</vt:lpstr>
      <vt:lpstr>Iluminação em OpenGL</vt:lpstr>
      <vt:lpstr>Fontes de Luz</vt:lpstr>
      <vt:lpstr>Fontes de Luz</vt:lpstr>
      <vt:lpstr>Propriedades de Material</vt:lpstr>
      <vt:lpstr>Geometria</vt:lpstr>
      <vt:lpstr>Computando o Vetor Normal</vt:lpstr>
      <vt:lpstr>Computando o Vetor Normal</vt:lpstr>
      <vt:lpstr>Calculando o Vetor Normal de Superfícies Implícitas</vt:lpstr>
      <vt:lpstr>Calculando o Vetor Normal de Superfícies Paramétricas</vt:lpstr>
      <vt:lpstr>Iluminação Ambiente</vt:lpstr>
      <vt:lpstr>Atenuação</vt:lpstr>
      <vt:lpstr>Juntando tudo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Paulo Roma Cavalcanti </cp:lastModifiedBy>
  <cp:revision>62</cp:revision>
  <dcterms:created xsi:type="dcterms:W3CDTF">2002-04-02T20:11:36Z</dcterms:created>
  <dcterms:modified xsi:type="dcterms:W3CDTF">2019-10-20T15:53:15Z</dcterms:modified>
</cp:coreProperties>
</file>