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3" r:id="rId16"/>
    <p:sldId id="279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91" r:id="rId29"/>
    <p:sldId id="292" r:id="rId30"/>
    <p:sldId id="293" r:id="rId31"/>
    <p:sldId id="295" r:id="rId32"/>
    <p:sldId id="296" r:id="rId33"/>
    <p:sldId id="288" r:id="rId34"/>
    <p:sldId id="289" r:id="rId35"/>
    <p:sldId id="300" r:id="rId36"/>
    <p:sldId id="290" r:id="rId37"/>
    <p:sldId id="298" r:id="rId38"/>
    <p:sldId id="299" r:id="rId39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80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B37F6-A991-723D-8E58-8105FC02FCCB}" v="70" dt="2019-10-20T20:01:10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03" autoAdjust="0"/>
  </p:normalViewPr>
  <p:slideViewPr>
    <p:cSldViewPr>
      <p:cViewPr varScale="1">
        <p:scale>
          <a:sx n="66" d="100"/>
          <a:sy n="66" d="100"/>
        </p:scale>
        <p:origin x="-6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3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Cavalcanti" userId="S::roma@dcc.ufrj.br::baa1c4b3-324b-4001-8316-4ab30440d878" providerId="AD" clId="Web-{F08B37F6-A991-723D-8E58-8105FC02FCCB}"/>
    <pc:docChg chg="modSld">
      <pc:chgData name="Paulo Cavalcanti" userId="S::roma@dcc.ufrj.br::baa1c4b3-324b-4001-8316-4ab30440d878" providerId="AD" clId="Web-{F08B37F6-A991-723D-8E58-8105FC02FCCB}" dt="2019-10-20T20:01:10.284" v="51" actId="1076"/>
      <pc:docMkLst>
        <pc:docMk/>
      </pc:docMkLst>
      <pc:sldChg chg="modSp">
        <pc:chgData name="Paulo Cavalcanti" userId="S::roma@dcc.ufrj.br::baa1c4b3-324b-4001-8316-4ab30440d878" providerId="AD" clId="Web-{F08B37F6-A991-723D-8E58-8105FC02FCCB}" dt="2019-10-20T19:51:52.072" v="10" actId="20577"/>
        <pc:sldMkLst>
          <pc:docMk/>
          <pc:sldMk cId="0" sldId="259"/>
        </pc:sldMkLst>
        <pc:spChg chg="mod">
          <ac:chgData name="Paulo Cavalcanti" userId="S::roma@dcc.ufrj.br::baa1c4b3-324b-4001-8316-4ab30440d878" providerId="AD" clId="Web-{F08B37F6-A991-723D-8E58-8105FC02FCCB}" dt="2019-10-20T19:51:52.072" v="10" actId="20577"/>
          <ac:spMkLst>
            <pc:docMk/>
            <pc:sldMk cId="0" sldId="259"/>
            <ac:spMk id="370691" creationId="{46881E41-D8E7-45B2-8175-451DDF4CD790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2:01.947" v="13" actId="20577"/>
        <pc:sldMkLst>
          <pc:docMk/>
          <pc:sldMk cId="0" sldId="260"/>
        </pc:sldMkLst>
        <pc:spChg chg="mod">
          <ac:chgData name="Paulo Cavalcanti" userId="S::roma@dcc.ufrj.br::baa1c4b3-324b-4001-8316-4ab30440d878" providerId="AD" clId="Web-{F08B37F6-A991-723D-8E58-8105FC02FCCB}" dt="2019-10-20T19:52:01.947" v="13" actId="20577"/>
          <ac:spMkLst>
            <pc:docMk/>
            <pc:sldMk cId="0" sldId="260"/>
            <ac:spMk id="371715" creationId="{16B8C0D5-25C0-4BED-95A5-65836ED155B0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1:09.648" v="6" actId="20577"/>
        <pc:sldMkLst>
          <pc:docMk/>
          <pc:sldMk cId="0" sldId="262"/>
        </pc:sldMkLst>
        <pc:spChg chg="mod">
          <ac:chgData name="Paulo Cavalcanti" userId="S::roma@dcc.ufrj.br::baa1c4b3-324b-4001-8316-4ab30440d878" providerId="AD" clId="Web-{F08B37F6-A991-723D-8E58-8105FC02FCCB}" dt="2019-10-20T19:51:09.648" v="6" actId="20577"/>
          <ac:spMkLst>
            <pc:docMk/>
            <pc:sldMk cId="0" sldId="262"/>
            <ac:spMk id="373763" creationId="{0D6EEA1C-27BB-47B1-AF95-B7C1963E22EC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2:18.886" v="16" actId="20577"/>
        <pc:sldMkLst>
          <pc:docMk/>
          <pc:sldMk cId="0" sldId="265"/>
        </pc:sldMkLst>
        <pc:spChg chg="mod">
          <ac:chgData name="Paulo Cavalcanti" userId="S::roma@dcc.ufrj.br::baa1c4b3-324b-4001-8316-4ab30440d878" providerId="AD" clId="Web-{F08B37F6-A991-723D-8E58-8105FC02FCCB}" dt="2019-10-20T19:52:18.886" v="16" actId="20577"/>
          <ac:spMkLst>
            <pc:docMk/>
            <pc:sldMk cId="0" sldId="265"/>
            <ac:spMk id="376835" creationId="{4D95E1D8-03DE-4282-AC99-AC60122B8AC9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2:43.715" v="20" actId="20577"/>
        <pc:sldMkLst>
          <pc:docMk/>
          <pc:sldMk cId="0" sldId="266"/>
        </pc:sldMkLst>
        <pc:spChg chg="mod">
          <ac:chgData name="Paulo Cavalcanti" userId="S::roma@dcc.ufrj.br::baa1c4b3-324b-4001-8316-4ab30440d878" providerId="AD" clId="Web-{F08B37F6-A991-723D-8E58-8105FC02FCCB}" dt="2019-10-20T19:52:43.715" v="20" actId="20577"/>
          <ac:spMkLst>
            <pc:docMk/>
            <pc:sldMk cId="0" sldId="266"/>
            <ac:spMk id="377859" creationId="{FD891D97-492C-4827-9C99-C160DB32DCD4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3:02.903" v="27" actId="20577"/>
        <pc:sldMkLst>
          <pc:docMk/>
          <pc:sldMk cId="0" sldId="267"/>
        </pc:sldMkLst>
        <pc:spChg chg="mod">
          <ac:chgData name="Paulo Cavalcanti" userId="S::roma@dcc.ufrj.br::baa1c4b3-324b-4001-8316-4ab30440d878" providerId="AD" clId="Web-{F08B37F6-A991-723D-8E58-8105FC02FCCB}" dt="2019-10-20T19:53:02.903" v="27" actId="20577"/>
          <ac:spMkLst>
            <pc:docMk/>
            <pc:sldMk cId="0" sldId="267"/>
            <ac:spMk id="378883" creationId="{943A1775-31F1-4D16-B6D0-D12694B9A686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4:57.846" v="35" actId="20577"/>
        <pc:sldMkLst>
          <pc:docMk/>
          <pc:sldMk cId="0" sldId="277"/>
        </pc:sldMkLst>
        <pc:spChg chg="mod">
          <ac:chgData name="Paulo Cavalcanti" userId="S::roma@dcc.ufrj.br::baa1c4b3-324b-4001-8316-4ab30440d878" providerId="AD" clId="Web-{F08B37F6-A991-723D-8E58-8105FC02FCCB}" dt="2019-10-20T19:54:11.234" v="28" actId="20577"/>
          <ac:spMkLst>
            <pc:docMk/>
            <pc:sldMk cId="0" sldId="277"/>
            <ac:spMk id="389123" creationId="{AB669745-8B7A-45CD-8DB3-E232FECAC7F5}"/>
          </ac:spMkLst>
        </pc:spChg>
        <pc:spChg chg="mod">
          <ac:chgData name="Paulo Cavalcanti" userId="S::roma@dcc.ufrj.br::baa1c4b3-324b-4001-8316-4ab30440d878" providerId="AD" clId="Web-{F08B37F6-A991-723D-8E58-8105FC02FCCB}" dt="2019-10-20T19:54:57.846" v="35" actId="20577"/>
          <ac:spMkLst>
            <pc:docMk/>
            <pc:sldMk cId="0" sldId="277"/>
            <ac:spMk id="389130" creationId="{EFF6002D-F9C3-46D8-B4EB-116192D7A945}"/>
          </ac:spMkLst>
        </pc:spChg>
        <pc:spChg chg="mod">
          <ac:chgData name="Paulo Cavalcanti" userId="S::roma@dcc.ufrj.br::baa1c4b3-324b-4001-8316-4ab30440d878" providerId="AD" clId="Web-{F08B37F6-A991-723D-8E58-8105FC02FCCB}" dt="2019-10-20T19:54:38.486" v="31" actId="20577"/>
          <ac:spMkLst>
            <pc:docMk/>
            <pc:sldMk cId="0" sldId="277"/>
            <ac:spMk id="389132" creationId="{CD06C39A-10C9-4FC3-8A12-D7960E7860C9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5:14.753" v="38" actId="20577"/>
        <pc:sldMkLst>
          <pc:docMk/>
          <pc:sldMk cId="0" sldId="282"/>
        </pc:sldMkLst>
        <pc:spChg chg="mod">
          <ac:chgData name="Paulo Cavalcanti" userId="S::roma@dcc.ufrj.br::baa1c4b3-324b-4001-8316-4ab30440d878" providerId="AD" clId="Web-{F08B37F6-A991-723D-8E58-8105FC02FCCB}" dt="2019-10-20T19:55:14.753" v="38" actId="20577"/>
          <ac:spMkLst>
            <pc:docMk/>
            <pc:sldMk cId="0" sldId="282"/>
            <ac:spMk id="394243" creationId="{93251DE7-CC5E-4A1C-888C-A0F67A84C13D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5:38.332" v="40" actId="20577"/>
        <pc:sldMkLst>
          <pc:docMk/>
          <pc:sldMk cId="0" sldId="284"/>
        </pc:sldMkLst>
        <pc:spChg chg="mod">
          <ac:chgData name="Paulo Cavalcanti" userId="S::roma@dcc.ufrj.br::baa1c4b3-324b-4001-8316-4ab30440d878" providerId="AD" clId="Web-{F08B37F6-A991-723D-8E58-8105FC02FCCB}" dt="2019-10-20T19:55:38.332" v="40" actId="20577"/>
          <ac:spMkLst>
            <pc:docMk/>
            <pc:sldMk cId="0" sldId="284"/>
            <ac:spMk id="397316" creationId="{7788777F-D9F9-4D69-B427-F250C26AE5DE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6:04.177" v="42" actId="20577"/>
        <pc:sldMkLst>
          <pc:docMk/>
          <pc:sldMk cId="0" sldId="285"/>
        </pc:sldMkLst>
        <pc:spChg chg="mod">
          <ac:chgData name="Paulo Cavalcanti" userId="S::roma@dcc.ufrj.br::baa1c4b3-324b-4001-8316-4ab30440d878" providerId="AD" clId="Web-{F08B37F6-A991-723D-8E58-8105FC02FCCB}" dt="2019-10-20T19:56:04.177" v="42" actId="20577"/>
          <ac:spMkLst>
            <pc:docMk/>
            <pc:sldMk cId="0" sldId="285"/>
            <ac:spMk id="398339" creationId="{201D31E2-C38B-4DC7-B0EB-396FDCC01F42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19:56:54.148" v="45" actId="20577"/>
        <pc:sldMkLst>
          <pc:docMk/>
          <pc:sldMk cId="0" sldId="289"/>
        </pc:sldMkLst>
        <pc:spChg chg="mod">
          <ac:chgData name="Paulo Cavalcanti" userId="S::roma@dcc.ufrj.br::baa1c4b3-324b-4001-8316-4ab30440d878" providerId="AD" clId="Web-{F08B37F6-A991-723D-8E58-8105FC02FCCB}" dt="2019-10-20T19:56:54.148" v="45" actId="20577"/>
          <ac:spMkLst>
            <pc:docMk/>
            <pc:sldMk cId="0" sldId="289"/>
            <ac:spMk id="402436" creationId="{DD20A6D5-FEF0-456B-9FED-75FEB1958ADE}"/>
          </ac:spMkLst>
        </pc:spChg>
      </pc:sldChg>
      <pc:sldChg chg="modSp">
        <pc:chgData name="Paulo Cavalcanti" userId="S::roma@dcc.ufrj.br::baa1c4b3-324b-4001-8316-4ab30440d878" providerId="AD" clId="Web-{F08B37F6-A991-723D-8E58-8105FC02FCCB}" dt="2019-10-20T20:01:10.284" v="51" actId="1076"/>
        <pc:sldMkLst>
          <pc:docMk/>
          <pc:sldMk cId="0" sldId="290"/>
        </pc:sldMkLst>
        <pc:spChg chg="mod">
          <ac:chgData name="Paulo Cavalcanti" userId="S::roma@dcc.ufrj.br::baa1c4b3-324b-4001-8316-4ab30440d878" providerId="AD" clId="Web-{F08B37F6-A991-723D-8E58-8105FC02FCCB}" dt="2019-10-20T19:58:04.229" v="49" actId="20577"/>
          <ac:spMkLst>
            <pc:docMk/>
            <pc:sldMk cId="0" sldId="290"/>
            <ac:spMk id="403459" creationId="{1033B7CC-BA2C-48CE-8466-426A71741159}"/>
          </ac:spMkLst>
        </pc:spChg>
        <pc:spChg chg="mod">
          <ac:chgData name="Paulo Cavalcanti" userId="S::roma@dcc.ufrj.br::baa1c4b3-324b-4001-8316-4ab30440d878" providerId="AD" clId="Web-{F08B37F6-A991-723D-8E58-8105FC02FCCB}" dt="2019-10-20T20:01:10.284" v="51" actId="1076"/>
          <ac:spMkLst>
            <pc:docMk/>
            <pc:sldMk cId="0" sldId="290"/>
            <ac:spMk id="403466" creationId="{7324BEDF-C3D1-42C7-A0BF-0A626A87FC2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51AB041-2FE6-4A2A-A975-D735E0B3C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17E095D-F1B0-45D8-BAAC-4228855E7D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A5A36F6-2CC0-42E5-A5FD-28888AC153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5D92C53-34A5-40DD-A550-48AF3B822D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9031920-DC17-4407-BCF1-54D2068B5BFF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70D3852-87BD-4856-A107-8B9D6CF1C2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C5AC8EB-112E-40E9-B151-FC66430FF8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CC305BC-E33A-4E9E-ABA8-E295E04D9A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BD26EFF-3844-4DA8-8274-A1D219D40F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9DCAFB3-9524-4E51-B34C-A7AFD0F5B5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BC1BF43B-18C9-45C2-86DA-694D80C20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580C114-320F-4F3D-B394-8B2F8617083B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33A93E-2935-4F56-81A6-1CB188F70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ACFE3-3EF3-401E-8C6E-5A7854A5CACC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3A1F5C96-6BF3-4ED0-AE29-DD824C8EB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51E2E280-C69F-4FDB-A504-AE7E27F14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2EF-C747-4FFE-B355-52CA0DD71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9947F-11FB-4A10-A4F6-7FCD66F48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5597-7C95-4790-8AD8-A16D2AD0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B0431-B92A-4BC5-A36F-A3AB8C6F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2D669-B00F-4846-8281-2D9EEDE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F5D0-3EB5-4ACA-B251-DDA5D3DD81F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6705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2E37-825B-4AA2-AC4B-E5AD1AC2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00322-E0E7-4AEF-8A21-183FD9826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68E8-C9B0-4EBC-9FFB-1AB5585E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92DB5-58ED-48AA-870A-37030A7A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C3979-0F4E-444E-A16F-C9AEC6AA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84E1-292C-47F9-8D05-4134A2385E3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030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055A4-707F-49E1-8581-0D2E57231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E294D-58F4-4B81-B040-56C7B6960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227D-3EBB-4DE9-AFE5-B8A7CD7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9760-52BA-460D-BFD1-4DF60453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47AD2-2021-447D-BCE5-A652777D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B3EA-E8DD-48DC-9A35-8A0B04B7B0C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817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DD7-EE56-4F3E-8216-C8718959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F31F0-644F-4379-BB8D-AE595CF8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A402-F51C-4B8C-B0CE-E1A3CA61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D890-0094-40A3-B7ED-4A8BDAED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FD2E-DC4B-45FD-926F-262C21B7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C006-6259-476F-AC63-26564574695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64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6FDA-C752-415D-BEF2-055F3DB8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AEDD0-2F5B-4E73-A091-B3C6E7AB0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FA456-2260-4447-A999-E649050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681E-1209-4503-B0CE-56B726C0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AED8-F29F-4BEE-8112-93E7C4F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A9079-EAA3-4812-9878-2F897CC7A48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378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79C7-EC8A-4D7C-A0DF-C0AA3146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74B1-6941-4CE7-8961-9525AE52C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1D58C-D1EC-425A-A425-015AE03B8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F1EF4-FB64-485C-9590-11E14AFF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9079-9DEA-4845-9996-2FF70EAA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B0B6-80D7-4FCC-A946-5CE336B6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61C87-4079-41A6-81B4-3A409BF4370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602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4797-4395-45EF-AF52-F105BDF6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B538-CCDF-40DB-8D12-9AAD91AC1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639ED-151C-4809-B072-BEC9A025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7ECC3-07D5-4146-9310-D7EFE381E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4411A-6843-4569-837B-CC7D13D64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87C5E-59E2-4FEC-983A-6E29B0ED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1D50F-BBFB-44DF-B08D-47D1EE31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7CCC2-BC3E-416B-9022-AA10C25D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FAA59-6D47-4F46-BBFB-0136CBAF0CD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40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DDEC-EBD7-4073-A79B-BF249676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0968-BAFF-4012-A990-1AB67AF3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62E59-FFDE-44EF-92F5-F0E1197B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5F160-351F-4B24-8E65-FE27953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ED2D7-AD6C-4103-A60D-8641DAB2EBF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748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FA07F-827A-433E-873E-50A32216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2A01-4635-437E-A134-CA50D5F7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5181E-D086-4A83-B763-B77E0063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3D54C-47BD-4E41-8382-2A3DFBADFC6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17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CFAF-B4CF-4878-9163-C76377D6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5D7F-789A-47E0-9BD7-3E6EBBC0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B7592-08C2-4589-BAB5-6645F9A97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74B43-E00A-47E4-BFE5-D76CFF7C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52A7-64DD-48E7-8326-A12ACB41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536F3-7DA2-45AF-B45B-972A10E4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9B16-AC94-49CC-BACE-8E2211168CD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414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42AD-2278-4BA5-8D60-497DA5B2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14B66-BCBE-4630-932A-35B29AF4D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F5442-68EB-4693-A490-FE4C3AAB8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6388-D0F7-4005-9A08-AB613E07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524F-C5AF-485F-B873-C5E79137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641D9-A5EF-4326-866E-B0D6E1E8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43AAC-C11C-4EC2-8EB1-DB01FF8071D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019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DF5044-D620-4DA7-B486-3A8FB97CC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D29FA4-52B5-490F-83FE-D04380236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F8C272-2744-4E88-92A7-5F1D4BD1B9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6541DF-F5F8-4067-BA50-8D27825512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4EF35A-9E85-4066-95D3-F919C5A067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j-lt"/>
              </a:defRPr>
            </a:lvl1pPr>
          </a:lstStyle>
          <a:p>
            <a:fld id="{84E5BC7E-2688-4145-BBF7-D075FC6E40B0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arning\STUDY12\DOF.AVI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AA1EBD9-B9B8-4A2D-878C-E9015A61DC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7772400" cy="1470025"/>
          </a:xfrm>
        </p:spPr>
        <p:txBody>
          <a:bodyPr anchor="ctr"/>
          <a:lstStyle/>
          <a:p>
            <a:r>
              <a:rPr lang="pt-BR" altLang="en-US" sz="3400"/>
              <a:t>Introdução à Computação Gráfica</a:t>
            </a:r>
            <a:br>
              <a:rPr lang="pt-BR" altLang="en-US" sz="3400"/>
            </a:br>
            <a:r>
              <a:rPr lang="pt-BR" altLang="en-US" sz="3400"/>
              <a:t>Aliasing e Ray Tracing Distribuído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E26F80-6885-4F11-A5EA-2DEFB3EC54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pPr algn="r"/>
            <a:r>
              <a:rPr lang="pt-BR" altLang="en-US" sz="3000"/>
              <a:t>Claudio Esperança</a:t>
            </a:r>
          </a:p>
          <a:p>
            <a:pPr algn="r"/>
            <a:r>
              <a:rPr lang="pt-BR" altLang="en-US" sz="3000"/>
              <a:t>Paulo Roma Cavalcanti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0DE5DA19-7BF7-4835-9B11-C3EC58205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Antialiasing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FD891D97-492C-4827-9C99-C160DB32D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dirty="0"/>
              <a:t>O nome </a:t>
            </a:r>
            <a:r>
              <a:rPr lang="pt-BR" altLang="en-US" i="1" dirty="0"/>
              <a:t>alias</a:t>
            </a:r>
            <a:r>
              <a:rPr lang="pt-BR" altLang="en-US" dirty="0"/>
              <a:t> em inglês refere-se aos sinais de “sombra” que parecem existir quando a frequência de amostragem não é suficientemente grande</a:t>
            </a:r>
          </a:p>
          <a:p>
            <a:r>
              <a:rPr lang="pt-BR" altLang="en-US" dirty="0"/>
              <a:t>Como evitar?</a:t>
            </a:r>
          </a:p>
          <a:p>
            <a:pPr lvl="1"/>
            <a:r>
              <a:rPr lang="pt-BR" altLang="en-US" dirty="0"/>
              <a:t>Eliminar (filtrar) altas frequências</a:t>
            </a:r>
          </a:p>
          <a:p>
            <a:pPr lvl="2"/>
            <a:r>
              <a:rPr lang="pt-BR" altLang="en-US" dirty="0"/>
              <a:t>Antes de amostrar (</a:t>
            </a:r>
            <a:r>
              <a:rPr lang="pt-BR" altLang="en-US" dirty="0" err="1"/>
              <a:t>pré-filtragem</a:t>
            </a:r>
            <a:r>
              <a:rPr lang="pt-BR" altLang="en-US" dirty="0"/>
              <a:t>)</a:t>
            </a:r>
          </a:p>
          <a:p>
            <a:pPr lvl="2"/>
            <a:r>
              <a:rPr lang="pt-BR" altLang="en-US" dirty="0"/>
              <a:t>Depois da amostragem (pós-filtragem)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2ED3AF3D-C296-45A4-B4DE-295D4567E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Estratégias de Antialiasing 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943A1775-31F1-4D16-B6D0-D12694B9A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402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2500" dirty="0" err="1"/>
              <a:t>Pré-filtragem</a:t>
            </a:r>
          </a:p>
          <a:p>
            <a:pPr lvl="1">
              <a:lnSpc>
                <a:spcPct val="80000"/>
              </a:lnSpc>
            </a:pPr>
            <a:r>
              <a:rPr lang="pt-BR" altLang="en-US" sz="2400" dirty="0"/>
              <a:t>Remove-se frequências maiores que a metade da frequência de amostragem </a:t>
            </a:r>
          </a:p>
          <a:p>
            <a:pPr lvl="1">
              <a:lnSpc>
                <a:spcPct val="80000"/>
              </a:lnSpc>
            </a:pPr>
            <a:r>
              <a:rPr lang="pt-BR" altLang="en-US" sz="2400" dirty="0"/>
              <a:t>Imagem é borrada </a:t>
            </a:r>
            <a:r>
              <a:rPr lang="pt-BR" altLang="en-US" sz="2400" i="1" dirty="0"/>
              <a:t>antes</a:t>
            </a:r>
            <a:r>
              <a:rPr lang="pt-BR" altLang="en-US" sz="2400" dirty="0"/>
              <a:t> da amostragem</a:t>
            </a:r>
          </a:p>
          <a:p>
            <a:pPr>
              <a:lnSpc>
                <a:spcPct val="80000"/>
              </a:lnSpc>
            </a:pPr>
            <a:r>
              <a:rPr lang="pt-BR" altLang="en-US" sz="2500" dirty="0"/>
              <a:t>Pós-filtragem</a:t>
            </a:r>
          </a:p>
          <a:p>
            <a:pPr lvl="1">
              <a:lnSpc>
                <a:spcPct val="80000"/>
              </a:lnSpc>
            </a:pPr>
            <a:r>
              <a:rPr lang="pt-BR" altLang="en-US" sz="2400" dirty="0"/>
              <a:t>Aumenta-se a frequência de amostragem</a:t>
            </a:r>
          </a:p>
          <a:p>
            <a:pPr lvl="1">
              <a:lnSpc>
                <a:spcPct val="80000"/>
              </a:lnSpc>
            </a:pPr>
            <a:r>
              <a:rPr lang="pt-BR" altLang="en-US" sz="2400" dirty="0"/>
              <a:t>Número de amostras maior que o número de pixels</a:t>
            </a:r>
          </a:p>
          <a:p>
            <a:pPr lvl="1">
              <a:lnSpc>
                <a:spcPct val="80000"/>
              </a:lnSpc>
            </a:pPr>
            <a:r>
              <a:rPr lang="pt-BR" altLang="en-US" sz="2400" dirty="0"/>
              <a:t>Imagem é borrada </a:t>
            </a:r>
            <a:r>
              <a:rPr lang="pt-BR" altLang="en-US" sz="2400" i="1" dirty="0"/>
              <a:t>depois </a:t>
            </a:r>
            <a:r>
              <a:rPr lang="pt-BR" altLang="en-US" sz="2400" dirty="0"/>
              <a:t>da amostragem</a:t>
            </a:r>
          </a:p>
        </p:txBody>
      </p:sp>
      <p:sp>
        <p:nvSpPr>
          <p:cNvPr id="378884" name="Line 4">
            <a:extLst>
              <a:ext uri="{FF2B5EF4-FFF2-40B4-BE49-F238E27FC236}">
                <a16:creationId xmlns:a16="http://schemas.microsoft.com/office/drawing/2014/main" id="{3C948C83-C5A9-42CD-B790-6ED31A264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08915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85" name="Line 5">
            <a:extLst>
              <a:ext uri="{FF2B5EF4-FFF2-40B4-BE49-F238E27FC236}">
                <a16:creationId xmlns:a16="http://schemas.microsoft.com/office/drawing/2014/main" id="{840692FC-745B-4878-BD15-9C00D65E7E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1250" y="17526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86" name="Line 6">
            <a:extLst>
              <a:ext uri="{FF2B5EF4-FFF2-40B4-BE49-F238E27FC236}">
                <a16:creationId xmlns:a16="http://schemas.microsoft.com/office/drawing/2014/main" id="{845B0EE3-539E-468F-8E1E-C3F726199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7526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87" name="Line 7">
            <a:extLst>
              <a:ext uri="{FF2B5EF4-FFF2-40B4-BE49-F238E27FC236}">
                <a16:creationId xmlns:a16="http://schemas.microsoft.com/office/drawing/2014/main" id="{086A283C-1230-43A7-AE52-C3FD712BE4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17526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88" name="Line 8">
            <a:extLst>
              <a:ext uri="{FF2B5EF4-FFF2-40B4-BE49-F238E27FC236}">
                <a16:creationId xmlns:a16="http://schemas.microsoft.com/office/drawing/2014/main" id="{C2EA6F3C-5CD1-4628-A8E5-1C59B5B97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17557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89" name="Line 9">
            <a:extLst>
              <a:ext uri="{FF2B5EF4-FFF2-40B4-BE49-F238E27FC236}">
                <a16:creationId xmlns:a16="http://schemas.microsoft.com/office/drawing/2014/main" id="{637C2A6B-84D2-45F8-B8E9-64A67B1ED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17557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>
            <a:extLst>
              <a:ext uri="{FF2B5EF4-FFF2-40B4-BE49-F238E27FC236}">
                <a16:creationId xmlns:a16="http://schemas.microsoft.com/office/drawing/2014/main" id="{16B27216-E41B-4DC3-9AB6-794C28BC1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7557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1" name="Line 11">
            <a:extLst>
              <a:ext uri="{FF2B5EF4-FFF2-40B4-BE49-F238E27FC236}">
                <a16:creationId xmlns:a16="http://schemas.microsoft.com/office/drawing/2014/main" id="{C280F0B9-0347-440B-8925-276D4CB81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8200" y="17557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>
            <a:extLst>
              <a:ext uri="{FF2B5EF4-FFF2-40B4-BE49-F238E27FC236}">
                <a16:creationId xmlns:a16="http://schemas.microsoft.com/office/drawing/2014/main" id="{11D7FAF6-A4A8-46BC-BAF3-4479106FA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00037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893" name="Group 13">
            <a:extLst>
              <a:ext uri="{FF2B5EF4-FFF2-40B4-BE49-F238E27FC236}">
                <a16:creationId xmlns:a16="http://schemas.microsoft.com/office/drawing/2014/main" id="{298F55A0-CE0B-465B-8AFF-E2D42ABDBECC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2557463"/>
            <a:ext cx="898525" cy="446087"/>
            <a:chOff x="3936" y="1248"/>
            <a:chExt cx="875" cy="281"/>
          </a:xfrm>
        </p:grpSpPr>
        <p:sp>
          <p:nvSpPr>
            <p:cNvPr id="378894" name="Freeform 14">
              <a:extLst>
                <a:ext uri="{FF2B5EF4-FFF2-40B4-BE49-F238E27FC236}">
                  <a16:creationId xmlns:a16="http://schemas.microsoft.com/office/drawing/2014/main" id="{36624412-3017-4073-87DE-661AC42BB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5" name="Freeform 15">
              <a:extLst>
                <a:ext uri="{FF2B5EF4-FFF2-40B4-BE49-F238E27FC236}">
                  <a16:creationId xmlns:a16="http://schemas.microsoft.com/office/drawing/2014/main" id="{92ECF318-9E8C-47F9-BD29-2A80D04A5C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896" name="Group 16">
            <a:extLst>
              <a:ext uri="{FF2B5EF4-FFF2-40B4-BE49-F238E27FC236}">
                <a16:creationId xmlns:a16="http://schemas.microsoft.com/office/drawing/2014/main" id="{73CC2FA2-03BE-4831-A477-DE13C0566A54}"/>
              </a:ext>
            </a:extLst>
          </p:cNvPr>
          <p:cNvGrpSpPr>
            <a:grpSpLocks/>
          </p:cNvGrpSpPr>
          <p:nvPr/>
        </p:nvGrpSpPr>
        <p:grpSpPr bwMode="auto">
          <a:xfrm>
            <a:off x="7102475" y="2546350"/>
            <a:ext cx="898525" cy="446088"/>
            <a:chOff x="3936" y="1248"/>
            <a:chExt cx="875" cy="281"/>
          </a:xfrm>
        </p:grpSpPr>
        <p:sp>
          <p:nvSpPr>
            <p:cNvPr id="378897" name="Freeform 17">
              <a:extLst>
                <a:ext uri="{FF2B5EF4-FFF2-40B4-BE49-F238E27FC236}">
                  <a16:creationId xmlns:a16="http://schemas.microsoft.com/office/drawing/2014/main" id="{DEE41FA8-B74A-456E-8A03-0F491A056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8" name="Freeform 18">
              <a:extLst>
                <a:ext uri="{FF2B5EF4-FFF2-40B4-BE49-F238E27FC236}">
                  <a16:creationId xmlns:a16="http://schemas.microsoft.com/office/drawing/2014/main" id="{E324167B-2AB4-48ED-BBD4-605EA2A419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899" name="Group 19">
            <a:extLst>
              <a:ext uri="{FF2B5EF4-FFF2-40B4-BE49-F238E27FC236}">
                <a16:creationId xmlns:a16="http://schemas.microsoft.com/office/drawing/2014/main" id="{4D14814F-5F42-4191-B1F9-8C19512DCA36}"/>
              </a:ext>
            </a:extLst>
          </p:cNvPr>
          <p:cNvGrpSpPr>
            <a:grpSpLocks/>
          </p:cNvGrpSpPr>
          <p:nvPr/>
        </p:nvGrpSpPr>
        <p:grpSpPr bwMode="auto">
          <a:xfrm>
            <a:off x="7559675" y="2535238"/>
            <a:ext cx="898525" cy="446087"/>
            <a:chOff x="3936" y="1248"/>
            <a:chExt cx="875" cy="281"/>
          </a:xfrm>
        </p:grpSpPr>
        <p:sp>
          <p:nvSpPr>
            <p:cNvPr id="378900" name="Freeform 20">
              <a:extLst>
                <a:ext uri="{FF2B5EF4-FFF2-40B4-BE49-F238E27FC236}">
                  <a16:creationId xmlns:a16="http://schemas.microsoft.com/office/drawing/2014/main" id="{609E0040-4ECD-41BB-8CBC-077257004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01" name="Freeform 21">
              <a:extLst>
                <a:ext uri="{FF2B5EF4-FFF2-40B4-BE49-F238E27FC236}">
                  <a16:creationId xmlns:a16="http://schemas.microsoft.com/office/drawing/2014/main" id="{CD5AD039-57DD-4BCE-A257-A543200DA2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02" name="Group 22">
            <a:extLst>
              <a:ext uri="{FF2B5EF4-FFF2-40B4-BE49-F238E27FC236}">
                <a16:creationId xmlns:a16="http://schemas.microsoft.com/office/drawing/2014/main" id="{8F93AC9B-7E21-4779-809E-411902EAB18C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2524125"/>
            <a:ext cx="898525" cy="446088"/>
            <a:chOff x="3936" y="1248"/>
            <a:chExt cx="875" cy="281"/>
          </a:xfrm>
        </p:grpSpPr>
        <p:sp>
          <p:nvSpPr>
            <p:cNvPr id="378903" name="Freeform 23">
              <a:extLst>
                <a:ext uri="{FF2B5EF4-FFF2-40B4-BE49-F238E27FC236}">
                  <a16:creationId xmlns:a16="http://schemas.microsoft.com/office/drawing/2014/main" id="{DAEC2A06-309F-48F5-9079-8EDC339B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04" name="Freeform 24">
              <a:extLst>
                <a:ext uri="{FF2B5EF4-FFF2-40B4-BE49-F238E27FC236}">
                  <a16:creationId xmlns:a16="http://schemas.microsoft.com/office/drawing/2014/main" id="{57BB7946-AFCE-4F33-8BD0-89339F569D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05" name="Group 25">
            <a:extLst>
              <a:ext uri="{FF2B5EF4-FFF2-40B4-BE49-F238E27FC236}">
                <a16:creationId xmlns:a16="http://schemas.microsoft.com/office/drawing/2014/main" id="{D2F6CA48-8800-4D52-8B41-36158111DB62}"/>
              </a:ext>
            </a:extLst>
          </p:cNvPr>
          <p:cNvGrpSpPr>
            <a:grpSpLocks/>
          </p:cNvGrpSpPr>
          <p:nvPr/>
        </p:nvGrpSpPr>
        <p:grpSpPr bwMode="auto">
          <a:xfrm>
            <a:off x="6202363" y="2546350"/>
            <a:ext cx="898525" cy="446088"/>
            <a:chOff x="3936" y="1248"/>
            <a:chExt cx="875" cy="281"/>
          </a:xfrm>
        </p:grpSpPr>
        <p:sp>
          <p:nvSpPr>
            <p:cNvPr id="378906" name="Freeform 26">
              <a:extLst>
                <a:ext uri="{FF2B5EF4-FFF2-40B4-BE49-F238E27FC236}">
                  <a16:creationId xmlns:a16="http://schemas.microsoft.com/office/drawing/2014/main" id="{18952325-5902-4F06-87C0-221FC59A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07" name="Freeform 27">
              <a:extLst>
                <a:ext uri="{FF2B5EF4-FFF2-40B4-BE49-F238E27FC236}">
                  <a16:creationId xmlns:a16="http://schemas.microsoft.com/office/drawing/2014/main" id="{E5714D74-96D3-4E1E-BAA3-ACE98D88A0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08" name="Group 28">
            <a:extLst>
              <a:ext uri="{FF2B5EF4-FFF2-40B4-BE49-F238E27FC236}">
                <a16:creationId xmlns:a16="http://schemas.microsoft.com/office/drawing/2014/main" id="{7E996635-A234-423D-83C1-E56F0E1AAB68}"/>
              </a:ext>
            </a:extLst>
          </p:cNvPr>
          <p:cNvGrpSpPr>
            <a:grpSpLocks/>
          </p:cNvGrpSpPr>
          <p:nvPr/>
        </p:nvGrpSpPr>
        <p:grpSpPr bwMode="auto">
          <a:xfrm>
            <a:off x="5759450" y="2535238"/>
            <a:ext cx="898525" cy="446087"/>
            <a:chOff x="3936" y="1248"/>
            <a:chExt cx="875" cy="281"/>
          </a:xfrm>
        </p:grpSpPr>
        <p:sp>
          <p:nvSpPr>
            <p:cNvPr id="378909" name="Freeform 29">
              <a:extLst>
                <a:ext uri="{FF2B5EF4-FFF2-40B4-BE49-F238E27FC236}">
                  <a16:creationId xmlns:a16="http://schemas.microsoft.com/office/drawing/2014/main" id="{9067EC3F-E12D-4ACE-9BA1-A29D41E1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10" name="Freeform 30">
              <a:extLst>
                <a:ext uri="{FF2B5EF4-FFF2-40B4-BE49-F238E27FC236}">
                  <a16:creationId xmlns:a16="http://schemas.microsoft.com/office/drawing/2014/main" id="{976E888C-8BAA-4636-A82A-C7F7E6E62F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11" name="Group 31">
            <a:extLst>
              <a:ext uri="{FF2B5EF4-FFF2-40B4-BE49-F238E27FC236}">
                <a16:creationId xmlns:a16="http://schemas.microsoft.com/office/drawing/2014/main" id="{EEE281EE-0FAA-4BD7-9256-BC591C013840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2524125"/>
            <a:ext cx="898525" cy="446088"/>
            <a:chOff x="3936" y="1248"/>
            <a:chExt cx="875" cy="281"/>
          </a:xfrm>
        </p:grpSpPr>
        <p:sp>
          <p:nvSpPr>
            <p:cNvPr id="378912" name="Freeform 32">
              <a:extLst>
                <a:ext uri="{FF2B5EF4-FFF2-40B4-BE49-F238E27FC236}">
                  <a16:creationId xmlns:a16="http://schemas.microsoft.com/office/drawing/2014/main" id="{ECBDBB94-8816-49C7-8A18-B9C8297E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13" name="Freeform 33">
              <a:extLst>
                <a:ext uri="{FF2B5EF4-FFF2-40B4-BE49-F238E27FC236}">
                  <a16:creationId xmlns:a16="http://schemas.microsoft.com/office/drawing/2014/main" id="{6FA68366-9EDA-4AB9-B5EA-CC8F4CBDA1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14" name="Freeform 34">
            <a:extLst>
              <a:ext uri="{FF2B5EF4-FFF2-40B4-BE49-F238E27FC236}">
                <a16:creationId xmlns:a16="http://schemas.microsoft.com/office/drawing/2014/main" id="{8AB74898-61F8-4A5A-9D08-A17DAE9963AD}"/>
              </a:ext>
            </a:extLst>
          </p:cNvPr>
          <p:cNvSpPr>
            <a:spLocks/>
          </p:cNvSpPr>
          <p:nvPr/>
        </p:nvSpPr>
        <p:spPr bwMode="auto">
          <a:xfrm>
            <a:off x="7075488" y="3594100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5" name="Freeform 35">
            <a:extLst>
              <a:ext uri="{FF2B5EF4-FFF2-40B4-BE49-F238E27FC236}">
                <a16:creationId xmlns:a16="http://schemas.microsoft.com/office/drawing/2014/main" id="{AD1047F0-7C6A-4C56-A49D-0475AC48D77F}"/>
              </a:ext>
            </a:extLst>
          </p:cNvPr>
          <p:cNvSpPr>
            <a:spLocks/>
          </p:cNvSpPr>
          <p:nvPr/>
        </p:nvSpPr>
        <p:spPr bwMode="auto">
          <a:xfrm flipH="1">
            <a:off x="6858000" y="3590925"/>
            <a:ext cx="217488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6" name="Line 36">
            <a:extLst>
              <a:ext uri="{FF2B5EF4-FFF2-40B4-BE49-F238E27FC236}">
                <a16:creationId xmlns:a16="http://schemas.microsoft.com/office/drawing/2014/main" id="{153DBA81-9F9D-4F73-85D3-2ABF96367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876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7" name="Line 37">
            <a:extLst>
              <a:ext uri="{FF2B5EF4-FFF2-40B4-BE49-F238E27FC236}">
                <a16:creationId xmlns:a16="http://schemas.microsoft.com/office/drawing/2014/main" id="{D9F71721-FB39-46F2-A605-7EBD5A9195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8" name="Line 38">
            <a:extLst>
              <a:ext uri="{FF2B5EF4-FFF2-40B4-BE49-F238E27FC236}">
                <a16:creationId xmlns:a16="http://schemas.microsoft.com/office/drawing/2014/main" id="{5B9367AD-C7DA-4EB6-81AB-BEA4E1916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9" name="Line 39">
            <a:extLst>
              <a:ext uri="{FF2B5EF4-FFF2-40B4-BE49-F238E27FC236}">
                <a16:creationId xmlns:a16="http://schemas.microsoft.com/office/drawing/2014/main" id="{B9154276-8FDD-4E70-9695-5C9463AC51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0" name="Freeform 40">
            <a:extLst>
              <a:ext uri="{FF2B5EF4-FFF2-40B4-BE49-F238E27FC236}">
                <a16:creationId xmlns:a16="http://schemas.microsoft.com/office/drawing/2014/main" id="{554C3BB3-3082-4085-8A25-986F67292403}"/>
              </a:ext>
            </a:extLst>
          </p:cNvPr>
          <p:cNvSpPr>
            <a:spLocks/>
          </p:cNvSpPr>
          <p:nvPr/>
        </p:nvSpPr>
        <p:spPr bwMode="auto">
          <a:xfrm>
            <a:off x="7532688" y="3584575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1" name="Freeform 41">
            <a:extLst>
              <a:ext uri="{FF2B5EF4-FFF2-40B4-BE49-F238E27FC236}">
                <a16:creationId xmlns:a16="http://schemas.microsoft.com/office/drawing/2014/main" id="{B959B7C5-A02F-4FA0-B03D-0CAEA548DDAE}"/>
              </a:ext>
            </a:extLst>
          </p:cNvPr>
          <p:cNvSpPr>
            <a:spLocks/>
          </p:cNvSpPr>
          <p:nvPr/>
        </p:nvSpPr>
        <p:spPr bwMode="auto">
          <a:xfrm flipH="1">
            <a:off x="7315200" y="3581400"/>
            <a:ext cx="217488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2" name="Freeform 42">
            <a:extLst>
              <a:ext uri="{FF2B5EF4-FFF2-40B4-BE49-F238E27FC236}">
                <a16:creationId xmlns:a16="http://schemas.microsoft.com/office/drawing/2014/main" id="{2FE5CED5-185A-4A1A-9BA1-97D98E06234D}"/>
              </a:ext>
            </a:extLst>
          </p:cNvPr>
          <p:cNvSpPr>
            <a:spLocks/>
          </p:cNvSpPr>
          <p:nvPr/>
        </p:nvSpPr>
        <p:spPr bwMode="auto">
          <a:xfrm>
            <a:off x="7975600" y="3584575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3" name="Freeform 43">
            <a:extLst>
              <a:ext uri="{FF2B5EF4-FFF2-40B4-BE49-F238E27FC236}">
                <a16:creationId xmlns:a16="http://schemas.microsoft.com/office/drawing/2014/main" id="{484608FD-AE13-4289-933F-87E7D3C9A522}"/>
              </a:ext>
            </a:extLst>
          </p:cNvPr>
          <p:cNvSpPr>
            <a:spLocks/>
          </p:cNvSpPr>
          <p:nvPr/>
        </p:nvSpPr>
        <p:spPr bwMode="auto">
          <a:xfrm flipH="1">
            <a:off x="7758113" y="3581400"/>
            <a:ext cx="217487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4" name="Freeform 44">
            <a:extLst>
              <a:ext uri="{FF2B5EF4-FFF2-40B4-BE49-F238E27FC236}">
                <a16:creationId xmlns:a16="http://schemas.microsoft.com/office/drawing/2014/main" id="{35A7B201-612F-4133-9475-B9953FFC6692}"/>
              </a:ext>
            </a:extLst>
          </p:cNvPr>
          <p:cNvSpPr>
            <a:spLocks/>
          </p:cNvSpPr>
          <p:nvPr/>
        </p:nvSpPr>
        <p:spPr bwMode="auto">
          <a:xfrm>
            <a:off x="8432800" y="3584575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5" name="Freeform 45">
            <a:extLst>
              <a:ext uri="{FF2B5EF4-FFF2-40B4-BE49-F238E27FC236}">
                <a16:creationId xmlns:a16="http://schemas.microsoft.com/office/drawing/2014/main" id="{402283A1-3E20-4C0C-954E-E323B1D3B2F2}"/>
              </a:ext>
            </a:extLst>
          </p:cNvPr>
          <p:cNvSpPr>
            <a:spLocks/>
          </p:cNvSpPr>
          <p:nvPr/>
        </p:nvSpPr>
        <p:spPr bwMode="auto">
          <a:xfrm flipH="1">
            <a:off x="8215313" y="3581400"/>
            <a:ext cx="217487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6" name="Freeform 46">
            <a:extLst>
              <a:ext uri="{FF2B5EF4-FFF2-40B4-BE49-F238E27FC236}">
                <a16:creationId xmlns:a16="http://schemas.microsoft.com/office/drawing/2014/main" id="{AD5E00B2-353A-4BFD-A4A2-4BEB9FB4A39C}"/>
              </a:ext>
            </a:extLst>
          </p:cNvPr>
          <p:cNvSpPr>
            <a:spLocks/>
          </p:cNvSpPr>
          <p:nvPr/>
        </p:nvSpPr>
        <p:spPr bwMode="auto">
          <a:xfrm>
            <a:off x="6618288" y="3584575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7" name="Freeform 47">
            <a:extLst>
              <a:ext uri="{FF2B5EF4-FFF2-40B4-BE49-F238E27FC236}">
                <a16:creationId xmlns:a16="http://schemas.microsoft.com/office/drawing/2014/main" id="{F5F876D7-7069-4934-A3E6-C7AE9728E6E7}"/>
              </a:ext>
            </a:extLst>
          </p:cNvPr>
          <p:cNvSpPr>
            <a:spLocks/>
          </p:cNvSpPr>
          <p:nvPr/>
        </p:nvSpPr>
        <p:spPr bwMode="auto">
          <a:xfrm flipH="1">
            <a:off x="6400800" y="3581400"/>
            <a:ext cx="217488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8" name="Freeform 48">
            <a:extLst>
              <a:ext uri="{FF2B5EF4-FFF2-40B4-BE49-F238E27FC236}">
                <a16:creationId xmlns:a16="http://schemas.microsoft.com/office/drawing/2014/main" id="{A10B474A-92DD-4BD1-8AFF-6DE898AEF2C9}"/>
              </a:ext>
            </a:extLst>
          </p:cNvPr>
          <p:cNvSpPr>
            <a:spLocks/>
          </p:cNvSpPr>
          <p:nvPr/>
        </p:nvSpPr>
        <p:spPr bwMode="auto">
          <a:xfrm>
            <a:off x="6161088" y="3584575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9" name="Freeform 49">
            <a:extLst>
              <a:ext uri="{FF2B5EF4-FFF2-40B4-BE49-F238E27FC236}">
                <a16:creationId xmlns:a16="http://schemas.microsoft.com/office/drawing/2014/main" id="{1C748BEA-8632-4DF8-BD59-7942ABE045EC}"/>
              </a:ext>
            </a:extLst>
          </p:cNvPr>
          <p:cNvSpPr>
            <a:spLocks/>
          </p:cNvSpPr>
          <p:nvPr/>
        </p:nvSpPr>
        <p:spPr bwMode="auto">
          <a:xfrm flipH="1">
            <a:off x="5943600" y="3581400"/>
            <a:ext cx="217488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0" name="Freeform 50">
            <a:extLst>
              <a:ext uri="{FF2B5EF4-FFF2-40B4-BE49-F238E27FC236}">
                <a16:creationId xmlns:a16="http://schemas.microsoft.com/office/drawing/2014/main" id="{BA5BCB96-AD1E-45AF-AE28-703EEC68FB37}"/>
              </a:ext>
            </a:extLst>
          </p:cNvPr>
          <p:cNvSpPr>
            <a:spLocks/>
          </p:cNvSpPr>
          <p:nvPr/>
        </p:nvSpPr>
        <p:spPr bwMode="auto">
          <a:xfrm>
            <a:off x="5689600" y="3584575"/>
            <a:ext cx="254000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1" name="Freeform 51">
            <a:extLst>
              <a:ext uri="{FF2B5EF4-FFF2-40B4-BE49-F238E27FC236}">
                <a16:creationId xmlns:a16="http://schemas.microsoft.com/office/drawing/2014/main" id="{07758418-61E6-4A34-B532-6BAF965C5D84}"/>
              </a:ext>
            </a:extLst>
          </p:cNvPr>
          <p:cNvSpPr>
            <a:spLocks/>
          </p:cNvSpPr>
          <p:nvPr/>
        </p:nvSpPr>
        <p:spPr bwMode="auto">
          <a:xfrm flipH="1">
            <a:off x="5472113" y="3581400"/>
            <a:ext cx="217487" cy="419100"/>
          </a:xfrm>
          <a:custGeom>
            <a:avLst/>
            <a:gdLst>
              <a:gd name="T0" fmla="*/ 0 w 160"/>
              <a:gd name="T1" fmla="*/ 0 h 264"/>
              <a:gd name="T2" fmla="*/ 108 w 160"/>
              <a:gd name="T3" fmla="*/ 135 h 264"/>
              <a:gd name="T4" fmla="*/ 151 w 160"/>
              <a:gd name="T5" fmla="*/ 152 h 264"/>
              <a:gd name="T6" fmla="*/ 160 w 16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64">
                <a:moveTo>
                  <a:pt x="0" y="0"/>
                </a:moveTo>
                <a:cubicBezTo>
                  <a:pt x="18" y="22"/>
                  <a:pt x="83" y="110"/>
                  <a:pt x="108" y="135"/>
                </a:cubicBezTo>
                <a:cubicBezTo>
                  <a:pt x="133" y="160"/>
                  <a:pt x="142" y="131"/>
                  <a:pt x="151" y="152"/>
                </a:cubicBezTo>
                <a:cubicBezTo>
                  <a:pt x="160" y="173"/>
                  <a:pt x="158" y="241"/>
                  <a:pt x="160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2" name="Line 52">
            <a:extLst>
              <a:ext uri="{FF2B5EF4-FFF2-40B4-BE49-F238E27FC236}">
                <a16:creationId xmlns:a16="http://schemas.microsoft.com/office/drawing/2014/main" id="{BBFECD75-533B-4D1C-9BF6-E0DF62615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8642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33" name="Group 53">
            <a:extLst>
              <a:ext uri="{FF2B5EF4-FFF2-40B4-BE49-F238E27FC236}">
                <a16:creationId xmlns:a16="http://schemas.microsoft.com/office/drawing/2014/main" id="{481B5710-A29B-4717-87C4-3C52BC073D70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5421313"/>
            <a:ext cx="898525" cy="446087"/>
            <a:chOff x="3936" y="1248"/>
            <a:chExt cx="875" cy="281"/>
          </a:xfrm>
        </p:grpSpPr>
        <p:sp>
          <p:nvSpPr>
            <p:cNvPr id="378934" name="Freeform 54">
              <a:extLst>
                <a:ext uri="{FF2B5EF4-FFF2-40B4-BE49-F238E27FC236}">
                  <a16:creationId xmlns:a16="http://schemas.microsoft.com/office/drawing/2014/main" id="{68AA70E4-75AD-48A5-9C42-9A5097E9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5" name="Freeform 55">
              <a:extLst>
                <a:ext uri="{FF2B5EF4-FFF2-40B4-BE49-F238E27FC236}">
                  <a16:creationId xmlns:a16="http://schemas.microsoft.com/office/drawing/2014/main" id="{34664387-28C6-47C3-82FE-810362994B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36" name="Group 56">
            <a:extLst>
              <a:ext uri="{FF2B5EF4-FFF2-40B4-BE49-F238E27FC236}">
                <a16:creationId xmlns:a16="http://schemas.microsoft.com/office/drawing/2014/main" id="{39E24DD4-06B3-4297-85AD-0802AF8C5A6C}"/>
              </a:ext>
            </a:extLst>
          </p:cNvPr>
          <p:cNvGrpSpPr>
            <a:grpSpLocks/>
          </p:cNvGrpSpPr>
          <p:nvPr/>
        </p:nvGrpSpPr>
        <p:grpSpPr bwMode="auto">
          <a:xfrm>
            <a:off x="7559675" y="5399088"/>
            <a:ext cx="898525" cy="446087"/>
            <a:chOff x="3936" y="1248"/>
            <a:chExt cx="875" cy="281"/>
          </a:xfrm>
        </p:grpSpPr>
        <p:sp>
          <p:nvSpPr>
            <p:cNvPr id="378937" name="Freeform 57">
              <a:extLst>
                <a:ext uri="{FF2B5EF4-FFF2-40B4-BE49-F238E27FC236}">
                  <a16:creationId xmlns:a16="http://schemas.microsoft.com/office/drawing/2014/main" id="{370155C8-D32B-4C8C-B110-2FCA098E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8" name="Freeform 58">
              <a:extLst>
                <a:ext uri="{FF2B5EF4-FFF2-40B4-BE49-F238E27FC236}">
                  <a16:creationId xmlns:a16="http://schemas.microsoft.com/office/drawing/2014/main" id="{FCCFFE63-0751-4D41-8B42-9FCF990CAD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39" name="Group 59">
            <a:extLst>
              <a:ext uri="{FF2B5EF4-FFF2-40B4-BE49-F238E27FC236}">
                <a16:creationId xmlns:a16="http://schemas.microsoft.com/office/drawing/2014/main" id="{43510E8D-A2C5-41E7-B9F2-A4EB1AED42AC}"/>
              </a:ext>
            </a:extLst>
          </p:cNvPr>
          <p:cNvGrpSpPr>
            <a:grpSpLocks/>
          </p:cNvGrpSpPr>
          <p:nvPr/>
        </p:nvGrpSpPr>
        <p:grpSpPr bwMode="auto">
          <a:xfrm>
            <a:off x="5759450" y="5399088"/>
            <a:ext cx="898525" cy="446087"/>
            <a:chOff x="3936" y="1248"/>
            <a:chExt cx="875" cy="281"/>
          </a:xfrm>
        </p:grpSpPr>
        <p:sp>
          <p:nvSpPr>
            <p:cNvPr id="378940" name="Freeform 60">
              <a:extLst>
                <a:ext uri="{FF2B5EF4-FFF2-40B4-BE49-F238E27FC236}">
                  <a16:creationId xmlns:a16="http://schemas.microsoft.com/office/drawing/2014/main" id="{9CFE5BB7-93E5-4936-96AC-0E39EE9A5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1" name="Freeform 61">
              <a:extLst>
                <a:ext uri="{FF2B5EF4-FFF2-40B4-BE49-F238E27FC236}">
                  <a16:creationId xmlns:a16="http://schemas.microsoft.com/office/drawing/2014/main" id="{27EE9FB1-F867-480C-8955-2882D03915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86BA90A1-D4BA-4C1B-97F4-2C111BD27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Técnicas de Antialiasing em Ray Tracing</a:t>
            </a:r>
          </a:p>
        </p:txBody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2556D76B-59C8-4CF4-8FB7-D537143BE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695700"/>
            <a:ext cx="8229600" cy="2430463"/>
          </a:xfrm>
        </p:spPr>
        <p:txBody>
          <a:bodyPr/>
          <a:lstStyle/>
          <a:p>
            <a:r>
              <a:rPr lang="en-US" altLang="en-US"/>
              <a:t>Idéias</a:t>
            </a:r>
          </a:p>
          <a:p>
            <a:pPr lvl="1"/>
            <a:r>
              <a:rPr lang="en-US" altLang="en-US"/>
              <a:t>Usar um raio “espesso”</a:t>
            </a:r>
          </a:p>
          <a:p>
            <a:pPr lvl="1"/>
            <a:r>
              <a:rPr lang="en-US" altLang="en-US"/>
              <a:t>Lançar o raio sobre um objeto borrado	</a:t>
            </a:r>
          </a:p>
          <a:p>
            <a:pPr lvl="1"/>
            <a:r>
              <a:rPr lang="en-US" altLang="en-US"/>
              <a:t>Lançar vários raios </a:t>
            </a:r>
          </a:p>
        </p:txBody>
      </p:sp>
      <p:sp>
        <p:nvSpPr>
          <p:cNvPr id="380932" name="Oval 4">
            <a:extLst>
              <a:ext uri="{FF2B5EF4-FFF2-40B4-BE49-F238E27FC236}">
                <a16:creationId xmlns:a16="http://schemas.microsoft.com/office/drawing/2014/main" id="{3E815670-1114-468E-A7EA-52AB8DCD0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3" name="Line 5">
            <a:extLst>
              <a:ext uri="{FF2B5EF4-FFF2-40B4-BE49-F238E27FC236}">
                <a16:creationId xmlns:a16="http://schemas.microsoft.com/office/drawing/2014/main" id="{37C23E91-2D87-464A-9A6B-D3C78443F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67000"/>
            <a:ext cx="3733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0934" name="Group 6">
            <a:extLst>
              <a:ext uri="{FF2B5EF4-FFF2-40B4-BE49-F238E27FC236}">
                <a16:creationId xmlns:a16="http://schemas.microsoft.com/office/drawing/2014/main" id="{42F8505E-4184-46E7-9135-6C2D921CA2BD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667000"/>
            <a:ext cx="3886200" cy="533400"/>
            <a:chOff x="1440" y="1680"/>
            <a:chExt cx="2448" cy="336"/>
          </a:xfrm>
        </p:grpSpPr>
        <p:sp>
          <p:nvSpPr>
            <p:cNvPr id="380935" name="Line 7">
              <a:extLst>
                <a:ext uri="{FF2B5EF4-FFF2-40B4-BE49-F238E27FC236}">
                  <a16:creationId xmlns:a16="http://schemas.microsoft.com/office/drawing/2014/main" id="{58A3077D-9D23-4A68-A376-2CF6FD827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80"/>
              <a:ext cx="24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36" name="Line 8">
              <a:extLst>
                <a:ext uri="{FF2B5EF4-FFF2-40B4-BE49-F238E27FC236}">
                  <a16:creationId xmlns:a16="http://schemas.microsoft.com/office/drawing/2014/main" id="{18ED3997-79F2-47B3-BCDA-AB62EA5BD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80"/>
              <a:ext cx="24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0937" name="Group 9">
            <a:extLst>
              <a:ext uri="{FF2B5EF4-FFF2-40B4-BE49-F238E27FC236}">
                <a16:creationId xmlns:a16="http://schemas.microsoft.com/office/drawing/2014/main" id="{6D73DE81-E876-4CC2-B619-F50BD2975B3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209800"/>
            <a:ext cx="0" cy="838200"/>
            <a:chOff x="2064" y="1392"/>
            <a:chExt cx="0" cy="528"/>
          </a:xfrm>
        </p:grpSpPr>
        <p:sp>
          <p:nvSpPr>
            <p:cNvPr id="380938" name="Line 10">
              <a:extLst>
                <a:ext uri="{FF2B5EF4-FFF2-40B4-BE49-F238E27FC236}">
                  <a16:creationId xmlns:a16="http://schemas.microsoft.com/office/drawing/2014/main" id="{13CFA9EA-EC3C-4FDF-A21B-54757084B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39" name="Line 11">
              <a:extLst>
                <a:ext uri="{FF2B5EF4-FFF2-40B4-BE49-F238E27FC236}">
                  <a16:creationId xmlns:a16="http://schemas.microsoft.com/office/drawing/2014/main" id="{97B2173F-1AF2-4816-897C-D695AB44D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68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B330A686-27C1-4452-9DE4-A4A017BBB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Cone Tracing</a:t>
            </a:r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06A2D15F-DBE9-44BB-8BC8-971E94C14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Amanatides SIGGRAPH 84</a:t>
            </a:r>
          </a:p>
          <a:p>
            <a:r>
              <a:rPr lang="pt-BR" altLang="en-US"/>
              <a:t>Raios são substituídos por cones</a:t>
            </a:r>
          </a:p>
          <a:p>
            <a:r>
              <a:rPr lang="pt-BR" altLang="en-US"/>
              <a:t>Cada pixel é amostrado por um cone com ápice no olho e com eixo passando pelo pixel</a:t>
            </a:r>
          </a:p>
          <a:p>
            <a:r>
              <a:rPr lang="pt-BR" altLang="en-US"/>
              <a:t>Interseções cone x objeto </a:t>
            </a:r>
          </a:p>
          <a:p>
            <a:r>
              <a:rPr lang="pt-BR" altLang="en-US"/>
              <a:t>Soluções analíticas similares às do ray tracing tradicional</a:t>
            </a:r>
          </a:p>
          <a:p>
            <a:r>
              <a:rPr lang="pt-BR" altLang="en-US"/>
              <a:t>Dispendioso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58F44950-FF2A-47EE-B04E-CB5A15E30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Beam Tracing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3521EB86-101A-4A69-898B-AD2063601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Heckbert &amp; Hanrahan SIGGRAPH 84</a:t>
            </a:r>
          </a:p>
          <a:p>
            <a:pPr>
              <a:lnSpc>
                <a:spcPct val="90000"/>
              </a:lnSpc>
            </a:pPr>
            <a:r>
              <a:rPr lang="pt-BR" altLang="en-US"/>
              <a:t>Raios são substituídos por pirâmides</a:t>
            </a:r>
          </a:p>
          <a:p>
            <a:pPr>
              <a:lnSpc>
                <a:spcPct val="90000"/>
              </a:lnSpc>
            </a:pPr>
            <a:r>
              <a:rPr lang="pt-BR" altLang="en-US"/>
              <a:t>Cenas são modeladas com polígonos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Interseções plano-plano são simples e rápidas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Técnicas de antialiasing usadas na rasterização de linhas e polígonos podem ser empregadas</a:t>
            </a:r>
          </a:p>
          <a:p>
            <a:pPr>
              <a:lnSpc>
                <a:spcPct val="90000"/>
              </a:lnSpc>
            </a:pPr>
            <a:r>
              <a:rPr lang="pt-BR" altLang="en-US"/>
              <a:t>Aplicação recursiva do modelo de iluminação torna-se possível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Cena é transformada para o novo ponto de vista (raio refletido)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03988CFC-EB32-4918-928D-39EAC6A4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Super-Amostragem Uniforme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59DF3A51-5138-4034-88C4-6BA91CBB3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Fazer raytracing em resolução mais alta e achar a média dos pixels</a:t>
            </a:r>
          </a:p>
          <a:p>
            <a:r>
              <a:rPr lang="pt-BR" altLang="en-US"/>
              <a:t>Não elimina problemas com padrões Moiré</a:t>
            </a:r>
          </a:p>
          <a:p>
            <a:r>
              <a:rPr lang="pt-BR" altLang="en-US"/>
              <a:t>Serrilhado apenas movido para freqüências mais altas</a:t>
            </a:r>
          </a:p>
        </p:txBody>
      </p:sp>
      <p:grpSp>
        <p:nvGrpSpPr>
          <p:cNvPr id="385052" name="Group 28">
            <a:extLst>
              <a:ext uri="{FF2B5EF4-FFF2-40B4-BE49-F238E27FC236}">
                <a16:creationId xmlns:a16="http://schemas.microsoft.com/office/drawing/2014/main" id="{955BF95B-CF07-45E7-A738-FBED94B1FF1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343400"/>
            <a:ext cx="1524000" cy="1524000"/>
            <a:chOff x="3744" y="2448"/>
            <a:chExt cx="960" cy="960"/>
          </a:xfrm>
        </p:grpSpPr>
        <p:sp>
          <p:nvSpPr>
            <p:cNvPr id="385028" name="Rectangle 4">
              <a:extLst>
                <a:ext uri="{FF2B5EF4-FFF2-40B4-BE49-F238E27FC236}">
                  <a16:creationId xmlns:a16="http://schemas.microsoft.com/office/drawing/2014/main" id="{D5A218C7-9987-49AC-8112-5A569F265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5029" name="Group 5">
              <a:extLst>
                <a:ext uri="{FF2B5EF4-FFF2-40B4-BE49-F238E27FC236}">
                  <a16:creationId xmlns:a16="http://schemas.microsoft.com/office/drawing/2014/main" id="{86790B55-021A-431D-B218-44D310799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448"/>
              <a:ext cx="960" cy="960"/>
              <a:chOff x="2352" y="2976"/>
              <a:chExt cx="960" cy="960"/>
            </a:xfrm>
          </p:grpSpPr>
          <p:sp>
            <p:nvSpPr>
              <p:cNvPr id="385030" name="Line 6">
                <a:extLst>
                  <a:ext uri="{FF2B5EF4-FFF2-40B4-BE49-F238E27FC236}">
                    <a16:creationId xmlns:a16="http://schemas.microsoft.com/office/drawing/2014/main" id="{3C393C4C-BC93-4B1C-9942-17FF060FF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31" name="Line 7">
                <a:extLst>
                  <a:ext uri="{FF2B5EF4-FFF2-40B4-BE49-F238E27FC236}">
                    <a16:creationId xmlns:a16="http://schemas.microsoft.com/office/drawing/2014/main" id="{F7CC7727-DAA3-45C2-A5D9-4FA275B9F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32" name="Line 8">
                <a:extLst>
                  <a:ext uri="{FF2B5EF4-FFF2-40B4-BE49-F238E27FC236}">
                    <a16:creationId xmlns:a16="http://schemas.microsoft.com/office/drawing/2014/main" id="{A1497F70-324B-4423-ACF7-B452F51AC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33" name="Line 9">
                <a:extLst>
                  <a:ext uri="{FF2B5EF4-FFF2-40B4-BE49-F238E27FC236}">
                    <a16:creationId xmlns:a16="http://schemas.microsoft.com/office/drawing/2014/main" id="{928689AA-9353-4323-9261-2D648D54A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21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34" name="Line 10">
                <a:extLst>
                  <a:ext uri="{FF2B5EF4-FFF2-40B4-BE49-F238E27FC236}">
                    <a16:creationId xmlns:a16="http://schemas.microsoft.com/office/drawing/2014/main" id="{CA010560-EAD5-48F2-BB51-F9954FC07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45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35" name="Line 11">
                <a:extLst>
                  <a:ext uri="{FF2B5EF4-FFF2-40B4-BE49-F238E27FC236}">
                    <a16:creationId xmlns:a16="http://schemas.microsoft.com/office/drawing/2014/main" id="{A10B3174-3796-4689-89B7-CE103EF6E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69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5036" name="Oval 12">
              <a:extLst>
                <a:ext uri="{FF2B5EF4-FFF2-40B4-BE49-F238E27FC236}">
                  <a16:creationId xmlns:a16="http://schemas.microsoft.com/office/drawing/2014/main" id="{70DC4EA7-C9DA-44D0-9AE3-474A279F5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7" name="Oval 13">
              <a:extLst>
                <a:ext uri="{FF2B5EF4-FFF2-40B4-BE49-F238E27FC236}">
                  <a16:creationId xmlns:a16="http://schemas.microsoft.com/office/drawing/2014/main" id="{C1CD0F2B-2F92-4FF9-A996-C558E6E4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8" name="Oval 14">
              <a:extLst>
                <a:ext uri="{FF2B5EF4-FFF2-40B4-BE49-F238E27FC236}">
                  <a16:creationId xmlns:a16="http://schemas.microsoft.com/office/drawing/2014/main" id="{3D71520B-DA38-4F0F-93BB-5ACB7F63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9" name="Oval 15">
              <a:extLst>
                <a:ext uri="{FF2B5EF4-FFF2-40B4-BE49-F238E27FC236}">
                  <a16:creationId xmlns:a16="http://schemas.microsoft.com/office/drawing/2014/main" id="{23138F9B-1A95-4310-8C77-D0029893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0" name="Oval 16">
              <a:extLst>
                <a:ext uri="{FF2B5EF4-FFF2-40B4-BE49-F238E27FC236}">
                  <a16:creationId xmlns:a16="http://schemas.microsoft.com/office/drawing/2014/main" id="{5DB1E43C-2FEE-48D4-8860-AC1B14E3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1" name="Oval 17">
              <a:extLst>
                <a:ext uri="{FF2B5EF4-FFF2-40B4-BE49-F238E27FC236}">
                  <a16:creationId xmlns:a16="http://schemas.microsoft.com/office/drawing/2014/main" id="{5CE1A9AF-9B4B-47A3-A3DA-670B7D414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2" name="Oval 18">
              <a:extLst>
                <a:ext uri="{FF2B5EF4-FFF2-40B4-BE49-F238E27FC236}">
                  <a16:creationId xmlns:a16="http://schemas.microsoft.com/office/drawing/2014/main" id="{AC9A677B-5EEB-4C03-9DCF-BEB1EBF09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3" name="Oval 19">
              <a:extLst>
                <a:ext uri="{FF2B5EF4-FFF2-40B4-BE49-F238E27FC236}">
                  <a16:creationId xmlns:a16="http://schemas.microsoft.com/office/drawing/2014/main" id="{1CAB15F5-0BB0-403C-9B23-BE13F92A3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4" name="Oval 20">
              <a:extLst>
                <a:ext uri="{FF2B5EF4-FFF2-40B4-BE49-F238E27FC236}">
                  <a16:creationId xmlns:a16="http://schemas.microsoft.com/office/drawing/2014/main" id="{42F3C291-2367-4EB9-B734-E1B9F114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5" name="Oval 21">
              <a:extLst>
                <a:ext uri="{FF2B5EF4-FFF2-40B4-BE49-F238E27FC236}">
                  <a16:creationId xmlns:a16="http://schemas.microsoft.com/office/drawing/2014/main" id="{EBEF3C95-6CBF-4ABF-BB41-33FB8949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6" name="Oval 22">
              <a:extLst>
                <a:ext uri="{FF2B5EF4-FFF2-40B4-BE49-F238E27FC236}">
                  <a16:creationId xmlns:a16="http://schemas.microsoft.com/office/drawing/2014/main" id="{E76489CD-8E47-4250-9848-6FC02929C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7" name="Oval 23">
              <a:extLst>
                <a:ext uri="{FF2B5EF4-FFF2-40B4-BE49-F238E27FC236}">
                  <a16:creationId xmlns:a16="http://schemas.microsoft.com/office/drawing/2014/main" id="{901FEC46-C8E6-45EB-BFDD-9B3FA6259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8" name="Oval 24">
              <a:extLst>
                <a:ext uri="{FF2B5EF4-FFF2-40B4-BE49-F238E27FC236}">
                  <a16:creationId xmlns:a16="http://schemas.microsoft.com/office/drawing/2014/main" id="{D43D3276-9EC2-44A7-B5DC-42CF63DBC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9" name="Oval 25">
              <a:extLst>
                <a:ext uri="{FF2B5EF4-FFF2-40B4-BE49-F238E27FC236}">
                  <a16:creationId xmlns:a16="http://schemas.microsoft.com/office/drawing/2014/main" id="{9633A96F-2E30-4D80-9961-E4631B32F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2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0" name="Oval 26">
              <a:extLst>
                <a:ext uri="{FF2B5EF4-FFF2-40B4-BE49-F238E27FC236}">
                  <a16:creationId xmlns:a16="http://schemas.microsoft.com/office/drawing/2014/main" id="{0F3241DD-4C3F-4316-93F2-9E5047F1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2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1" name="Oval 27">
              <a:extLst>
                <a:ext uri="{FF2B5EF4-FFF2-40B4-BE49-F238E27FC236}">
                  <a16:creationId xmlns:a16="http://schemas.microsoft.com/office/drawing/2014/main" id="{2FEE7842-4EDD-41AB-B1EC-8B056E96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0EBF08FD-2E3D-4F13-90A5-16293B634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Super-Amostragem Uniforme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A7888271-9480-404B-B40B-486922BC3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25558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pic>
        <p:nvPicPr>
          <p:cNvPr id="391173" name="Picture 5" descr="antialiasing">
            <a:extLst>
              <a:ext uri="{FF2B5EF4-FFF2-40B4-BE49-F238E27FC236}">
                <a16:creationId xmlns:a16="http://schemas.microsoft.com/office/drawing/2014/main" id="{A6E851FA-986C-44C1-9B73-FD9ED44D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47838"/>
            <a:ext cx="5437188" cy="4329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1174" name="Group 6">
            <a:extLst>
              <a:ext uri="{FF2B5EF4-FFF2-40B4-BE49-F238E27FC236}">
                <a16:creationId xmlns:a16="http://schemas.microsoft.com/office/drawing/2014/main" id="{D8031F86-2DA2-4023-B54D-09DD35CC82A5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2952750"/>
            <a:ext cx="2590800" cy="2590800"/>
            <a:chOff x="192" y="2016"/>
            <a:chExt cx="1632" cy="1632"/>
          </a:xfrm>
        </p:grpSpPr>
        <p:sp>
          <p:nvSpPr>
            <p:cNvPr id="391175" name="Rectangle 7">
              <a:extLst>
                <a:ext uri="{FF2B5EF4-FFF2-40B4-BE49-F238E27FC236}">
                  <a16:creationId xmlns:a16="http://schemas.microsoft.com/office/drawing/2014/main" id="{4AB08D69-F864-417E-8BD4-14DAB8E39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16"/>
              <a:ext cx="816" cy="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6" name="Rectangle 8">
              <a:extLst>
                <a:ext uri="{FF2B5EF4-FFF2-40B4-BE49-F238E27FC236}">
                  <a16:creationId xmlns:a16="http://schemas.microsoft.com/office/drawing/2014/main" id="{2898586E-F928-4F8F-B360-5EAEAA84F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016"/>
              <a:ext cx="816" cy="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7" name="Rectangle 9">
              <a:extLst>
                <a:ext uri="{FF2B5EF4-FFF2-40B4-BE49-F238E27FC236}">
                  <a16:creationId xmlns:a16="http://schemas.microsoft.com/office/drawing/2014/main" id="{3FDDB588-DA82-4C58-A912-9A681A534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32"/>
              <a:ext cx="816" cy="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8" name="Rectangle 10">
              <a:extLst>
                <a:ext uri="{FF2B5EF4-FFF2-40B4-BE49-F238E27FC236}">
                  <a16:creationId xmlns:a16="http://schemas.microsoft.com/office/drawing/2014/main" id="{E869C0EB-2FA0-41EB-866D-0E36AFC62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832"/>
              <a:ext cx="816" cy="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1179" name="Oval 11">
            <a:extLst>
              <a:ext uri="{FF2B5EF4-FFF2-40B4-BE49-F238E27FC236}">
                <a16:creationId xmlns:a16="http://schemas.microsoft.com/office/drawing/2014/main" id="{291AC652-24CB-41DC-A227-7C002CB3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47815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0" name="Oval 12">
            <a:extLst>
              <a:ext uri="{FF2B5EF4-FFF2-40B4-BE49-F238E27FC236}">
                <a16:creationId xmlns:a16="http://schemas.microsoft.com/office/drawing/2014/main" id="{7533224F-E841-4674-B354-76951BC8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7815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1" name="Oval 13">
            <a:extLst>
              <a:ext uri="{FF2B5EF4-FFF2-40B4-BE49-F238E27FC236}">
                <a16:creationId xmlns:a16="http://schemas.microsoft.com/office/drawing/2014/main" id="{4AE841AA-47F5-4862-9937-D1C651DA9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4861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2" name="Oval 14">
            <a:extLst>
              <a:ext uri="{FF2B5EF4-FFF2-40B4-BE49-F238E27FC236}">
                <a16:creationId xmlns:a16="http://schemas.microsoft.com/office/drawing/2014/main" id="{17D79492-C080-48A6-AB11-3E3A85A7C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34861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3" name="Oval 15">
            <a:extLst>
              <a:ext uri="{FF2B5EF4-FFF2-40B4-BE49-F238E27FC236}">
                <a16:creationId xmlns:a16="http://schemas.microsoft.com/office/drawing/2014/main" id="{3FE4C23D-F603-4BFF-8609-1FFB61D6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28400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4" name="Oval 16">
            <a:extLst>
              <a:ext uri="{FF2B5EF4-FFF2-40B4-BE49-F238E27FC236}">
                <a16:creationId xmlns:a16="http://schemas.microsoft.com/office/drawing/2014/main" id="{B1D9D23B-E767-4118-ABFE-F9B9C032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8273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5" name="Oval 17">
            <a:extLst>
              <a:ext uri="{FF2B5EF4-FFF2-40B4-BE49-F238E27FC236}">
                <a16:creationId xmlns:a16="http://schemas.microsoft.com/office/drawing/2014/main" id="{7867182D-809D-43B1-B8EB-876319E5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41259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6" name="Oval 18">
            <a:extLst>
              <a:ext uri="{FF2B5EF4-FFF2-40B4-BE49-F238E27FC236}">
                <a16:creationId xmlns:a16="http://schemas.microsoft.com/office/drawing/2014/main" id="{2D66DD0D-754F-4394-B72E-7BCCA6D4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7" name="Oval 19">
            <a:extLst>
              <a:ext uri="{FF2B5EF4-FFF2-40B4-BE49-F238E27FC236}">
                <a16:creationId xmlns:a16="http://schemas.microsoft.com/office/drawing/2014/main" id="{2D3415B0-9D3B-4147-AAA0-C480453062E0}"/>
              </a:ext>
            </a:extLst>
          </p:cNvPr>
          <p:cNvSpPr>
            <a:spLocks noChangeArrowheads="1"/>
          </p:cNvSpPr>
          <p:nvPr/>
        </p:nvSpPr>
        <p:spPr bwMode="auto">
          <a:xfrm rot="2678091">
            <a:off x="-152400" y="3300413"/>
            <a:ext cx="2713038" cy="546100"/>
          </a:xfrm>
          <a:prstGeom prst="ellips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8" name="Oval 20">
            <a:extLst>
              <a:ext uri="{FF2B5EF4-FFF2-40B4-BE49-F238E27FC236}">
                <a16:creationId xmlns:a16="http://schemas.microsoft.com/office/drawing/2014/main" id="{D86F5070-C44C-4701-8E60-925E779AD2CB}"/>
              </a:ext>
            </a:extLst>
          </p:cNvPr>
          <p:cNvSpPr>
            <a:spLocks noChangeArrowheads="1"/>
          </p:cNvSpPr>
          <p:nvPr/>
        </p:nvSpPr>
        <p:spPr bwMode="auto">
          <a:xfrm rot="-2721909">
            <a:off x="-124619" y="3293269"/>
            <a:ext cx="2713038" cy="546100"/>
          </a:xfrm>
          <a:prstGeom prst="ellips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8E8B1000-4783-4B97-9F00-236C4073C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Super-Amostragem Aleatória (</a:t>
            </a:r>
            <a:r>
              <a:rPr lang="pt-BR" altLang="en-US" i="1"/>
              <a:t>Jitter</a:t>
            </a:r>
            <a:r>
              <a:rPr lang="pt-BR" altLang="en-US"/>
              <a:t>)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44125592-9540-4D90-A5B2-A6440C098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600" i="1"/>
              <a:t>N</a:t>
            </a:r>
            <a:r>
              <a:rPr lang="pt-BR" altLang="en-US" sz="2600"/>
              <a:t> pontos são amostrados aleatoriamente em cada pixel</a:t>
            </a:r>
            <a:endParaRPr lang="pt-BR" altLang="en-US" sz="2600" i="1"/>
          </a:p>
          <a:p>
            <a:pPr>
              <a:lnSpc>
                <a:spcPct val="90000"/>
              </a:lnSpc>
            </a:pPr>
            <a:r>
              <a:rPr lang="pt-BR" altLang="en-US" sz="2600"/>
              <a:t>Problemas de aliasing são disfarçados como ruído </a:t>
            </a:r>
          </a:p>
          <a:p>
            <a:pPr>
              <a:lnSpc>
                <a:spcPct val="90000"/>
              </a:lnSpc>
            </a:pPr>
            <a:r>
              <a:rPr lang="pt-BR" altLang="en-US" sz="2600"/>
              <a:t>Padrões de Moiré são minimizados</a:t>
            </a:r>
          </a:p>
          <a:p>
            <a:pPr>
              <a:lnSpc>
                <a:spcPct val="90000"/>
              </a:lnSpc>
            </a:pPr>
            <a:r>
              <a:rPr lang="pt-BR" altLang="en-US" sz="2600"/>
              <a:t>Entretanto, como a distribuição </a:t>
            </a:r>
            <a:br>
              <a:rPr lang="pt-BR" altLang="en-US" sz="2600"/>
            </a:br>
            <a:r>
              <a:rPr lang="pt-BR" altLang="en-US" sz="2600"/>
              <a:t>não é uniforme, algumas áreas podem</a:t>
            </a:r>
            <a:br>
              <a:rPr lang="pt-BR" altLang="en-US" sz="2600"/>
            </a:br>
            <a:r>
              <a:rPr lang="pt-BR" altLang="en-US" sz="2600"/>
              <a:t>ser mais bem amostradas que </a:t>
            </a:r>
            <a:br>
              <a:rPr lang="pt-BR" altLang="en-US" sz="2600"/>
            </a:br>
            <a:r>
              <a:rPr lang="pt-BR" altLang="en-US" sz="2600"/>
              <a:t>outras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Amostragem introduz energia no</a:t>
            </a:r>
            <a:br>
              <a:rPr lang="pt-BR" altLang="en-US" sz="2400"/>
            </a:br>
            <a:r>
              <a:rPr lang="pt-BR" altLang="en-US" sz="2400"/>
              <a:t> espectro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Artefatos indesejáveis</a:t>
            </a:r>
          </a:p>
        </p:txBody>
      </p:sp>
      <p:grpSp>
        <p:nvGrpSpPr>
          <p:cNvPr id="386069" name="Group 21">
            <a:extLst>
              <a:ext uri="{FF2B5EF4-FFF2-40B4-BE49-F238E27FC236}">
                <a16:creationId xmlns:a16="http://schemas.microsoft.com/office/drawing/2014/main" id="{4719845D-5A25-4E0B-AEF0-0ABAB458EA5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419600"/>
            <a:ext cx="1524000" cy="1524000"/>
            <a:chOff x="4368" y="288"/>
            <a:chExt cx="960" cy="960"/>
          </a:xfrm>
        </p:grpSpPr>
        <p:sp>
          <p:nvSpPr>
            <p:cNvPr id="386052" name="Rectangle 4">
              <a:extLst>
                <a:ext uri="{FF2B5EF4-FFF2-40B4-BE49-F238E27FC236}">
                  <a16:creationId xmlns:a16="http://schemas.microsoft.com/office/drawing/2014/main" id="{AF2FE25B-AA41-447D-A0BF-1CD6533CD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88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3" name="Oval 5">
              <a:extLst>
                <a:ext uri="{FF2B5EF4-FFF2-40B4-BE49-F238E27FC236}">
                  <a16:creationId xmlns:a16="http://schemas.microsoft.com/office/drawing/2014/main" id="{4CA3C8C9-368C-4C37-AD3C-F5CFF5E9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45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4" name="Oval 6">
              <a:extLst>
                <a:ext uri="{FF2B5EF4-FFF2-40B4-BE49-F238E27FC236}">
                  <a16:creationId xmlns:a16="http://schemas.microsoft.com/office/drawing/2014/main" id="{4F83DB33-D9C5-4E4D-BD88-1CA34EAE5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5" name="Oval 7">
              <a:extLst>
                <a:ext uri="{FF2B5EF4-FFF2-40B4-BE49-F238E27FC236}">
                  <a16:creationId xmlns:a16="http://schemas.microsoft.com/office/drawing/2014/main" id="{62802E3A-A8C8-4B39-9408-F1BDDD73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6" name="Oval 8">
              <a:extLst>
                <a:ext uri="{FF2B5EF4-FFF2-40B4-BE49-F238E27FC236}">
                  <a16:creationId xmlns:a16="http://schemas.microsoft.com/office/drawing/2014/main" id="{CE9E4387-6A37-4FAB-8C77-7A40928E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7" name="Oval 9">
              <a:extLst>
                <a:ext uri="{FF2B5EF4-FFF2-40B4-BE49-F238E27FC236}">
                  <a16:creationId xmlns:a16="http://schemas.microsoft.com/office/drawing/2014/main" id="{207D2EB7-0BAE-4D3E-9AA6-DF9C783C0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74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8" name="Oval 10">
              <a:extLst>
                <a:ext uri="{FF2B5EF4-FFF2-40B4-BE49-F238E27FC236}">
                  <a16:creationId xmlns:a16="http://schemas.microsoft.com/office/drawing/2014/main" id="{97089021-9382-4F70-B122-2F402F21B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59" name="Oval 11">
              <a:extLst>
                <a:ext uri="{FF2B5EF4-FFF2-40B4-BE49-F238E27FC236}">
                  <a16:creationId xmlns:a16="http://schemas.microsoft.com/office/drawing/2014/main" id="{42E6F380-85E4-465C-A9FF-130AD33EF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0" name="Oval 12">
              <a:extLst>
                <a:ext uri="{FF2B5EF4-FFF2-40B4-BE49-F238E27FC236}">
                  <a16:creationId xmlns:a16="http://schemas.microsoft.com/office/drawing/2014/main" id="{8BCDE181-C5BF-414E-8CF8-8F5F29CEF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1" name="Oval 13">
              <a:extLst>
                <a:ext uri="{FF2B5EF4-FFF2-40B4-BE49-F238E27FC236}">
                  <a16:creationId xmlns:a16="http://schemas.microsoft.com/office/drawing/2014/main" id="{34EC9A27-10F6-4597-B0AA-7A4768465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9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2" name="Oval 14">
              <a:extLst>
                <a:ext uri="{FF2B5EF4-FFF2-40B4-BE49-F238E27FC236}">
                  <a16:creationId xmlns:a16="http://schemas.microsoft.com/office/drawing/2014/main" id="{F60F6E01-A07F-45D5-A596-91D22FCF1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4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3" name="Oval 15">
              <a:extLst>
                <a:ext uri="{FF2B5EF4-FFF2-40B4-BE49-F238E27FC236}">
                  <a16:creationId xmlns:a16="http://schemas.microsoft.com/office/drawing/2014/main" id="{C0724510-09BD-412C-983C-5D4C94E85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4" name="Oval 16">
              <a:extLst>
                <a:ext uri="{FF2B5EF4-FFF2-40B4-BE49-F238E27FC236}">
                  <a16:creationId xmlns:a16="http://schemas.microsoft.com/office/drawing/2014/main" id="{9E2B24C8-A9C3-41E2-9E8F-37965C432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699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5" name="Oval 17">
              <a:extLst>
                <a:ext uri="{FF2B5EF4-FFF2-40B4-BE49-F238E27FC236}">
                  <a16:creationId xmlns:a16="http://schemas.microsoft.com/office/drawing/2014/main" id="{E21E89DA-1CD6-496F-B3BF-A85992A61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6" name="Oval 18">
              <a:extLst>
                <a:ext uri="{FF2B5EF4-FFF2-40B4-BE49-F238E27FC236}">
                  <a16:creationId xmlns:a16="http://schemas.microsoft.com/office/drawing/2014/main" id="{D9F00DFE-7C61-497C-BB08-5EE65C261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7" name="Oval 19">
              <a:extLst>
                <a:ext uri="{FF2B5EF4-FFF2-40B4-BE49-F238E27FC236}">
                  <a16:creationId xmlns:a16="http://schemas.microsoft.com/office/drawing/2014/main" id="{A9CFD682-0FB0-4D96-AAF0-968162A60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8" name="Oval 20">
              <a:extLst>
                <a:ext uri="{FF2B5EF4-FFF2-40B4-BE49-F238E27FC236}">
                  <a16:creationId xmlns:a16="http://schemas.microsoft.com/office/drawing/2014/main" id="{AAF89F34-4548-4670-86F0-795B1A0E8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95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65DC7A1A-4738-4CA0-B44F-4CACB86EB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pt-BR" altLang="en-US"/>
              <a:t>Super-Amostragem Uniforme Aleatória (</a:t>
            </a:r>
            <a:r>
              <a:rPr lang="pt-BR" altLang="en-US" i="1"/>
              <a:t>Uniform Jitter</a:t>
            </a:r>
            <a:r>
              <a:rPr lang="pt-BR" altLang="en-US"/>
              <a:t>)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DE698967-59E7-4F18-A136-C2F5295E6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Pixel é dividido em subpixels de área idêntica</a:t>
            </a:r>
          </a:p>
          <a:p>
            <a:r>
              <a:rPr lang="pt-BR" altLang="en-US"/>
              <a:t>Cada subpixel é amostrado em um ponto aleatório</a:t>
            </a:r>
          </a:p>
          <a:p>
            <a:r>
              <a:rPr lang="pt-BR" altLang="en-US"/>
              <a:t>Distribuição retém alguma ordem</a:t>
            </a:r>
          </a:p>
          <a:p>
            <a:pPr lvl="1"/>
            <a:r>
              <a:rPr lang="pt-BR" altLang="en-US"/>
              <a:t>Pouca energia é introduzida no</a:t>
            </a:r>
            <a:br>
              <a:rPr lang="pt-BR" altLang="en-US"/>
            </a:br>
            <a:r>
              <a:rPr lang="pt-BR" altLang="en-US"/>
              <a:t>espectro</a:t>
            </a:r>
          </a:p>
          <a:p>
            <a:r>
              <a:rPr lang="pt-BR" altLang="en-US"/>
              <a:t>Reintroduz alguns efeitos Moiré</a:t>
            </a:r>
          </a:p>
        </p:txBody>
      </p:sp>
      <p:grpSp>
        <p:nvGrpSpPr>
          <p:cNvPr id="387100" name="Group 28">
            <a:extLst>
              <a:ext uri="{FF2B5EF4-FFF2-40B4-BE49-F238E27FC236}">
                <a16:creationId xmlns:a16="http://schemas.microsoft.com/office/drawing/2014/main" id="{421C812E-8D93-4602-9520-B881BF77B796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733800"/>
            <a:ext cx="1524000" cy="1524000"/>
            <a:chOff x="4368" y="288"/>
            <a:chExt cx="960" cy="960"/>
          </a:xfrm>
        </p:grpSpPr>
        <p:sp>
          <p:nvSpPr>
            <p:cNvPr id="387076" name="Rectangle 4">
              <a:extLst>
                <a:ext uri="{FF2B5EF4-FFF2-40B4-BE49-F238E27FC236}">
                  <a16:creationId xmlns:a16="http://schemas.microsoft.com/office/drawing/2014/main" id="{F485D543-7941-4FD1-86AD-1B264BD6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88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7077" name="Group 5">
              <a:extLst>
                <a:ext uri="{FF2B5EF4-FFF2-40B4-BE49-F238E27FC236}">
                  <a16:creationId xmlns:a16="http://schemas.microsoft.com/office/drawing/2014/main" id="{34619B36-2588-4C77-840E-B5C0DA153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"/>
              <a:ext cx="960" cy="960"/>
              <a:chOff x="2352" y="2976"/>
              <a:chExt cx="960" cy="960"/>
            </a:xfrm>
          </p:grpSpPr>
          <p:sp>
            <p:nvSpPr>
              <p:cNvPr id="387078" name="Line 6">
                <a:extLst>
                  <a:ext uri="{FF2B5EF4-FFF2-40B4-BE49-F238E27FC236}">
                    <a16:creationId xmlns:a16="http://schemas.microsoft.com/office/drawing/2014/main" id="{41C630DE-6A6D-4CF5-B35F-0D8D8F5B7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079" name="Line 7">
                <a:extLst>
                  <a:ext uri="{FF2B5EF4-FFF2-40B4-BE49-F238E27FC236}">
                    <a16:creationId xmlns:a16="http://schemas.microsoft.com/office/drawing/2014/main" id="{69A8420D-91DD-4EE1-ABBF-CF35B0F1D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080" name="Line 8">
                <a:extLst>
                  <a:ext uri="{FF2B5EF4-FFF2-40B4-BE49-F238E27FC236}">
                    <a16:creationId xmlns:a16="http://schemas.microsoft.com/office/drawing/2014/main" id="{000CB82A-71B4-4FA6-939A-2375C744E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081" name="Line 9">
                <a:extLst>
                  <a:ext uri="{FF2B5EF4-FFF2-40B4-BE49-F238E27FC236}">
                    <a16:creationId xmlns:a16="http://schemas.microsoft.com/office/drawing/2014/main" id="{3C7026AD-2CE1-48CA-B572-682708436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21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082" name="Line 10">
                <a:extLst>
                  <a:ext uri="{FF2B5EF4-FFF2-40B4-BE49-F238E27FC236}">
                    <a16:creationId xmlns:a16="http://schemas.microsoft.com/office/drawing/2014/main" id="{1AAEB224-07BC-460D-8B46-FE9B827DD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45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083" name="Line 11">
                <a:extLst>
                  <a:ext uri="{FF2B5EF4-FFF2-40B4-BE49-F238E27FC236}">
                    <a16:creationId xmlns:a16="http://schemas.microsoft.com/office/drawing/2014/main" id="{DB6448EF-992B-4799-8D75-7AA7CB823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69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7084" name="Oval 12">
              <a:extLst>
                <a:ext uri="{FF2B5EF4-FFF2-40B4-BE49-F238E27FC236}">
                  <a16:creationId xmlns:a16="http://schemas.microsoft.com/office/drawing/2014/main" id="{B6F122B4-F74C-466C-AC9F-9549D445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5" name="Oval 13">
              <a:extLst>
                <a:ext uri="{FF2B5EF4-FFF2-40B4-BE49-F238E27FC236}">
                  <a16:creationId xmlns:a16="http://schemas.microsoft.com/office/drawing/2014/main" id="{DBDC623C-F422-484A-B145-5E4098640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6" name="Oval 14">
              <a:extLst>
                <a:ext uri="{FF2B5EF4-FFF2-40B4-BE49-F238E27FC236}">
                  <a16:creationId xmlns:a16="http://schemas.microsoft.com/office/drawing/2014/main" id="{127E6221-2C7B-4F3E-A819-AC9641A7F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7" name="Oval 15">
              <a:extLst>
                <a:ext uri="{FF2B5EF4-FFF2-40B4-BE49-F238E27FC236}">
                  <a16:creationId xmlns:a16="http://schemas.microsoft.com/office/drawing/2014/main" id="{B7BAD03E-BF45-485E-BB21-3F7549B0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8" name="Oval 16">
              <a:extLst>
                <a:ext uri="{FF2B5EF4-FFF2-40B4-BE49-F238E27FC236}">
                  <a16:creationId xmlns:a16="http://schemas.microsoft.com/office/drawing/2014/main" id="{D8431F99-51AA-4955-89EA-43843E839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9" name="Oval 17">
              <a:extLst>
                <a:ext uri="{FF2B5EF4-FFF2-40B4-BE49-F238E27FC236}">
                  <a16:creationId xmlns:a16="http://schemas.microsoft.com/office/drawing/2014/main" id="{2F06E612-CE0C-402E-B8AC-F367B69C5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0" name="Oval 18">
              <a:extLst>
                <a:ext uri="{FF2B5EF4-FFF2-40B4-BE49-F238E27FC236}">
                  <a16:creationId xmlns:a16="http://schemas.microsoft.com/office/drawing/2014/main" id="{CC1C6876-7B66-4028-AB1E-4C3CB95EF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1" name="Oval 19">
              <a:extLst>
                <a:ext uri="{FF2B5EF4-FFF2-40B4-BE49-F238E27FC236}">
                  <a16:creationId xmlns:a16="http://schemas.microsoft.com/office/drawing/2014/main" id="{249B89B7-E0DD-418D-AE34-2CD0B4CE2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2" name="Oval 20">
              <a:extLst>
                <a:ext uri="{FF2B5EF4-FFF2-40B4-BE49-F238E27FC236}">
                  <a16:creationId xmlns:a16="http://schemas.microsoft.com/office/drawing/2014/main" id="{DF7FAEF4-C8FD-402F-B956-6C920F34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3" name="Oval 21">
              <a:extLst>
                <a:ext uri="{FF2B5EF4-FFF2-40B4-BE49-F238E27FC236}">
                  <a16:creationId xmlns:a16="http://schemas.microsoft.com/office/drawing/2014/main" id="{BBE87EBA-C12E-4C60-AA0C-129F9056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4" name="Oval 22">
              <a:extLst>
                <a:ext uri="{FF2B5EF4-FFF2-40B4-BE49-F238E27FC236}">
                  <a16:creationId xmlns:a16="http://schemas.microsoft.com/office/drawing/2014/main" id="{ED509837-3014-428A-BDD7-A83F8C710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1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5" name="Oval 23">
              <a:extLst>
                <a:ext uri="{FF2B5EF4-FFF2-40B4-BE49-F238E27FC236}">
                  <a16:creationId xmlns:a16="http://schemas.microsoft.com/office/drawing/2014/main" id="{81B63993-80AF-4FB9-A54D-B616B4AD3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6" name="Oval 24">
              <a:extLst>
                <a:ext uri="{FF2B5EF4-FFF2-40B4-BE49-F238E27FC236}">
                  <a16:creationId xmlns:a16="http://schemas.microsoft.com/office/drawing/2014/main" id="{2CC6F395-CE33-48A3-BD59-875474D9B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7" name="Oval 25">
              <a:extLst>
                <a:ext uri="{FF2B5EF4-FFF2-40B4-BE49-F238E27FC236}">
                  <a16:creationId xmlns:a16="http://schemas.microsoft.com/office/drawing/2014/main" id="{95814DDC-AF32-4AA5-8287-D24630A3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8" name="Oval 26">
              <a:extLst>
                <a:ext uri="{FF2B5EF4-FFF2-40B4-BE49-F238E27FC236}">
                  <a16:creationId xmlns:a16="http://schemas.microsoft.com/office/drawing/2014/main" id="{32DBB4EE-69C4-4C24-8148-80A4E5AC4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2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9" name="Oval 27">
              <a:extLst>
                <a:ext uri="{FF2B5EF4-FFF2-40B4-BE49-F238E27FC236}">
                  <a16:creationId xmlns:a16="http://schemas.microsoft.com/office/drawing/2014/main" id="{5A2B4FBE-4E63-4B99-8BB3-B8CE3A10E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E22C94AE-6BA2-436D-B750-EACAA3368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Distribuição de Poisson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C5CF855B-F603-46B1-93E4-22ED129C3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Pontos escolhidos aleatoriamente, mas garantidamente a uma distância mínima dos demais</a:t>
            </a:r>
          </a:p>
          <a:p>
            <a:r>
              <a:rPr lang="en-US" altLang="en-US"/>
              <a:t>Minimiza padrões Moiré</a:t>
            </a:r>
          </a:p>
          <a:p>
            <a:r>
              <a:rPr lang="en-US" altLang="en-US"/>
              <a:t>Função de amostragem adiciona </a:t>
            </a:r>
            <a:br>
              <a:rPr lang="en-US" altLang="en-US"/>
            </a:br>
            <a:r>
              <a:rPr lang="en-US" altLang="en-US"/>
              <a:t>pouca energia ao espectro</a:t>
            </a:r>
          </a:p>
          <a:p>
            <a:r>
              <a:rPr lang="en-US" altLang="en-US"/>
              <a:t>Macacos têm retina (longe da</a:t>
            </a:r>
            <a:br>
              <a:rPr lang="en-US" altLang="en-US"/>
            </a:br>
            <a:r>
              <a:rPr lang="en-US" altLang="en-US"/>
              <a:t> fóvea) com cones distribuídos </a:t>
            </a:r>
            <a:br>
              <a:rPr lang="en-US" altLang="en-US"/>
            </a:br>
            <a:r>
              <a:rPr lang="en-US" altLang="en-US"/>
              <a:t>desta forma</a:t>
            </a:r>
          </a:p>
        </p:txBody>
      </p:sp>
      <p:grpSp>
        <p:nvGrpSpPr>
          <p:cNvPr id="388148" name="Group 52">
            <a:extLst>
              <a:ext uri="{FF2B5EF4-FFF2-40B4-BE49-F238E27FC236}">
                <a16:creationId xmlns:a16="http://schemas.microsoft.com/office/drawing/2014/main" id="{078D83A0-40E9-4103-A02F-774CF848A12F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495800"/>
            <a:ext cx="1524000" cy="1524000"/>
            <a:chOff x="4368" y="288"/>
            <a:chExt cx="960" cy="960"/>
          </a:xfrm>
        </p:grpSpPr>
        <p:sp>
          <p:nvSpPr>
            <p:cNvPr id="388100" name="Rectangle 4">
              <a:extLst>
                <a:ext uri="{FF2B5EF4-FFF2-40B4-BE49-F238E27FC236}">
                  <a16:creationId xmlns:a16="http://schemas.microsoft.com/office/drawing/2014/main" id="{AA750792-0A9B-4BE9-BFF9-D96871340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88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8101" name="Group 5">
              <a:extLst>
                <a:ext uri="{FF2B5EF4-FFF2-40B4-BE49-F238E27FC236}">
                  <a16:creationId xmlns:a16="http://schemas.microsoft.com/office/drawing/2014/main" id="{2341BE01-8D40-4D8A-8AD0-A56C78AED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528"/>
              <a:ext cx="144" cy="144"/>
              <a:chOff x="4224" y="3216"/>
              <a:chExt cx="144" cy="144"/>
            </a:xfrm>
          </p:grpSpPr>
          <p:sp>
            <p:nvSpPr>
              <p:cNvPr id="388102" name="Oval 6">
                <a:extLst>
                  <a:ext uri="{FF2B5EF4-FFF2-40B4-BE49-F238E27FC236}">
                    <a16:creationId xmlns:a16="http://schemas.microsoft.com/office/drawing/2014/main" id="{2C9128BF-791D-44C1-90A8-901E0F267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03" name="Oval 7">
                <a:extLst>
                  <a:ext uri="{FF2B5EF4-FFF2-40B4-BE49-F238E27FC236}">
                    <a16:creationId xmlns:a16="http://schemas.microsoft.com/office/drawing/2014/main" id="{BEF86FB8-73F2-4879-8B6C-62B97BC21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04" name="Group 8">
              <a:extLst>
                <a:ext uri="{FF2B5EF4-FFF2-40B4-BE49-F238E27FC236}">
                  <a16:creationId xmlns:a16="http://schemas.microsoft.com/office/drawing/2014/main" id="{D7F17EE8-0AFD-4E7E-8C91-A4FF9B3AE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864"/>
              <a:ext cx="144" cy="144"/>
              <a:chOff x="4224" y="3216"/>
              <a:chExt cx="144" cy="144"/>
            </a:xfrm>
          </p:grpSpPr>
          <p:sp>
            <p:nvSpPr>
              <p:cNvPr id="388105" name="Oval 9">
                <a:extLst>
                  <a:ext uri="{FF2B5EF4-FFF2-40B4-BE49-F238E27FC236}">
                    <a16:creationId xmlns:a16="http://schemas.microsoft.com/office/drawing/2014/main" id="{13E20C89-EDEF-4FA9-81EC-294EA2105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06" name="Oval 10">
                <a:extLst>
                  <a:ext uri="{FF2B5EF4-FFF2-40B4-BE49-F238E27FC236}">
                    <a16:creationId xmlns:a16="http://schemas.microsoft.com/office/drawing/2014/main" id="{AB6C477E-268F-4464-9ED5-6F54B5636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07" name="Group 11">
              <a:extLst>
                <a:ext uri="{FF2B5EF4-FFF2-40B4-BE49-F238E27FC236}">
                  <a16:creationId xmlns:a16="http://schemas.microsoft.com/office/drawing/2014/main" id="{F2166407-6251-426F-AAB9-0DE3F64BD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576"/>
              <a:ext cx="144" cy="144"/>
              <a:chOff x="4224" y="3216"/>
              <a:chExt cx="144" cy="144"/>
            </a:xfrm>
          </p:grpSpPr>
          <p:sp>
            <p:nvSpPr>
              <p:cNvPr id="388108" name="Oval 12">
                <a:extLst>
                  <a:ext uri="{FF2B5EF4-FFF2-40B4-BE49-F238E27FC236}">
                    <a16:creationId xmlns:a16="http://schemas.microsoft.com/office/drawing/2014/main" id="{534F7C4B-2251-41E8-A796-1A5B55C3D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09" name="Oval 13">
                <a:extLst>
                  <a:ext uri="{FF2B5EF4-FFF2-40B4-BE49-F238E27FC236}">
                    <a16:creationId xmlns:a16="http://schemas.microsoft.com/office/drawing/2014/main" id="{6D489D72-E261-409B-B049-33D15D35B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10" name="Group 14">
              <a:extLst>
                <a:ext uri="{FF2B5EF4-FFF2-40B4-BE49-F238E27FC236}">
                  <a16:creationId xmlns:a16="http://schemas.microsoft.com/office/drawing/2014/main" id="{BB30BC18-7523-49A1-8093-92B350458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960"/>
              <a:ext cx="144" cy="144"/>
              <a:chOff x="4224" y="3216"/>
              <a:chExt cx="144" cy="144"/>
            </a:xfrm>
          </p:grpSpPr>
          <p:sp>
            <p:nvSpPr>
              <p:cNvPr id="388111" name="Oval 15">
                <a:extLst>
                  <a:ext uri="{FF2B5EF4-FFF2-40B4-BE49-F238E27FC236}">
                    <a16:creationId xmlns:a16="http://schemas.microsoft.com/office/drawing/2014/main" id="{902B6ABB-21B0-4722-8863-8E3E2A8BB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12" name="Oval 16">
                <a:extLst>
                  <a:ext uri="{FF2B5EF4-FFF2-40B4-BE49-F238E27FC236}">
                    <a16:creationId xmlns:a16="http://schemas.microsoft.com/office/drawing/2014/main" id="{424303A3-D42F-4CB7-B36C-E1C93DF7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13" name="Group 17">
              <a:extLst>
                <a:ext uri="{FF2B5EF4-FFF2-40B4-BE49-F238E27FC236}">
                  <a16:creationId xmlns:a16="http://schemas.microsoft.com/office/drawing/2014/main" id="{889F7941-1BD1-4FD5-90C0-C42132BB6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056"/>
              <a:ext cx="144" cy="144"/>
              <a:chOff x="4224" y="3216"/>
              <a:chExt cx="144" cy="144"/>
            </a:xfrm>
          </p:grpSpPr>
          <p:sp>
            <p:nvSpPr>
              <p:cNvPr id="388114" name="Oval 18">
                <a:extLst>
                  <a:ext uri="{FF2B5EF4-FFF2-40B4-BE49-F238E27FC236}">
                    <a16:creationId xmlns:a16="http://schemas.microsoft.com/office/drawing/2014/main" id="{D604A6A4-71C5-4CF4-82FD-31C8D464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15" name="Oval 19">
                <a:extLst>
                  <a:ext uri="{FF2B5EF4-FFF2-40B4-BE49-F238E27FC236}">
                    <a16:creationId xmlns:a16="http://schemas.microsoft.com/office/drawing/2014/main" id="{047FAD30-9030-4834-8EE5-D18421E0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16" name="Group 20">
              <a:extLst>
                <a:ext uri="{FF2B5EF4-FFF2-40B4-BE49-F238E27FC236}">
                  <a16:creationId xmlns:a16="http://schemas.microsoft.com/office/drawing/2014/main" id="{7B7B4D6E-7480-4D67-87E7-38BD3DA6D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720"/>
              <a:ext cx="144" cy="144"/>
              <a:chOff x="4224" y="3216"/>
              <a:chExt cx="144" cy="144"/>
            </a:xfrm>
          </p:grpSpPr>
          <p:sp>
            <p:nvSpPr>
              <p:cNvPr id="388117" name="Oval 21">
                <a:extLst>
                  <a:ext uri="{FF2B5EF4-FFF2-40B4-BE49-F238E27FC236}">
                    <a16:creationId xmlns:a16="http://schemas.microsoft.com/office/drawing/2014/main" id="{861AF4C5-4D22-4CA1-B209-2B1CF0ABC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18" name="Oval 22">
                <a:extLst>
                  <a:ext uri="{FF2B5EF4-FFF2-40B4-BE49-F238E27FC236}">
                    <a16:creationId xmlns:a16="http://schemas.microsoft.com/office/drawing/2014/main" id="{33D412DA-3551-4457-B893-9AD1235DA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19" name="Group 23">
              <a:extLst>
                <a:ext uri="{FF2B5EF4-FFF2-40B4-BE49-F238E27FC236}">
                  <a16:creationId xmlns:a16="http://schemas.microsoft.com/office/drawing/2014/main" id="{14F8DB2E-7A6E-49E2-9572-A45B6C963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768"/>
              <a:ext cx="144" cy="144"/>
              <a:chOff x="4224" y="3216"/>
              <a:chExt cx="144" cy="144"/>
            </a:xfrm>
          </p:grpSpPr>
          <p:sp>
            <p:nvSpPr>
              <p:cNvPr id="388120" name="Oval 24">
                <a:extLst>
                  <a:ext uri="{FF2B5EF4-FFF2-40B4-BE49-F238E27FC236}">
                    <a16:creationId xmlns:a16="http://schemas.microsoft.com/office/drawing/2014/main" id="{74D39C3C-B2FE-4224-BA44-EEF435316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21" name="Oval 25">
                <a:extLst>
                  <a:ext uri="{FF2B5EF4-FFF2-40B4-BE49-F238E27FC236}">
                    <a16:creationId xmlns:a16="http://schemas.microsoft.com/office/drawing/2014/main" id="{71CE3362-9815-4AB0-9E98-1A47F3299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22" name="Group 26">
              <a:extLst>
                <a:ext uri="{FF2B5EF4-FFF2-40B4-BE49-F238E27FC236}">
                  <a16:creationId xmlns:a16="http://schemas.microsoft.com/office/drawing/2014/main" id="{95519A20-89DC-4E3A-AD35-82C4403221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36"/>
              <a:ext cx="144" cy="144"/>
              <a:chOff x="4224" y="3216"/>
              <a:chExt cx="144" cy="144"/>
            </a:xfrm>
          </p:grpSpPr>
          <p:sp>
            <p:nvSpPr>
              <p:cNvPr id="388123" name="Oval 27">
                <a:extLst>
                  <a:ext uri="{FF2B5EF4-FFF2-40B4-BE49-F238E27FC236}">
                    <a16:creationId xmlns:a16="http://schemas.microsoft.com/office/drawing/2014/main" id="{8DDE70AF-3187-4763-ABBD-63EB4C068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24" name="Oval 28">
                <a:extLst>
                  <a:ext uri="{FF2B5EF4-FFF2-40B4-BE49-F238E27FC236}">
                    <a16:creationId xmlns:a16="http://schemas.microsoft.com/office/drawing/2014/main" id="{26FCAD7F-2004-48DF-BE5B-146AD0CF1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25" name="Group 29">
              <a:extLst>
                <a:ext uri="{FF2B5EF4-FFF2-40B4-BE49-F238E27FC236}">
                  <a16:creationId xmlns:a16="http://schemas.microsoft.com/office/drawing/2014/main" id="{BAC78C8D-2BCF-419D-8453-18EB009CA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528"/>
              <a:ext cx="144" cy="144"/>
              <a:chOff x="4224" y="3216"/>
              <a:chExt cx="144" cy="144"/>
            </a:xfrm>
          </p:grpSpPr>
          <p:sp>
            <p:nvSpPr>
              <p:cNvPr id="388126" name="Oval 30">
                <a:extLst>
                  <a:ext uri="{FF2B5EF4-FFF2-40B4-BE49-F238E27FC236}">
                    <a16:creationId xmlns:a16="http://schemas.microsoft.com/office/drawing/2014/main" id="{3F7BDEFD-4112-4143-A6B3-0631FB974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27" name="Oval 31">
                <a:extLst>
                  <a:ext uri="{FF2B5EF4-FFF2-40B4-BE49-F238E27FC236}">
                    <a16:creationId xmlns:a16="http://schemas.microsoft.com/office/drawing/2014/main" id="{71D0BAC7-7894-4CD2-B79F-FDCD04C8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28" name="Group 32">
              <a:extLst>
                <a:ext uri="{FF2B5EF4-FFF2-40B4-BE49-F238E27FC236}">
                  <a16:creationId xmlns:a16="http://schemas.microsoft.com/office/drawing/2014/main" id="{DDA89872-671F-4A24-8D11-1FB17D459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84"/>
              <a:ext cx="144" cy="144"/>
              <a:chOff x="4224" y="3216"/>
              <a:chExt cx="144" cy="144"/>
            </a:xfrm>
          </p:grpSpPr>
          <p:sp>
            <p:nvSpPr>
              <p:cNvPr id="388129" name="Oval 33">
                <a:extLst>
                  <a:ext uri="{FF2B5EF4-FFF2-40B4-BE49-F238E27FC236}">
                    <a16:creationId xmlns:a16="http://schemas.microsoft.com/office/drawing/2014/main" id="{F5CE8611-13E3-4940-9CF8-B53E32D95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30" name="Oval 34">
                <a:extLst>
                  <a:ext uri="{FF2B5EF4-FFF2-40B4-BE49-F238E27FC236}">
                    <a16:creationId xmlns:a16="http://schemas.microsoft.com/office/drawing/2014/main" id="{BAE74D1B-1761-402F-96AA-DE6576300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8131" name="Oval 35">
              <a:extLst>
                <a:ext uri="{FF2B5EF4-FFF2-40B4-BE49-F238E27FC236}">
                  <a16:creationId xmlns:a16="http://schemas.microsoft.com/office/drawing/2014/main" id="{CFB618C0-2B0C-4778-ADD0-35736F38E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2" name="Oval 36">
              <a:extLst>
                <a:ext uri="{FF2B5EF4-FFF2-40B4-BE49-F238E27FC236}">
                  <a16:creationId xmlns:a16="http://schemas.microsoft.com/office/drawing/2014/main" id="{9D91DC0A-4E48-4EB9-9A8C-769D7D5B5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48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8133" name="Group 37">
              <a:extLst>
                <a:ext uri="{FF2B5EF4-FFF2-40B4-BE49-F238E27FC236}">
                  <a16:creationId xmlns:a16="http://schemas.microsoft.com/office/drawing/2014/main" id="{F77A4B79-C500-4012-AD4B-3612BC8FE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056"/>
              <a:ext cx="144" cy="144"/>
              <a:chOff x="4224" y="3216"/>
              <a:chExt cx="144" cy="144"/>
            </a:xfrm>
          </p:grpSpPr>
          <p:sp>
            <p:nvSpPr>
              <p:cNvPr id="388134" name="Oval 38">
                <a:extLst>
                  <a:ext uri="{FF2B5EF4-FFF2-40B4-BE49-F238E27FC236}">
                    <a16:creationId xmlns:a16="http://schemas.microsoft.com/office/drawing/2014/main" id="{178DC298-3AE1-4AC8-B9E5-D9EA9E697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35" name="Oval 39">
                <a:extLst>
                  <a:ext uri="{FF2B5EF4-FFF2-40B4-BE49-F238E27FC236}">
                    <a16:creationId xmlns:a16="http://schemas.microsoft.com/office/drawing/2014/main" id="{3FAB0FEC-9267-4652-8EB6-B7AAC9A5B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36" name="Group 40">
              <a:extLst>
                <a:ext uri="{FF2B5EF4-FFF2-40B4-BE49-F238E27FC236}">
                  <a16:creationId xmlns:a16="http://schemas.microsoft.com/office/drawing/2014/main" id="{21ECED3D-8348-4733-B66A-01EEDCB26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008"/>
              <a:ext cx="144" cy="144"/>
              <a:chOff x="4224" y="3216"/>
              <a:chExt cx="144" cy="144"/>
            </a:xfrm>
          </p:grpSpPr>
          <p:sp>
            <p:nvSpPr>
              <p:cNvPr id="388137" name="Oval 41">
                <a:extLst>
                  <a:ext uri="{FF2B5EF4-FFF2-40B4-BE49-F238E27FC236}">
                    <a16:creationId xmlns:a16="http://schemas.microsoft.com/office/drawing/2014/main" id="{7881C2E4-0770-442C-BB2F-2448F1782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38" name="Oval 42">
                <a:extLst>
                  <a:ext uri="{FF2B5EF4-FFF2-40B4-BE49-F238E27FC236}">
                    <a16:creationId xmlns:a16="http://schemas.microsoft.com/office/drawing/2014/main" id="{1571EB30-6733-40B9-BBCB-0C8A8F494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39" name="Group 43">
              <a:extLst>
                <a:ext uri="{FF2B5EF4-FFF2-40B4-BE49-F238E27FC236}">
                  <a16:creationId xmlns:a16="http://schemas.microsoft.com/office/drawing/2014/main" id="{67A0C398-1ABA-492D-BEB5-8C6A23FE8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768"/>
              <a:ext cx="144" cy="144"/>
              <a:chOff x="4224" y="3216"/>
              <a:chExt cx="144" cy="144"/>
            </a:xfrm>
          </p:grpSpPr>
          <p:sp>
            <p:nvSpPr>
              <p:cNvPr id="388140" name="Oval 44">
                <a:extLst>
                  <a:ext uri="{FF2B5EF4-FFF2-40B4-BE49-F238E27FC236}">
                    <a16:creationId xmlns:a16="http://schemas.microsoft.com/office/drawing/2014/main" id="{0C9BF101-C812-4998-8C00-7F18EF370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41" name="Oval 45">
                <a:extLst>
                  <a:ext uri="{FF2B5EF4-FFF2-40B4-BE49-F238E27FC236}">
                    <a16:creationId xmlns:a16="http://schemas.microsoft.com/office/drawing/2014/main" id="{AA8D4DE2-70CC-4629-A9F2-A5681907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42" name="Group 46">
              <a:extLst>
                <a:ext uri="{FF2B5EF4-FFF2-40B4-BE49-F238E27FC236}">
                  <a16:creationId xmlns:a16="http://schemas.microsoft.com/office/drawing/2014/main" id="{41619351-E7C4-4463-81E2-2125EEA8B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104"/>
              <a:ext cx="144" cy="144"/>
              <a:chOff x="4224" y="3216"/>
              <a:chExt cx="144" cy="144"/>
            </a:xfrm>
          </p:grpSpPr>
          <p:sp>
            <p:nvSpPr>
              <p:cNvPr id="388143" name="Oval 47">
                <a:extLst>
                  <a:ext uri="{FF2B5EF4-FFF2-40B4-BE49-F238E27FC236}">
                    <a16:creationId xmlns:a16="http://schemas.microsoft.com/office/drawing/2014/main" id="{D96C7FB5-23B9-49D4-9B67-5F7D28347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44" name="Oval 48">
                <a:extLst>
                  <a:ext uri="{FF2B5EF4-FFF2-40B4-BE49-F238E27FC236}">
                    <a16:creationId xmlns:a16="http://schemas.microsoft.com/office/drawing/2014/main" id="{D30AC3AC-B302-4CF6-A8CA-1BE473139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8145" name="Group 49">
              <a:extLst>
                <a:ext uri="{FF2B5EF4-FFF2-40B4-BE49-F238E27FC236}">
                  <a16:creationId xmlns:a16="http://schemas.microsoft.com/office/drawing/2014/main" id="{8F493087-C1BF-420A-8C96-87600B50B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720"/>
              <a:ext cx="144" cy="144"/>
              <a:chOff x="4224" y="3216"/>
              <a:chExt cx="144" cy="144"/>
            </a:xfrm>
          </p:grpSpPr>
          <p:sp>
            <p:nvSpPr>
              <p:cNvPr id="388146" name="Oval 50">
                <a:extLst>
                  <a:ext uri="{FF2B5EF4-FFF2-40B4-BE49-F238E27FC236}">
                    <a16:creationId xmlns:a16="http://schemas.microsoft.com/office/drawing/2014/main" id="{BEA3E434-1EA4-47CB-8C69-100BDDC46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147" name="Oval 51">
                <a:extLst>
                  <a:ext uri="{FF2B5EF4-FFF2-40B4-BE49-F238E27FC236}">
                    <a16:creationId xmlns:a16="http://schemas.microsoft.com/office/drawing/2014/main" id="{64A13484-2290-4B29-8E04-CF298040D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84793D72-2764-4248-B772-0DFE109CF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Aliasing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16300C85-2BFC-4D77-B1CD-678EB352C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pt-BR" altLang="en-US" sz="2600"/>
              <a:t>É o nome que se dá ao efeito decorrente de se amostrar de forma insuficiente um sinal contínuo qualquer</a:t>
            </a:r>
          </a:p>
          <a:p>
            <a:r>
              <a:rPr lang="pt-BR" altLang="en-US" sz="2600"/>
              <a:t>Importante em Computação Gráfica já que imagens digitais são necessariamente amostragens</a:t>
            </a:r>
          </a:p>
          <a:p>
            <a:endParaRPr lang="pt-BR" altLang="en-US" sz="2600"/>
          </a:p>
        </p:txBody>
      </p:sp>
      <p:grpSp>
        <p:nvGrpSpPr>
          <p:cNvPr id="368657" name="Group 17">
            <a:extLst>
              <a:ext uri="{FF2B5EF4-FFF2-40B4-BE49-F238E27FC236}">
                <a16:creationId xmlns:a16="http://schemas.microsoft.com/office/drawing/2014/main" id="{2128D874-7C9F-4601-BF26-51B2362A306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800600"/>
            <a:ext cx="2971800" cy="973138"/>
            <a:chOff x="240" y="3024"/>
            <a:chExt cx="1872" cy="613"/>
          </a:xfrm>
        </p:grpSpPr>
        <p:sp>
          <p:nvSpPr>
            <p:cNvPr id="368644" name="Line 4">
              <a:extLst>
                <a:ext uri="{FF2B5EF4-FFF2-40B4-BE49-F238E27FC236}">
                  <a16:creationId xmlns:a16="http://schemas.microsoft.com/office/drawing/2014/main" id="{CA90E738-1E4B-4009-9A32-1BF014985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36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45" name="Freeform 5">
              <a:extLst>
                <a:ext uri="{FF2B5EF4-FFF2-40B4-BE49-F238E27FC236}">
                  <a16:creationId xmlns:a16="http://schemas.microsoft.com/office/drawing/2014/main" id="{4A6D7F5E-C190-4BF7-98E5-C2EC35C6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024"/>
              <a:ext cx="1762" cy="613"/>
            </a:xfrm>
            <a:custGeom>
              <a:avLst/>
              <a:gdLst>
                <a:gd name="T0" fmla="*/ 0 w 1762"/>
                <a:gd name="T1" fmla="*/ 378 h 613"/>
                <a:gd name="T2" fmla="*/ 181 w 1762"/>
                <a:gd name="T3" fmla="*/ 32 h 613"/>
                <a:gd name="T4" fmla="*/ 384 w 1762"/>
                <a:gd name="T5" fmla="*/ 570 h 613"/>
                <a:gd name="T6" fmla="*/ 610 w 1762"/>
                <a:gd name="T7" fmla="*/ 58 h 613"/>
                <a:gd name="T8" fmla="*/ 816 w 1762"/>
                <a:gd name="T9" fmla="*/ 570 h 613"/>
                <a:gd name="T10" fmla="*/ 1057 w 1762"/>
                <a:gd name="T11" fmla="*/ 41 h 613"/>
                <a:gd name="T12" fmla="*/ 1281 w 1762"/>
                <a:gd name="T13" fmla="*/ 582 h 613"/>
                <a:gd name="T14" fmla="*/ 1461 w 1762"/>
                <a:gd name="T15" fmla="*/ 41 h 613"/>
                <a:gd name="T16" fmla="*/ 1633 w 1762"/>
                <a:gd name="T17" fmla="*/ 574 h 613"/>
                <a:gd name="T18" fmla="*/ 1762 w 1762"/>
                <a:gd name="T19" fmla="*/ 2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2" h="613">
                  <a:moveTo>
                    <a:pt x="0" y="378"/>
                  </a:moveTo>
                  <a:cubicBezTo>
                    <a:pt x="30" y="320"/>
                    <a:pt x="117" y="0"/>
                    <a:pt x="181" y="32"/>
                  </a:cubicBezTo>
                  <a:cubicBezTo>
                    <a:pt x="245" y="64"/>
                    <a:pt x="312" y="566"/>
                    <a:pt x="384" y="570"/>
                  </a:cubicBezTo>
                  <a:cubicBezTo>
                    <a:pt x="456" y="574"/>
                    <a:pt x="538" y="58"/>
                    <a:pt x="610" y="58"/>
                  </a:cubicBezTo>
                  <a:cubicBezTo>
                    <a:pt x="682" y="58"/>
                    <a:pt x="742" y="573"/>
                    <a:pt x="816" y="570"/>
                  </a:cubicBezTo>
                  <a:cubicBezTo>
                    <a:pt x="890" y="567"/>
                    <a:pt x="980" y="39"/>
                    <a:pt x="1057" y="41"/>
                  </a:cubicBezTo>
                  <a:cubicBezTo>
                    <a:pt x="1134" y="43"/>
                    <a:pt x="1214" y="582"/>
                    <a:pt x="1281" y="582"/>
                  </a:cubicBezTo>
                  <a:cubicBezTo>
                    <a:pt x="1348" y="582"/>
                    <a:pt x="1402" y="42"/>
                    <a:pt x="1461" y="41"/>
                  </a:cubicBezTo>
                  <a:cubicBezTo>
                    <a:pt x="1520" y="40"/>
                    <a:pt x="1583" y="535"/>
                    <a:pt x="1633" y="574"/>
                  </a:cubicBezTo>
                  <a:cubicBezTo>
                    <a:pt x="1683" y="613"/>
                    <a:pt x="1735" y="336"/>
                    <a:pt x="1762" y="27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58" name="Group 18">
            <a:extLst>
              <a:ext uri="{FF2B5EF4-FFF2-40B4-BE49-F238E27FC236}">
                <a16:creationId xmlns:a16="http://schemas.microsoft.com/office/drawing/2014/main" id="{C87127A6-1C87-49A8-A32D-94939D0E794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800600"/>
            <a:ext cx="2028825" cy="914400"/>
            <a:chOff x="480" y="3024"/>
            <a:chExt cx="1278" cy="576"/>
          </a:xfrm>
        </p:grpSpPr>
        <p:sp>
          <p:nvSpPr>
            <p:cNvPr id="368646" name="Line 6">
              <a:extLst>
                <a:ext uri="{FF2B5EF4-FFF2-40B4-BE49-F238E27FC236}">
                  <a16:creationId xmlns:a16="http://schemas.microsoft.com/office/drawing/2014/main" id="{0B5627CC-D770-4E27-A0DE-4EF53DB5A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3024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47" name="Line 7">
              <a:extLst>
                <a:ext uri="{FF2B5EF4-FFF2-40B4-BE49-F238E27FC236}">
                  <a16:creationId xmlns:a16="http://schemas.microsoft.com/office/drawing/2014/main" id="{E1247983-64A3-407D-9011-117C38507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8" y="30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48" name="Line 8">
              <a:extLst>
                <a:ext uri="{FF2B5EF4-FFF2-40B4-BE49-F238E27FC236}">
                  <a16:creationId xmlns:a16="http://schemas.microsoft.com/office/drawing/2014/main" id="{44F6003F-02F5-46B5-93C0-04972311C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360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49" name="Line 9">
              <a:extLst>
                <a:ext uri="{FF2B5EF4-FFF2-40B4-BE49-F238E27FC236}">
                  <a16:creationId xmlns:a16="http://schemas.microsoft.com/office/drawing/2014/main" id="{65F886C1-1222-4018-AECA-9ECF9176B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3264"/>
              <a:ext cx="0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50" name="Line 10">
              <a:extLst>
                <a:ext uri="{FF2B5EF4-FFF2-40B4-BE49-F238E27FC236}">
                  <a16:creationId xmlns:a16="http://schemas.microsoft.com/office/drawing/2014/main" id="{CA649AFE-56D0-4723-9D87-7AE2B381F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312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51" name="Freeform 11">
            <a:extLst>
              <a:ext uri="{FF2B5EF4-FFF2-40B4-BE49-F238E27FC236}">
                <a16:creationId xmlns:a16="http://schemas.microsoft.com/office/drawing/2014/main" id="{202D61FB-4D49-4B86-8EE3-C47475EE8E1E}"/>
              </a:ext>
            </a:extLst>
          </p:cNvPr>
          <p:cNvSpPr>
            <a:spLocks/>
          </p:cNvSpPr>
          <p:nvPr/>
        </p:nvSpPr>
        <p:spPr bwMode="auto">
          <a:xfrm>
            <a:off x="762000" y="4876800"/>
            <a:ext cx="2057400" cy="850900"/>
          </a:xfrm>
          <a:custGeom>
            <a:avLst/>
            <a:gdLst>
              <a:gd name="T0" fmla="*/ 0 w 1296"/>
              <a:gd name="T1" fmla="*/ 0 h 536"/>
              <a:gd name="T2" fmla="*/ 336 w 1296"/>
              <a:gd name="T3" fmla="*/ 192 h 536"/>
              <a:gd name="T4" fmla="*/ 624 w 1296"/>
              <a:gd name="T5" fmla="*/ 528 h 536"/>
              <a:gd name="T6" fmla="*/ 960 w 1296"/>
              <a:gd name="T7" fmla="*/ 240 h 536"/>
              <a:gd name="T8" fmla="*/ 1296 w 1296"/>
              <a:gd name="T9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536">
                <a:moveTo>
                  <a:pt x="0" y="0"/>
                </a:moveTo>
                <a:cubicBezTo>
                  <a:pt x="116" y="52"/>
                  <a:pt x="232" y="104"/>
                  <a:pt x="336" y="192"/>
                </a:cubicBezTo>
                <a:cubicBezTo>
                  <a:pt x="440" y="280"/>
                  <a:pt x="520" y="520"/>
                  <a:pt x="624" y="528"/>
                </a:cubicBezTo>
                <a:cubicBezTo>
                  <a:pt x="728" y="536"/>
                  <a:pt x="848" y="328"/>
                  <a:pt x="960" y="240"/>
                </a:cubicBezTo>
                <a:cubicBezTo>
                  <a:pt x="1072" y="152"/>
                  <a:pt x="1184" y="76"/>
                  <a:pt x="1296" y="0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659" name="Group 19">
            <a:extLst>
              <a:ext uri="{FF2B5EF4-FFF2-40B4-BE49-F238E27FC236}">
                <a16:creationId xmlns:a16="http://schemas.microsoft.com/office/drawing/2014/main" id="{F9BAEEE4-695C-4F17-803E-2C9E4086051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886200"/>
            <a:ext cx="5105400" cy="2606675"/>
            <a:chOff x="2352" y="2448"/>
            <a:chExt cx="3216" cy="1642"/>
          </a:xfrm>
        </p:grpSpPr>
        <p:pic>
          <p:nvPicPr>
            <p:cNvPr id="368652" name="Picture 12" descr="out012">
              <a:extLst>
                <a:ext uri="{FF2B5EF4-FFF2-40B4-BE49-F238E27FC236}">
                  <a16:creationId xmlns:a16="http://schemas.microsoft.com/office/drawing/2014/main" id="{257D3AD1-3CEB-419A-B12E-63CAFF42D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48"/>
              <a:ext cx="1728" cy="12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3" name="Picture 13" descr="andrewz_robot2x_65x65_zoom">
              <a:extLst>
                <a:ext uri="{FF2B5EF4-FFF2-40B4-BE49-F238E27FC236}">
                  <a16:creationId xmlns:a16="http://schemas.microsoft.com/office/drawing/2014/main" id="{990DA037-5F89-4686-A2C9-5348C317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48"/>
              <a:ext cx="1196" cy="12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655" name="Text Box 15">
              <a:extLst>
                <a:ext uri="{FF2B5EF4-FFF2-40B4-BE49-F238E27FC236}">
                  <a16:creationId xmlns:a16="http://schemas.microsoft.com/office/drawing/2014/main" id="{A1C750C8-659E-4226-8A5D-ED8BF5DC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792"/>
              <a:ext cx="8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Serrilhado</a:t>
              </a:r>
            </a:p>
          </p:txBody>
        </p:sp>
        <p:sp>
          <p:nvSpPr>
            <p:cNvPr id="368656" name="Text Box 16">
              <a:extLst>
                <a:ext uri="{FF2B5EF4-FFF2-40B4-BE49-F238E27FC236}">
                  <a16:creationId xmlns:a16="http://schemas.microsoft.com/office/drawing/2014/main" id="{DB3019B1-E04F-4BD1-80BB-F5368A665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840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Padrões “Moiré”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8FC225FD-D934-49DF-8D9C-7A9A29851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Super-Amostragem Adaptativa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AB669745-8B7A-45CD-8DB3-E232FECAC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pt-BR" altLang="en-US" sz="2600" dirty="0"/>
              <a:t>Super amostragem concentrada em áreas com variância alta</a:t>
            </a:r>
          </a:p>
          <a:p>
            <a:pPr lvl="1"/>
            <a:r>
              <a:rPr lang="pt-BR" altLang="en-US" sz="2400" dirty="0"/>
              <a:t>Arestas</a:t>
            </a:r>
          </a:p>
          <a:p>
            <a:pPr lvl="1"/>
            <a:r>
              <a:rPr lang="pt-BR" altLang="en-US" sz="2400" dirty="0"/>
              <a:t>Fronteiras entre sombras</a:t>
            </a:r>
          </a:p>
        </p:txBody>
      </p:sp>
      <p:pic>
        <p:nvPicPr>
          <p:cNvPr id="389125" name="Picture 5" descr="tie_aliased">
            <a:extLst>
              <a:ext uri="{FF2B5EF4-FFF2-40B4-BE49-F238E27FC236}">
                <a16:creationId xmlns:a16="http://schemas.microsoft.com/office/drawing/2014/main" id="{DEEE7964-BF50-4511-B3EF-168E0ABD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667125"/>
            <a:ext cx="26416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6" name="Picture 6" descr="tie_antialiased">
            <a:extLst>
              <a:ext uri="{FF2B5EF4-FFF2-40B4-BE49-F238E27FC236}">
                <a16:creationId xmlns:a16="http://schemas.microsoft.com/office/drawing/2014/main" id="{929AEA3C-E737-45B9-B33C-7869BF9D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635375"/>
            <a:ext cx="2578100" cy="185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27" name="Oval 7">
            <a:extLst>
              <a:ext uri="{FF2B5EF4-FFF2-40B4-BE49-F238E27FC236}">
                <a16:creationId xmlns:a16="http://schemas.microsoft.com/office/drawing/2014/main" id="{4267C6DF-521A-41E7-B97A-F7AE1D42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91000"/>
            <a:ext cx="762000" cy="685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28" name="Oval 8">
            <a:extLst>
              <a:ext uri="{FF2B5EF4-FFF2-40B4-BE49-F238E27FC236}">
                <a16:creationId xmlns:a16="http://schemas.microsoft.com/office/drawing/2014/main" id="{326475B6-C5DB-42F2-858E-CA6422E8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91000"/>
            <a:ext cx="762000" cy="685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9" name="Line 9">
            <a:extLst>
              <a:ext uri="{FF2B5EF4-FFF2-40B4-BE49-F238E27FC236}">
                <a16:creationId xmlns:a16="http://schemas.microsoft.com/office/drawing/2014/main" id="{AC41F438-9148-41E9-B2F3-55CFB4AE3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876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0" name="Text Box 10">
            <a:extLst>
              <a:ext uri="{FF2B5EF4-FFF2-40B4-BE49-F238E27FC236}">
                <a16:creationId xmlns:a16="http://schemas.microsoft.com/office/drawing/2014/main" id="{EFF6002D-F9C3-46D8-B4EB-116192D7A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172200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>
            <a:spAutoFit/>
          </a:bodyPr>
          <a:lstStyle/>
          <a:p>
            <a:pPr algn="l" eaLnBrk="0" hangingPunct="0"/>
            <a:r>
              <a:rPr lang="pt-BR" altLang="en-US" sz="2400" b="0" i="0" dirty="0">
                <a:latin typeface="Times New Roman"/>
                <a:cs typeface="Times New Roman"/>
              </a:rPr>
              <a:t>Mais amostras</a:t>
            </a:r>
          </a:p>
        </p:txBody>
      </p:sp>
      <p:sp>
        <p:nvSpPr>
          <p:cNvPr id="389131" name="Line 11">
            <a:extLst>
              <a:ext uri="{FF2B5EF4-FFF2-40B4-BE49-F238E27FC236}">
                <a16:creationId xmlns:a16="http://schemas.microsoft.com/office/drawing/2014/main" id="{BDD9E706-0205-48AB-83AA-244DE76740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4648200"/>
            <a:ext cx="914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2" name="Text Box 12">
            <a:extLst>
              <a:ext uri="{FF2B5EF4-FFF2-40B4-BE49-F238E27FC236}">
                <a16:creationId xmlns:a16="http://schemas.microsoft.com/office/drawing/2014/main" id="{CD06C39A-10C9-4FC3-8A12-D7960E78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279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>
            <a:spAutoFit/>
          </a:bodyPr>
          <a:lstStyle/>
          <a:p>
            <a:pPr algn="l" eaLnBrk="0" hangingPunct="0"/>
            <a:r>
              <a:rPr lang="pt-BR" altLang="en-US" sz="2400" b="0" i="0" dirty="0">
                <a:latin typeface="Times New Roman"/>
                <a:cs typeface="Times New Roman"/>
              </a:rPr>
              <a:t>Área de cor uniforme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7AB3DDE7-C12C-4951-8845-1D5528503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Super-Amostragem Adaptativa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B21FEEDE-7620-4C06-BC3F-32CEF2461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Critério de subdivisão </a:t>
            </a:r>
          </a:p>
          <a:p>
            <a:pPr lvl="2"/>
            <a:r>
              <a:rPr lang="pt-BR" altLang="en-US"/>
              <a:t>Quadtrees</a:t>
            </a:r>
          </a:p>
          <a:p>
            <a:pPr lvl="2"/>
            <a:r>
              <a:rPr lang="pt-BR" altLang="en-US"/>
              <a:t>Kd-trees</a:t>
            </a:r>
          </a:p>
          <a:p>
            <a:r>
              <a:rPr lang="pt-BR" altLang="en-US"/>
              <a:t>Padrão de amostragem</a:t>
            </a:r>
          </a:p>
          <a:p>
            <a:pPr lvl="2"/>
            <a:r>
              <a:rPr lang="pt-BR" altLang="en-US"/>
              <a:t>Uniforme</a:t>
            </a:r>
          </a:p>
          <a:p>
            <a:pPr lvl="2"/>
            <a:r>
              <a:rPr lang="pt-BR" altLang="en-US"/>
              <a:t>Jitter Uniforme</a:t>
            </a:r>
          </a:p>
          <a:p>
            <a:pPr lvl="2"/>
            <a:r>
              <a:rPr lang="pt-BR" altLang="en-US"/>
              <a:t>Padrões Poisson multi-resolução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606C117C-6008-4F76-944B-4A846033A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Por que Ray Tracing parece falso?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88263968-1E7C-495A-98BB-A661B54F4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11575" cy="4525963"/>
          </a:xfrm>
        </p:spPr>
        <p:txBody>
          <a:bodyPr/>
          <a:lstStyle/>
          <a:p>
            <a:r>
              <a:rPr lang="pt-BR" altLang="en-US" sz="2100"/>
              <a:t>Sombras bem delineadas</a:t>
            </a:r>
          </a:p>
          <a:p>
            <a:r>
              <a:rPr lang="pt-BR" altLang="en-US" sz="2100"/>
              <a:t>Todos os objetos em foco</a:t>
            </a:r>
          </a:p>
          <a:p>
            <a:pPr lvl="1"/>
            <a:r>
              <a:rPr lang="pt-BR" altLang="en-US" sz="2000"/>
              <a:t>Câmera com abertura infinitesimal</a:t>
            </a:r>
          </a:p>
          <a:p>
            <a:r>
              <a:rPr lang="pt-BR" altLang="en-US" sz="2100"/>
              <a:t>Objetos em movimento aparecem congelados</a:t>
            </a:r>
          </a:p>
          <a:p>
            <a:pPr lvl="1"/>
            <a:r>
              <a:rPr lang="pt-BR" altLang="en-US" sz="2000"/>
              <a:t>Filme com tempo de exposição infinitesimal</a:t>
            </a:r>
          </a:p>
          <a:p>
            <a:r>
              <a:rPr lang="pt-BR" altLang="en-US" sz="2100"/>
              <a:t>Reflexão e refração “perfeitas”</a:t>
            </a:r>
          </a:p>
          <a:p>
            <a:pPr lvl="1"/>
            <a:r>
              <a:rPr lang="pt-BR" altLang="en-US" sz="2000"/>
              <a:t>Materiais perfeitamente lisos</a:t>
            </a:r>
          </a:p>
        </p:txBody>
      </p:sp>
      <p:graphicFrame>
        <p:nvGraphicFramePr>
          <p:cNvPr id="393220" name="Object 4">
            <a:extLst>
              <a:ext uri="{FF2B5EF4-FFF2-40B4-BE49-F238E27FC236}">
                <a16:creationId xmlns:a16="http://schemas.microsoft.com/office/drawing/2014/main" id="{9EF356D0-8609-496F-B4E7-670AE5608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752600"/>
          <a:ext cx="4733925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0" name="Image Document" r:id="rId3" imgW="6562800" imgH="4924440" progId="Imaging.Document">
                  <p:embed/>
                </p:oleObj>
              </mc:Choice>
              <mc:Fallback>
                <p:oleObj name="Image Document" r:id="rId3" imgW="6562800" imgH="4924440" progId="Imaging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733925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CAC4F45B-7417-42FC-869E-63D3109D7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Ray Tracing Distribuído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93251DE7-CC5E-4A1C-888C-A0F67A84C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100" dirty="0"/>
              <a:t>Rob Cook, SIGGRAPH 84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Usar múltiplos raios distribuídos no tempo e no espaço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Múltiplos raios de visibilidade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 err="1"/>
              <a:t>Super-Amostragem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/>
              <a:t>Profundidade de campo (</a:t>
            </a:r>
            <a:r>
              <a:rPr lang="pt-BR" altLang="en-US" sz="2000" i="1" dirty="0" err="1"/>
              <a:t>depth</a:t>
            </a:r>
            <a:r>
              <a:rPr lang="pt-BR" altLang="en-US" sz="2000" i="1" dirty="0"/>
              <a:t> </a:t>
            </a:r>
            <a:r>
              <a:rPr lang="pt-BR" altLang="en-US" sz="2000" i="1" dirty="0" err="1"/>
              <a:t>of</a:t>
            </a:r>
            <a:r>
              <a:rPr lang="pt-BR" altLang="en-US" sz="2000" i="1" dirty="0"/>
              <a:t> </a:t>
            </a:r>
            <a:r>
              <a:rPr lang="pt-BR" altLang="en-US" sz="2000" i="1" dirty="0" err="1"/>
              <a:t>field</a:t>
            </a:r>
            <a:r>
              <a:rPr lang="pt-BR" alt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 err="1"/>
              <a:t>Distribuidos</a:t>
            </a:r>
            <a:r>
              <a:rPr lang="pt-BR" altLang="en-US" sz="2000" dirty="0"/>
              <a:t> no tempo </a:t>
            </a:r>
            <a:r>
              <a:rPr lang="pt-BR" altLang="en-US" sz="2000" dirty="0">
                <a:sym typeface="Symbol" panose="05050102010706020507" pitchFamily="18" charset="2"/>
              </a:rPr>
              <a:t> </a:t>
            </a:r>
            <a:r>
              <a:rPr lang="pt-BR" altLang="en-US" sz="2000" dirty="0" err="1"/>
              <a:t>Borramento</a:t>
            </a:r>
            <a:r>
              <a:rPr lang="pt-BR" altLang="en-US" sz="2000" dirty="0"/>
              <a:t> por movimento (</a:t>
            </a:r>
            <a:r>
              <a:rPr lang="pt-BR" altLang="en-US" sz="2000" i="1" dirty="0" err="1"/>
              <a:t>motion</a:t>
            </a:r>
            <a:r>
              <a:rPr lang="pt-BR" altLang="en-US" sz="2000" i="1" dirty="0"/>
              <a:t> </a:t>
            </a:r>
            <a:r>
              <a:rPr lang="pt-BR" altLang="en-US" sz="2000" i="1" dirty="0" err="1"/>
              <a:t>blur</a:t>
            </a:r>
            <a:r>
              <a:rPr lang="pt-BR" alt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Múltiplos raios de detecção de sombra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/>
              <a:t>Fontes luminosas não pontuais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Múltiplos raios refletidos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/>
              <a:t>Superfícies rugosas brilhosas (</a:t>
            </a:r>
            <a:r>
              <a:rPr lang="pt-BR" altLang="en-US" sz="2000" i="1" dirty="0" err="1"/>
              <a:t>glossy</a:t>
            </a:r>
            <a:r>
              <a:rPr lang="pt-BR" altLang="en-US" sz="2000" dirty="0"/>
              <a:t>) 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Múltiplos raios refratados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/>
              <a:t>Vidro fosco ou rugoso</a:t>
            </a:r>
            <a:endParaRPr lang="pt-BR" altLang="en-US" sz="2400" dirty="0"/>
          </a:p>
          <a:p>
            <a:pPr>
              <a:lnSpc>
                <a:spcPct val="90000"/>
              </a:lnSpc>
            </a:pPr>
            <a:endParaRPr lang="pt-BR" altLang="en-US" sz="2100"/>
          </a:p>
        </p:txBody>
      </p:sp>
      <p:sp>
        <p:nvSpPr>
          <p:cNvPr id="394245" name="Rectangle 5">
            <a:extLst>
              <a:ext uri="{FF2B5EF4-FFF2-40B4-BE49-F238E27FC236}">
                <a16:creationId xmlns:a16="http://schemas.microsoft.com/office/drawing/2014/main" id="{DF6BB3FA-47EC-4A58-B2CA-A48555FC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-304800"/>
            <a:ext cx="746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en-US" sz="2400" b="0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14" name="Object 2">
            <a:extLst>
              <a:ext uri="{FF2B5EF4-FFF2-40B4-BE49-F238E27FC236}">
                <a16:creationId xmlns:a16="http://schemas.microsoft.com/office/drawing/2014/main" id="{E5BC64D8-E7BC-47DE-92DE-36D4C0A89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524000"/>
          <a:ext cx="4191000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7" name="Photo Editor Photo" r:id="rId3" imgW="6211167" imgH="5714286" progId="MSPhotoEd.3">
                  <p:embed/>
                </p:oleObj>
              </mc:Choice>
              <mc:Fallback>
                <p:oleObj name="Photo Editor Photo" r:id="rId3" imgW="6211167" imgH="57142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65" t="7727" r="7719" b="7378"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191000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315" name="Rectangle 3">
            <a:extLst>
              <a:ext uri="{FF2B5EF4-FFF2-40B4-BE49-F238E27FC236}">
                <a16:creationId xmlns:a16="http://schemas.microsoft.com/office/drawing/2014/main" id="{C1F837CA-B28A-4EB3-81C0-0DE70C5CC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Borramento por Movimento</a:t>
            </a:r>
          </a:p>
        </p:txBody>
      </p:sp>
      <p:sp>
        <p:nvSpPr>
          <p:cNvPr id="397316" name="Rectangle 4">
            <a:extLst>
              <a:ext uri="{FF2B5EF4-FFF2-40B4-BE49-F238E27FC236}">
                <a16:creationId xmlns:a16="http://schemas.microsoft.com/office/drawing/2014/main" id="{7788777F-D9F9-4D69-B427-F250C26AE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100" dirty="0"/>
              <a:t>Numa fotografia de objetos em movimento, o </a:t>
            </a:r>
            <a:r>
              <a:rPr lang="pt-BR" altLang="en-US" sz="2100" dirty="0" err="1"/>
              <a:t>borramento</a:t>
            </a:r>
            <a:r>
              <a:rPr lang="pt-BR" altLang="en-US" sz="2100" dirty="0"/>
              <a:t> é proporcional à velocidade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Vários raios são lançados para cada pixel, cada um em um instante diferente</a:t>
            </a:r>
          </a:p>
          <a:p>
            <a:pPr>
              <a:lnSpc>
                <a:spcPct val="90000"/>
              </a:lnSpc>
            </a:pPr>
            <a:r>
              <a:rPr lang="pt-BR" altLang="en-US" sz="2100" dirty="0"/>
              <a:t>Reconstrução das amostras usando filtros apropriados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/>
              <a:t>Filtro caixa – obturador rápido</a:t>
            </a:r>
          </a:p>
          <a:p>
            <a:pPr lvl="1">
              <a:lnSpc>
                <a:spcPct val="90000"/>
              </a:lnSpc>
            </a:pPr>
            <a:r>
              <a:rPr lang="pt-BR" altLang="en-US" sz="2000" dirty="0"/>
              <a:t>Filtro triangular – obturador lento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BC8609A4-4354-41A9-9DA0-416E8980F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Profundidade de campo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201D31E2-C38B-4DC7-B0EB-396FDCC01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11575" cy="2590800"/>
          </a:xfrm>
        </p:spPr>
        <p:txBody>
          <a:bodyPr/>
          <a:lstStyle/>
          <a:p>
            <a:r>
              <a:rPr lang="pt-BR" altLang="en-US" sz="2600" dirty="0"/>
              <a:t>Simulação mais realista de modelos de câmera</a:t>
            </a:r>
          </a:p>
          <a:p>
            <a:pPr lvl="1"/>
            <a:r>
              <a:rPr lang="pt-BR" altLang="en-US" sz="2400" dirty="0"/>
              <a:t>Abertura</a:t>
            </a:r>
          </a:p>
          <a:p>
            <a:pPr lvl="1"/>
            <a:r>
              <a:rPr lang="pt-BR" altLang="en-US" sz="2400" dirty="0"/>
              <a:t>Distância Focal</a:t>
            </a:r>
          </a:p>
          <a:p>
            <a:endParaRPr lang="pt-BR" altLang="en-US" sz="2600" dirty="0"/>
          </a:p>
        </p:txBody>
      </p:sp>
      <p:pic>
        <p:nvPicPr>
          <p:cNvPr id="398340" name="Picture 4" descr="DOF_IM">
            <a:extLst>
              <a:ext uri="{FF2B5EF4-FFF2-40B4-BE49-F238E27FC236}">
                <a16:creationId xmlns:a16="http://schemas.microsoft.com/office/drawing/2014/main" id="{CED68868-89F3-40BF-975B-9F06D39E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665663" cy="4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41" name="DOF.AVI">
            <a:hlinkClick r:id="" action="ppaction://media"/>
            <a:extLst>
              <a:ext uri="{FF2B5EF4-FFF2-40B4-BE49-F238E27FC236}">
                <a16:creationId xmlns:a16="http://schemas.microsoft.com/office/drawing/2014/main" id="{586837D6-1177-4A37-AA97-B84666CD531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8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8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341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8341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735BEDF6-67CD-4DE3-916D-993675C1E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Modelo de Câmera</a:t>
            </a:r>
          </a:p>
        </p:txBody>
      </p:sp>
      <p:graphicFrame>
        <p:nvGraphicFramePr>
          <p:cNvPr id="399363" name="Object 3">
            <a:extLst>
              <a:ext uri="{FF2B5EF4-FFF2-40B4-BE49-F238E27FC236}">
                <a16:creationId xmlns:a16="http://schemas.microsoft.com/office/drawing/2014/main" id="{B63CB209-D53E-4078-9D9D-2205A4E69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676400"/>
          <a:ext cx="8142288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6" name="Photo Editor Photo" r:id="rId3" imgW="8142857" imgH="3219899" progId="MSPhotoEd.3">
                  <p:embed/>
                </p:oleObj>
              </mc:Choice>
              <mc:Fallback>
                <p:oleObj name="Photo Editor Photo" r:id="rId3" imgW="8142857" imgH="321989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142288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4" name="Text Box 4">
            <a:extLst>
              <a:ext uri="{FF2B5EF4-FFF2-40B4-BE49-F238E27FC236}">
                <a16:creationId xmlns:a16="http://schemas.microsoft.com/office/drawing/2014/main" id="{93301713-1E20-494D-B00E-7338B46F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146675"/>
            <a:ext cx="3144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F</a:t>
            </a:r>
            <a:r>
              <a:rPr lang="en-US" altLang="en-US" sz="2400" b="0" i="0"/>
              <a:t> – Distância focal </a:t>
            </a:r>
          </a:p>
          <a:p>
            <a:pPr algn="l" eaLnBrk="0" hangingPunct="0"/>
            <a:r>
              <a:rPr lang="en-US" altLang="en-US" sz="2400" b="0"/>
              <a:t>n</a:t>
            </a:r>
            <a:r>
              <a:rPr lang="en-US" altLang="en-US" sz="2400" b="0" i="0"/>
              <a:t> – Número da abertura</a:t>
            </a:r>
          </a:p>
          <a:p>
            <a:pPr algn="l" eaLnBrk="0" hangingPunct="0"/>
            <a:r>
              <a:rPr lang="en-US" altLang="en-US" sz="2400" b="0"/>
              <a:t>C</a:t>
            </a:r>
            <a:r>
              <a:rPr lang="en-US" altLang="en-US" sz="2400" b="0" i="0"/>
              <a:t> – Círculo de confusão</a:t>
            </a:r>
          </a:p>
        </p:txBody>
      </p:sp>
      <p:sp>
        <p:nvSpPr>
          <p:cNvPr id="399365" name="Text Box 5">
            <a:extLst>
              <a:ext uri="{FF2B5EF4-FFF2-40B4-BE49-F238E27FC236}">
                <a16:creationId xmlns:a16="http://schemas.microsoft.com/office/drawing/2014/main" id="{D4098E9C-CF37-4D3D-ABDD-F2BE8DDD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5137150"/>
            <a:ext cx="2981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V</a:t>
            </a:r>
            <a:r>
              <a:rPr lang="en-US" altLang="en-US" sz="2400" b="0" baseline="-25000"/>
              <a:t>P</a:t>
            </a:r>
            <a:r>
              <a:rPr lang="en-US" altLang="en-US" sz="2400" b="0" i="0"/>
              <a:t> = </a:t>
            </a:r>
            <a:r>
              <a:rPr lang="en-US" altLang="en-US" sz="2400" b="0"/>
              <a:t>FP</a:t>
            </a:r>
            <a:r>
              <a:rPr lang="en-US" altLang="en-US" sz="2400" b="0" i="0"/>
              <a:t>/(</a:t>
            </a:r>
            <a:r>
              <a:rPr lang="en-US" altLang="en-US" sz="2400" b="0"/>
              <a:t>P</a:t>
            </a:r>
            <a:r>
              <a:rPr lang="en-US" altLang="en-US" sz="2400" b="0" i="0"/>
              <a:t>-</a:t>
            </a:r>
            <a:r>
              <a:rPr lang="en-US" altLang="en-US" sz="2400" b="0"/>
              <a:t>F</a:t>
            </a:r>
            <a:r>
              <a:rPr lang="en-US" altLang="en-US" sz="2400" b="0" i="0"/>
              <a:t>)</a:t>
            </a:r>
          </a:p>
          <a:p>
            <a:pPr algn="l" eaLnBrk="0" hangingPunct="0"/>
            <a:r>
              <a:rPr lang="en-US" altLang="en-US" sz="2400" b="0"/>
              <a:t>V</a:t>
            </a:r>
            <a:r>
              <a:rPr lang="en-US" altLang="en-US" sz="2400" b="0" baseline="-25000"/>
              <a:t>D</a:t>
            </a:r>
            <a:r>
              <a:rPr lang="en-US" altLang="en-US" sz="2400" b="0" i="0"/>
              <a:t> = </a:t>
            </a:r>
            <a:r>
              <a:rPr lang="en-US" altLang="en-US" sz="2400" b="0"/>
              <a:t>FD</a:t>
            </a:r>
            <a:r>
              <a:rPr lang="en-US" altLang="en-US" sz="2400" b="0" i="0"/>
              <a:t>/(</a:t>
            </a:r>
            <a:r>
              <a:rPr lang="en-US" altLang="en-US" sz="2400" b="0"/>
              <a:t>D</a:t>
            </a:r>
            <a:r>
              <a:rPr lang="en-US" altLang="en-US" sz="2400" b="0" i="0"/>
              <a:t>-</a:t>
            </a:r>
            <a:r>
              <a:rPr lang="en-US" altLang="en-US" sz="2400" b="0"/>
              <a:t>F</a:t>
            </a:r>
            <a:r>
              <a:rPr lang="en-US" altLang="en-US" sz="2400" b="0" i="0"/>
              <a:t>)</a:t>
            </a:r>
          </a:p>
          <a:p>
            <a:pPr algn="l" eaLnBrk="0" hangingPunct="0"/>
            <a:r>
              <a:rPr lang="en-US" altLang="en-US" sz="2400" b="0"/>
              <a:t>C</a:t>
            </a:r>
            <a:r>
              <a:rPr lang="en-US" altLang="en-US" sz="2400" b="0" i="0"/>
              <a:t> = (|</a:t>
            </a:r>
            <a:r>
              <a:rPr lang="en-US" altLang="en-US" sz="2400" b="0"/>
              <a:t>V</a:t>
            </a:r>
            <a:r>
              <a:rPr lang="en-US" altLang="en-US" sz="2400" b="0" baseline="-25000"/>
              <a:t>D </a:t>
            </a:r>
            <a:r>
              <a:rPr lang="en-US" altLang="en-US" sz="2400" b="0" i="0"/>
              <a:t>–</a:t>
            </a:r>
            <a:r>
              <a:rPr lang="en-US" altLang="en-US" sz="2400" b="0"/>
              <a:t>V</a:t>
            </a:r>
            <a:r>
              <a:rPr lang="en-US" altLang="en-US" sz="2400" b="0" baseline="-25000"/>
              <a:t>P</a:t>
            </a:r>
            <a:r>
              <a:rPr lang="en-US" altLang="en-US" sz="2400" b="0" i="0"/>
              <a:t>|/</a:t>
            </a:r>
            <a:r>
              <a:rPr lang="en-US" altLang="en-US" sz="2400" b="0"/>
              <a:t>V</a:t>
            </a:r>
            <a:r>
              <a:rPr lang="en-US" altLang="en-US" sz="2400" b="0" baseline="-25000"/>
              <a:t>D</a:t>
            </a:r>
            <a:r>
              <a:rPr lang="en-US" altLang="en-US" sz="2400" b="0" i="0"/>
              <a:t>) (F/</a:t>
            </a:r>
            <a:r>
              <a:rPr lang="en-US" altLang="en-US" sz="2400" b="0"/>
              <a:t>n</a:t>
            </a:r>
            <a:r>
              <a:rPr lang="en-US" altLang="en-US" sz="2400" b="0" i="0"/>
              <a:t>)</a:t>
            </a:r>
          </a:p>
        </p:txBody>
      </p:sp>
      <p:sp>
        <p:nvSpPr>
          <p:cNvPr id="399366" name="Text Box 6">
            <a:extLst>
              <a:ext uri="{FF2B5EF4-FFF2-40B4-BE49-F238E27FC236}">
                <a16:creationId xmlns:a16="http://schemas.microsoft.com/office/drawing/2014/main" id="{AA6D34B6-9741-4CD0-A02B-52A8C44B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137150"/>
            <a:ext cx="26495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r =</a:t>
            </a:r>
            <a:r>
              <a:rPr lang="en-US" altLang="en-US" sz="2400" b="0" i="0"/>
              <a:t> ½ (</a:t>
            </a:r>
            <a:r>
              <a:rPr lang="en-US" altLang="en-US" sz="2400" b="0"/>
              <a:t>F</a:t>
            </a:r>
            <a:r>
              <a:rPr lang="en-US" altLang="en-US" sz="2400" b="0" i="0"/>
              <a:t>/</a:t>
            </a:r>
            <a:r>
              <a:rPr lang="en-US" altLang="en-US" sz="2400" b="0"/>
              <a:t>n</a:t>
            </a:r>
            <a:r>
              <a:rPr lang="en-US" altLang="en-US" sz="2400" b="0" i="0"/>
              <a:t>) (</a:t>
            </a:r>
            <a:r>
              <a:rPr lang="en-US" altLang="en-US" sz="2400" b="0"/>
              <a:t>D</a:t>
            </a:r>
            <a:r>
              <a:rPr lang="en-US" altLang="en-US" sz="2400" b="0" i="0"/>
              <a:t>-</a:t>
            </a:r>
            <a:r>
              <a:rPr lang="en-US" altLang="en-US" sz="2400" b="0"/>
              <a:t>P</a:t>
            </a:r>
            <a:r>
              <a:rPr lang="en-US" altLang="en-US" sz="2400" b="0" i="0"/>
              <a:t>)/</a:t>
            </a:r>
            <a:r>
              <a:rPr lang="en-US" altLang="en-US" sz="2400" b="0"/>
              <a:t>P</a:t>
            </a:r>
          </a:p>
          <a:p>
            <a:pPr algn="l" eaLnBrk="0" hangingPunct="0"/>
            <a:r>
              <a:rPr lang="en-US" altLang="en-US" sz="2400" b="0"/>
              <a:t>R = </a:t>
            </a:r>
            <a:r>
              <a:rPr lang="en-US" altLang="en-US" sz="2400" b="0" i="0"/>
              <a:t>(-</a:t>
            </a:r>
            <a:r>
              <a:rPr lang="en-US" altLang="en-US" sz="2400" b="0"/>
              <a:t>V</a:t>
            </a:r>
            <a:r>
              <a:rPr lang="en-US" altLang="en-US" sz="2400" b="0" baseline="-25000"/>
              <a:t>P</a:t>
            </a:r>
            <a:r>
              <a:rPr lang="en-US" altLang="en-US" sz="2400" b="0" i="0"/>
              <a:t>/</a:t>
            </a:r>
            <a:r>
              <a:rPr lang="en-US" altLang="en-US" sz="2400" b="0"/>
              <a:t>D</a:t>
            </a:r>
            <a:r>
              <a:rPr lang="en-US" altLang="en-US" sz="2400" b="0" i="0"/>
              <a:t>) </a:t>
            </a:r>
            <a:r>
              <a:rPr lang="en-US" altLang="en-US" sz="2400" b="0"/>
              <a:t>r</a:t>
            </a:r>
            <a:endParaRPr lang="en-US" altLang="en-US" sz="2400" b="0" i="0"/>
          </a:p>
          <a:p>
            <a:pPr algn="l" eaLnBrk="0" hangingPunct="0"/>
            <a:r>
              <a:rPr lang="en-US" altLang="en-US" sz="2400" b="0"/>
              <a:t>R</a:t>
            </a:r>
            <a:r>
              <a:rPr lang="en-US" altLang="en-US" sz="2400" b="0" i="0"/>
              <a:t> = ½ </a:t>
            </a:r>
            <a:r>
              <a:rPr lang="en-US" altLang="en-US" sz="2400" b="0"/>
              <a:t>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84755F9A-2E73-405D-B310-44AC7289D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Implementação</a:t>
            </a:r>
          </a:p>
        </p:txBody>
      </p:sp>
      <p:graphicFrame>
        <p:nvGraphicFramePr>
          <p:cNvPr id="400387" name="Object 3">
            <a:extLst>
              <a:ext uri="{FF2B5EF4-FFF2-40B4-BE49-F238E27FC236}">
                <a16:creationId xmlns:a16="http://schemas.microsoft.com/office/drawing/2014/main" id="{D61BFA81-BB52-4D4B-916E-69A59391B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676400"/>
          <a:ext cx="8142288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44" name="Photo Editor Photo" r:id="rId3" imgW="8142857" imgH="3219899" progId="MSPhotoEd.3">
                  <p:embed/>
                </p:oleObj>
              </mc:Choice>
              <mc:Fallback>
                <p:oleObj name="Photo Editor Photo" r:id="rId3" imgW="8142857" imgH="321989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142288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88" name="Rectangle 4">
            <a:extLst>
              <a:ext uri="{FF2B5EF4-FFF2-40B4-BE49-F238E27FC236}">
                <a16:creationId xmlns:a16="http://schemas.microsoft.com/office/drawing/2014/main" id="{5A90DAC6-24CC-4771-ABE8-FE5EC201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438400"/>
            <a:ext cx="76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89" name="Rectangle 5">
            <a:extLst>
              <a:ext uri="{FF2B5EF4-FFF2-40B4-BE49-F238E27FC236}">
                <a16:creationId xmlns:a16="http://schemas.microsoft.com/office/drawing/2014/main" id="{482D55B7-8A59-4D6D-AD48-B792AE85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2438400"/>
            <a:ext cx="76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0" name="Line 6">
            <a:extLst>
              <a:ext uri="{FF2B5EF4-FFF2-40B4-BE49-F238E27FC236}">
                <a16:creationId xmlns:a16="http://schemas.microsoft.com/office/drawing/2014/main" id="{C52F8079-BD9B-4537-9D40-A6B08C408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5052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1" name="Line 7">
            <a:extLst>
              <a:ext uri="{FF2B5EF4-FFF2-40B4-BE49-F238E27FC236}">
                <a16:creationId xmlns:a16="http://schemas.microsoft.com/office/drawing/2014/main" id="{AFC02BF3-19D7-4517-8BAF-7A4C0D861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4343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2" name="Line 8">
            <a:extLst>
              <a:ext uri="{FF2B5EF4-FFF2-40B4-BE49-F238E27FC236}">
                <a16:creationId xmlns:a16="http://schemas.microsoft.com/office/drawing/2014/main" id="{33A83DFA-8D30-4156-86B0-318FD3DB7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438400"/>
            <a:ext cx="4343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3" name="Line 9">
            <a:extLst>
              <a:ext uri="{FF2B5EF4-FFF2-40B4-BE49-F238E27FC236}">
                <a16:creationId xmlns:a16="http://schemas.microsoft.com/office/drawing/2014/main" id="{CCF25255-63AB-47A8-9D5C-40900DC7E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514600"/>
            <a:ext cx="43434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4" name="Line 10">
            <a:extLst>
              <a:ext uri="{FF2B5EF4-FFF2-40B4-BE49-F238E27FC236}">
                <a16:creationId xmlns:a16="http://schemas.microsoft.com/office/drawing/2014/main" id="{3607B3D9-EE0A-4161-BD35-88E90C4CC9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1981200"/>
            <a:ext cx="4343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5" name="Line 11">
            <a:extLst>
              <a:ext uri="{FF2B5EF4-FFF2-40B4-BE49-F238E27FC236}">
                <a16:creationId xmlns:a16="http://schemas.microsoft.com/office/drawing/2014/main" id="{58C15732-8E5B-4CA3-9FA6-3DAE723D6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438400"/>
            <a:ext cx="43434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6" name="Text Box 12">
            <a:extLst>
              <a:ext uri="{FF2B5EF4-FFF2-40B4-BE49-F238E27FC236}">
                <a16:creationId xmlns:a16="http://schemas.microsoft.com/office/drawing/2014/main" id="{94AABCE3-9D90-4689-AAD0-4B518916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022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A</a:t>
            </a:r>
          </a:p>
        </p:txBody>
      </p:sp>
      <p:sp>
        <p:nvSpPr>
          <p:cNvPr id="400397" name="Text Box 13">
            <a:extLst>
              <a:ext uri="{FF2B5EF4-FFF2-40B4-BE49-F238E27FC236}">
                <a16:creationId xmlns:a16="http://schemas.microsoft.com/office/drawing/2014/main" id="{AAF76253-1B4C-4C51-9A59-EA0098CC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00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B</a:t>
            </a:r>
          </a:p>
        </p:txBody>
      </p:sp>
      <p:sp>
        <p:nvSpPr>
          <p:cNvPr id="400398" name="Text Box 14">
            <a:extLst>
              <a:ext uri="{FF2B5EF4-FFF2-40B4-BE49-F238E27FC236}">
                <a16:creationId xmlns:a16="http://schemas.microsoft.com/office/drawing/2014/main" id="{F8F82664-A950-4C34-8F41-18CD6D5B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C</a:t>
            </a:r>
          </a:p>
        </p:txBody>
      </p:sp>
      <p:sp>
        <p:nvSpPr>
          <p:cNvPr id="400399" name="Text Box 15">
            <a:extLst>
              <a:ext uri="{FF2B5EF4-FFF2-40B4-BE49-F238E27FC236}">
                <a16:creationId xmlns:a16="http://schemas.microsoft.com/office/drawing/2014/main" id="{9321BC61-8976-4CFA-AD80-B1E479E7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35210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D</a:t>
            </a:r>
          </a:p>
        </p:txBody>
      </p:sp>
      <p:sp>
        <p:nvSpPr>
          <p:cNvPr id="400400" name="Text Box 16">
            <a:extLst>
              <a:ext uri="{FF2B5EF4-FFF2-40B4-BE49-F238E27FC236}">
                <a16:creationId xmlns:a16="http://schemas.microsoft.com/office/drawing/2014/main" id="{156DDE68-4FCD-4304-91B3-04A30A79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22860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E</a:t>
            </a:r>
          </a:p>
        </p:txBody>
      </p:sp>
      <p:sp>
        <p:nvSpPr>
          <p:cNvPr id="400401" name="Text Box 17">
            <a:extLst>
              <a:ext uri="{FF2B5EF4-FFF2-40B4-BE49-F238E27FC236}">
                <a16:creationId xmlns:a16="http://schemas.microsoft.com/office/drawing/2014/main" id="{B259EC37-488F-4723-A460-E828E446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46675"/>
            <a:ext cx="3984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i="0"/>
              <a:t>Ray tracing tradicional:</a:t>
            </a:r>
          </a:p>
          <a:p>
            <a:pPr algn="l" eaLnBrk="0" hangingPunct="0"/>
            <a:r>
              <a:rPr lang="en-US" altLang="en-US" sz="2400" b="0" i="0"/>
              <a:t>Pixel D usa raio BD</a:t>
            </a:r>
          </a:p>
          <a:p>
            <a:pPr algn="l" eaLnBrk="0" hangingPunct="0"/>
            <a:r>
              <a:rPr lang="en-US" altLang="en-US" sz="2400" b="0" i="0"/>
              <a:t>Pixel E usa raio BE</a:t>
            </a:r>
          </a:p>
          <a:p>
            <a:pPr algn="l" eaLnBrk="0" hangingPunct="0"/>
            <a:r>
              <a:rPr lang="en-US" altLang="en-US" sz="2400" b="0" i="0"/>
              <a:t>Todos os raios disparados de B</a:t>
            </a:r>
          </a:p>
        </p:txBody>
      </p:sp>
      <p:sp>
        <p:nvSpPr>
          <p:cNvPr id="400402" name="Text Box 18">
            <a:extLst>
              <a:ext uri="{FF2B5EF4-FFF2-40B4-BE49-F238E27FC236}">
                <a16:creationId xmlns:a16="http://schemas.microsoft.com/office/drawing/2014/main" id="{F212A516-F83F-4C50-83FB-6E16B2E44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5153025"/>
            <a:ext cx="44211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i="0"/>
              <a:t>Ray tracing distribuído:</a:t>
            </a:r>
          </a:p>
          <a:p>
            <a:pPr algn="l" eaLnBrk="0" hangingPunct="0"/>
            <a:r>
              <a:rPr lang="en-US" altLang="en-US" sz="2400" b="0" i="0"/>
              <a:t>Pixel D usa raios AD, BD, CD</a:t>
            </a:r>
          </a:p>
          <a:p>
            <a:pPr algn="l" eaLnBrk="0" hangingPunct="0"/>
            <a:r>
              <a:rPr lang="en-US" altLang="en-US" sz="2400" b="0" i="0"/>
              <a:t>Pixel E usa raios AE, BE, CE</a:t>
            </a:r>
          </a:p>
          <a:p>
            <a:pPr algn="l" eaLnBrk="0" hangingPunct="0"/>
            <a:r>
              <a:rPr lang="en-US" altLang="en-US" sz="2400" b="0" i="0"/>
              <a:t>Raios disparados do plano da lente</a:t>
            </a:r>
          </a:p>
        </p:txBody>
      </p:sp>
      <p:sp>
        <p:nvSpPr>
          <p:cNvPr id="400403" name="Text Box 19">
            <a:extLst>
              <a:ext uri="{FF2B5EF4-FFF2-40B4-BE49-F238E27FC236}">
                <a16:creationId xmlns:a16="http://schemas.microsoft.com/office/drawing/2014/main" id="{21C82583-522C-4DB0-9D38-C9A8664A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267200"/>
            <a:ext cx="2297112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Plano da imagem</a:t>
            </a:r>
            <a:br>
              <a:rPr lang="en-US" altLang="en-US" sz="2400" b="0" i="0"/>
            </a:br>
            <a:r>
              <a:rPr lang="en-US" altLang="en-US" sz="2400" b="0" i="0"/>
              <a:t>no plano focal</a:t>
            </a:r>
          </a:p>
        </p:txBody>
      </p:sp>
      <p:sp>
        <p:nvSpPr>
          <p:cNvPr id="400404" name="Text Box 20">
            <a:extLst>
              <a:ext uri="{FF2B5EF4-FFF2-40B4-BE49-F238E27FC236}">
                <a16:creationId xmlns:a16="http://schemas.microsoft.com/office/drawing/2014/main" id="{C518641B-0E67-478D-9D90-5F3C344E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2271713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 b="0" i="0"/>
              <a:t>Raios disparados</a:t>
            </a:r>
            <a:br>
              <a:rPr lang="en-US" altLang="en-US" sz="2400" b="0" i="0"/>
            </a:br>
            <a:r>
              <a:rPr lang="en-US" altLang="en-US" sz="2400" b="0" i="0"/>
              <a:t>do plano da lente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048E03DA-7F73-4071-AAA2-D014FB93A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Distância Focal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84A74CDE-2544-4A5E-B894-E4EB117A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982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pic>
        <p:nvPicPr>
          <p:cNvPr id="404484" name="Picture 4" descr="pinhole">
            <a:extLst>
              <a:ext uri="{FF2B5EF4-FFF2-40B4-BE49-F238E27FC236}">
                <a16:creationId xmlns:a16="http://schemas.microsoft.com/office/drawing/2014/main" id="{3B3F9F22-3759-4132-BD37-DD403EBA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43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5" name="Rectangle 5">
            <a:extLst>
              <a:ext uri="{FF2B5EF4-FFF2-40B4-BE49-F238E27FC236}">
                <a16:creationId xmlns:a16="http://schemas.microsoft.com/office/drawing/2014/main" id="{98FF7C5F-D931-40CC-AFF5-5B37C0F6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611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4486" name="Picture 6" descr="m025">
            <a:extLst>
              <a:ext uri="{FF2B5EF4-FFF2-40B4-BE49-F238E27FC236}">
                <a16:creationId xmlns:a16="http://schemas.microsoft.com/office/drawing/2014/main" id="{7AAFF320-58A3-43C2-8BDA-30CE2474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43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7" name="Rectangle 7">
            <a:extLst>
              <a:ext uri="{FF2B5EF4-FFF2-40B4-BE49-F238E27FC236}">
                <a16:creationId xmlns:a16="http://schemas.microsoft.com/office/drawing/2014/main" id="{19FDB676-F2B1-451C-99C4-39249D1F9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99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4488" name="Rectangle 8">
            <a:extLst>
              <a:ext uri="{FF2B5EF4-FFF2-40B4-BE49-F238E27FC236}">
                <a16:creationId xmlns:a16="http://schemas.microsoft.com/office/drawing/2014/main" id="{EA28AFFD-8953-4820-91EA-503CA9D6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608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4489" name="Rectangle 9">
            <a:extLst>
              <a:ext uri="{FF2B5EF4-FFF2-40B4-BE49-F238E27FC236}">
                <a16:creationId xmlns:a16="http://schemas.microsoft.com/office/drawing/2014/main" id="{F3F2A387-43F0-4B12-995B-62E5574C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90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4490" name="Rectangle 10">
            <a:extLst>
              <a:ext uri="{FF2B5EF4-FFF2-40B4-BE49-F238E27FC236}">
                <a16:creationId xmlns:a16="http://schemas.microsoft.com/office/drawing/2014/main" id="{DA47B309-1F6E-4B18-A5FA-9F6B7F07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65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4491" name="Text Box 11">
            <a:extLst>
              <a:ext uri="{FF2B5EF4-FFF2-40B4-BE49-F238E27FC236}">
                <a16:creationId xmlns:a16="http://schemas.microsoft.com/office/drawing/2014/main" id="{8FED923B-20FE-4D1E-B093-D05A349FE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/>
              <a:t>Câmera ideal (</a:t>
            </a:r>
            <a:r>
              <a:rPr lang="en-US" altLang="en-US" sz="1800" b="0"/>
              <a:t>pinhole</a:t>
            </a:r>
            <a:r>
              <a:rPr lang="en-US" altLang="en-US" sz="1800" b="0" i="0"/>
              <a:t>)</a:t>
            </a:r>
          </a:p>
        </p:txBody>
      </p:sp>
      <p:sp>
        <p:nvSpPr>
          <p:cNvPr id="404492" name="Text Box 12">
            <a:extLst>
              <a:ext uri="{FF2B5EF4-FFF2-40B4-BE49-F238E27FC236}">
                <a16:creationId xmlns:a16="http://schemas.microsoft.com/office/drawing/2014/main" id="{2405E633-A9EF-498E-9ABF-96B3B7569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0" i="0"/>
              <a:t>Distância focal: </a:t>
            </a:r>
            <a:r>
              <a:rPr lang="en-US" altLang="en-US" sz="1800" b="0" i="0"/>
              <a:t>.25 m</a:t>
            </a:r>
          </a:p>
        </p:txBody>
      </p:sp>
      <p:sp>
        <p:nvSpPr>
          <p:cNvPr id="404493" name="Rectangle 13">
            <a:extLst>
              <a:ext uri="{FF2B5EF4-FFF2-40B4-BE49-F238E27FC236}">
                <a16:creationId xmlns:a16="http://schemas.microsoft.com/office/drawing/2014/main" id="{61EE9B2D-BA6A-4BE3-9846-4D638890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Mike Stark - http://www.cs.utah.edu/~shirley/classes/cs684_98/students/mstark/hw4/hw4.html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E630DB12-62D8-4733-BFA2-BB65C33E6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Distância Focal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E4B219EF-F8C3-4407-8956-6E6ACE88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982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sp>
        <p:nvSpPr>
          <p:cNvPr id="405508" name="Rectangle 4">
            <a:extLst>
              <a:ext uri="{FF2B5EF4-FFF2-40B4-BE49-F238E27FC236}">
                <a16:creationId xmlns:a16="http://schemas.microsoft.com/office/drawing/2014/main" id="{736A385E-08EE-4B0B-86BD-D46506F0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611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5509" name="Rectangle 5">
            <a:extLst>
              <a:ext uri="{FF2B5EF4-FFF2-40B4-BE49-F238E27FC236}">
                <a16:creationId xmlns:a16="http://schemas.microsoft.com/office/drawing/2014/main" id="{896A6A17-5B98-4238-968A-861DFA625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99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5510" name="Picture 6" descr="m05">
            <a:extLst>
              <a:ext uri="{FF2B5EF4-FFF2-40B4-BE49-F238E27FC236}">
                <a16:creationId xmlns:a16="http://schemas.microsoft.com/office/drawing/2014/main" id="{7F0EB264-B78A-422C-BCC1-FC3EBEDA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43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1" name="Rectangle 7">
            <a:extLst>
              <a:ext uri="{FF2B5EF4-FFF2-40B4-BE49-F238E27FC236}">
                <a16:creationId xmlns:a16="http://schemas.microsoft.com/office/drawing/2014/main" id="{83117D91-83D4-49EB-85ED-F79884216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608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5512" name="Picture 8" descr="m1">
            <a:extLst>
              <a:ext uri="{FF2B5EF4-FFF2-40B4-BE49-F238E27FC236}">
                <a16:creationId xmlns:a16="http://schemas.microsoft.com/office/drawing/2014/main" id="{DEF85465-4392-4012-B6F6-90800977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43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3" name="Rectangle 9">
            <a:extLst>
              <a:ext uri="{FF2B5EF4-FFF2-40B4-BE49-F238E27FC236}">
                <a16:creationId xmlns:a16="http://schemas.microsoft.com/office/drawing/2014/main" id="{C0869068-49CC-4150-8DC5-3C7B4C11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90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5514" name="Rectangle 10">
            <a:extLst>
              <a:ext uri="{FF2B5EF4-FFF2-40B4-BE49-F238E27FC236}">
                <a16:creationId xmlns:a16="http://schemas.microsoft.com/office/drawing/2014/main" id="{76BADA58-5823-42E6-83B6-BC0E1770E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65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5515" name="Rectangle 11">
            <a:extLst>
              <a:ext uri="{FF2B5EF4-FFF2-40B4-BE49-F238E27FC236}">
                <a16:creationId xmlns:a16="http://schemas.microsoft.com/office/drawing/2014/main" id="{EB15AF76-925A-41B3-AFB0-8CF29CD8E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Mike Stark - http://www.cs.utah.edu/~shirley/classes/cs684_98/students/mstark/hw4/hw4.html</a:t>
            </a:r>
          </a:p>
        </p:txBody>
      </p:sp>
      <p:sp>
        <p:nvSpPr>
          <p:cNvPr id="405516" name="Text Box 12">
            <a:extLst>
              <a:ext uri="{FF2B5EF4-FFF2-40B4-BE49-F238E27FC236}">
                <a16:creationId xmlns:a16="http://schemas.microsoft.com/office/drawing/2014/main" id="{1523EBBA-EF25-4D7D-A812-3CC58702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/>
              <a:t>Distância focal: 0.5 m</a:t>
            </a:r>
          </a:p>
        </p:txBody>
      </p:sp>
      <p:sp>
        <p:nvSpPr>
          <p:cNvPr id="405517" name="Text Box 13">
            <a:extLst>
              <a:ext uri="{FF2B5EF4-FFF2-40B4-BE49-F238E27FC236}">
                <a16:creationId xmlns:a16="http://schemas.microsoft.com/office/drawing/2014/main" id="{D8FFEB5E-B960-4C71-98F4-AA4FACD79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0" i="0"/>
              <a:t>Distância focal:</a:t>
            </a:r>
            <a:r>
              <a:rPr lang="en-US" altLang="en-US"/>
              <a:t> </a:t>
            </a:r>
            <a:r>
              <a:rPr lang="en-US" altLang="en-US" sz="1800" b="0" i="0"/>
              <a:t>1 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025CA72D-0EB1-4E23-818D-BF91C6001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Amostragem e Reconstrução</a:t>
            </a:r>
          </a:p>
        </p:txBody>
      </p:sp>
      <p:sp>
        <p:nvSpPr>
          <p:cNvPr id="369668" name="Rectangle 4">
            <a:extLst>
              <a:ext uri="{FF2B5EF4-FFF2-40B4-BE49-F238E27FC236}">
                <a16:creationId xmlns:a16="http://schemas.microsoft.com/office/drawing/2014/main" id="{FC1E1D65-769F-45A6-B1A9-EE11AF42B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16764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 b="0" i="0"/>
              <a:t>Imagem </a:t>
            </a:r>
            <a:br>
              <a:rPr lang="en-US" altLang="en-US" sz="2400" b="0" i="0"/>
            </a:br>
            <a:r>
              <a:rPr lang="en-US" altLang="en-US" sz="2400" b="0" i="0"/>
              <a:t>Analógica</a:t>
            </a:r>
            <a:br>
              <a:rPr lang="en-US" altLang="en-US" sz="2400" b="0" i="0"/>
            </a:br>
            <a:r>
              <a:rPr lang="en-US" altLang="en-US" sz="2400" b="0" i="0"/>
              <a:t>ou Simbólica</a:t>
            </a:r>
          </a:p>
        </p:txBody>
      </p:sp>
      <p:sp>
        <p:nvSpPr>
          <p:cNvPr id="369669" name="AutoShape 5">
            <a:extLst>
              <a:ext uri="{FF2B5EF4-FFF2-40B4-BE49-F238E27FC236}">
                <a16:creationId xmlns:a16="http://schemas.microsoft.com/office/drawing/2014/main" id="{280338A4-0250-476C-8CEE-64CA3C76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1524000" cy="11430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0">
                <a:latin typeface="Book Antiqua" panose="02040602050305030304" pitchFamily="18" charset="0"/>
              </a:rPr>
              <a:t>Amostragem</a:t>
            </a:r>
          </a:p>
        </p:txBody>
      </p:sp>
      <p:sp>
        <p:nvSpPr>
          <p:cNvPr id="369670" name="Rectangle 6">
            <a:extLst>
              <a:ext uri="{FF2B5EF4-FFF2-40B4-BE49-F238E27FC236}">
                <a16:creationId xmlns:a16="http://schemas.microsoft.com/office/drawing/2014/main" id="{DE2F4F15-607A-4E5D-A94B-A79E0572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15240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 b="0" i="0"/>
              <a:t>Imagem</a:t>
            </a:r>
            <a:br>
              <a:rPr lang="en-US" altLang="en-US" sz="2400" b="0" i="0"/>
            </a:br>
            <a:r>
              <a:rPr lang="en-US" altLang="en-US" sz="2400" b="0" i="0"/>
              <a:t>Contínua</a:t>
            </a:r>
          </a:p>
        </p:txBody>
      </p:sp>
      <p:sp>
        <p:nvSpPr>
          <p:cNvPr id="369671" name="Rectangle 7">
            <a:extLst>
              <a:ext uri="{FF2B5EF4-FFF2-40B4-BE49-F238E27FC236}">
                <a16:creationId xmlns:a16="http://schemas.microsoft.com/office/drawing/2014/main" id="{F7021851-0432-40BB-A922-D48D66D99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62200"/>
            <a:ext cx="1371600" cy="137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 b="0" i="0"/>
              <a:t>Amostras</a:t>
            </a:r>
          </a:p>
        </p:txBody>
      </p:sp>
      <p:sp>
        <p:nvSpPr>
          <p:cNvPr id="369672" name="AutoShape 8">
            <a:extLst>
              <a:ext uri="{FF2B5EF4-FFF2-40B4-BE49-F238E27FC236}">
                <a16:creationId xmlns:a16="http://schemas.microsoft.com/office/drawing/2014/main" id="{3D0D1CCF-A935-45A7-A4FC-CC9C3739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1676400" cy="1143000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0">
                <a:latin typeface="Book Antiqua" panose="02040602050305030304" pitchFamily="18" charset="0"/>
              </a:rPr>
              <a:t>Reconstrução</a:t>
            </a:r>
          </a:p>
        </p:txBody>
      </p:sp>
      <p:grpSp>
        <p:nvGrpSpPr>
          <p:cNvPr id="369673" name="Group 9">
            <a:extLst>
              <a:ext uri="{FF2B5EF4-FFF2-40B4-BE49-F238E27FC236}">
                <a16:creationId xmlns:a16="http://schemas.microsoft.com/office/drawing/2014/main" id="{708717F3-01C9-4C2E-9DB6-5949910F43D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419600"/>
            <a:ext cx="1295400" cy="1447800"/>
            <a:chOff x="528" y="2784"/>
            <a:chExt cx="816" cy="912"/>
          </a:xfrm>
        </p:grpSpPr>
        <p:sp>
          <p:nvSpPr>
            <p:cNvPr id="369674" name="Freeform 10">
              <a:extLst>
                <a:ext uri="{FF2B5EF4-FFF2-40B4-BE49-F238E27FC236}">
                  <a16:creationId xmlns:a16="http://schemas.microsoft.com/office/drawing/2014/main" id="{42CCD561-BF33-4B70-8FDE-08C7023B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839"/>
              <a:ext cx="780" cy="857"/>
            </a:xfrm>
            <a:custGeom>
              <a:avLst/>
              <a:gdLst>
                <a:gd name="T0" fmla="*/ 0 w 2064"/>
                <a:gd name="T1" fmla="*/ 888 h 1120"/>
                <a:gd name="T2" fmla="*/ 432 w 2064"/>
                <a:gd name="T3" fmla="*/ 264 h 1120"/>
                <a:gd name="T4" fmla="*/ 720 w 2064"/>
                <a:gd name="T5" fmla="*/ 840 h 1120"/>
                <a:gd name="T6" fmla="*/ 1248 w 2064"/>
                <a:gd name="T7" fmla="*/ 552 h 1120"/>
                <a:gd name="T8" fmla="*/ 1440 w 2064"/>
                <a:gd name="T9" fmla="*/ 1032 h 1120"/>
                <a:gd name="T10" fmla="*/ 1920 w 2064"/>
                <a:gd name="T11" fmla="*/ 24 h 1120"/>
                <a:gd name="T12" fmla="*/ 2064 w 2064"/>
                <a:gd name="T13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4" h="1120">
                  <a:moveTo>
                    <a:pt x="0" y="888"/>
                  </a:moveTo>
                  <a:cubicBezTo>
                    <a:pt x="156" y="580"/>
                    <a:pt x="312" y="272"/>
                    <a:pt x="432" y="264"/>
                  </a:cubicBezTo>
                  <a:cubicBezTo>
                    <a:pt x="552" y="256"/>
                    <a:pt x="584" y="792"/>
                    <a:pt x="720" y="840"/>
                  </a:cubicBezTo>
                  <a:cubicBezTo>
                    <a:pt x="856" y="888"/>
                    <a:pt x="1128" y="520"/>
                    <a:pt x="1248" y="552"/>
                  </a:cubicBezTo>
                  <a:cubicBezTo>
                    <a:pt x="1368" y="584"/>
                    <a:pt x="1328" y="1120"/>
                    <a:pt x="1440" y="1032"/>
                  </a:cubicBezTo>
                  <a:cubicBezTo>
                    <a:pt x="1552" y="944"/>
                    <a:pt x="1816" y="48"/>
                    <a:pt x="1920" y="24"/>
                  </a:cubicBezTo>
                  <a:cubicBezTo>
                    <a:pt x="2024" y="0"/>
                    <a:pt x="2040" y="744"/>
                    <a:pt x="2064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5" name="Line 11">
              <a:extLst>
                <a:ext uri="{FF2B5EF4-FFF2-40B4-BE49-F238E27FC236}">
                  <a16:creationId xmlns:a16="http://schemas.microsoft.com/office/drawing/2014/main" id="{3C7A7C57-4DD1-4106-B883-9FEED966E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2784"/>
              <a:ext cx="0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6" name="Line 12">
              <a:extLst>
                <a:ext uri="{FF2B5EF4-FFF2-40B4-BE49-F238E27FC236}">
                  <a16:creationId xmlns:a16="http://schemas.microsoft.com/office/drawing/2014/main" id="{60B9D1E4-31F0-45F6-97FD-0431A82A4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4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677" name="Group 13">
            <a:extLst>
              <a:ext uri="{FF2B5EF4-FFF2-40B4-BE49-F238E27FC236}">
                <a16:creationId xmlns:a16="http://schemas.microsoft.com/office/drawing/2014/main" id="{EBA23873-EC3B-4B6B-ACF3-EB8CEC8D78F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419600"/>
            <a:ext cx="1295400" cy="1282700"/>
            <a:chOff x="1440" y="2784"/>
            <a:chExt cx="816" cy="808"/>
          </a:xfrm>
        </p:grpSpPr>
        <p:sp>
          <p:nvSpPr>
            <p:cNvPr id="369678" name="Line 14">
              <a:extLst>
                <a:ext uri="{FF2B5EF4-FFF2-40B4-BE49-F238E27FC236}">
                  <a16:creationId xmlns:a16="http://schemas.microsoft.com/office/drawing/2014/main" id="{623B4789-95B2-4B7D-BF75-40250BA0C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4" y="2784"/>
              <a:ext cx="0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9" name="Line 15">
              <a:extLst>
                <a:ext uri="{FF2B5EF4-FFF2-40B4-BE49-F238E27FC236}">
                  <a16:creationId xmlns:a16="http://schemas.microsoft.com/office/drawing/2014/main" id="{EE77BD52-2BFB-4D16-B0D9-5079BA203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0" name="Line 16">
              <a:extLst>
                <a:ext uri="{FF2B5EF4-FFF2-40B4-BE49-F238E27FC236}">
                  <a16:creationId xmlns:a16="http://schemas.microsoft.com/office/drawing/2014/main" id="{51695DDB-5DDD-49EC-9B3B-13B110C15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1" name="Line 17">
              <a:extLst>
                <a:ext uri="{FF2B5EF4-FFF2-40B4-BE49-F238E27FC236}">
                  <a16:creationId xmlns:a16="http://schemas.microsoft.com/office/drawing/2014/main" id="{36CA5DC0-6192-457A-A8C6-D70EBA5C4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2" name="Line 18">
              <a:extLst>
                <a:ext uri="{FF2B5EF4-FFF2-40B4-BE49-F238E27FC236}">
                  <a16:creationId xmlns:a16="http://schemas.microsoft.com/office/drawing/2014/main" id="{7FDF9181-EFE5-4201-821D-19CFD3206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3" name="Line 19">
              <a:extLst>
                <a:ext uri="{FF2B5EF4-FFF2-40B4-BE49-F238E27FC236}">
                  <a16:creationId xmlns:a16="http://schemas.microsoft.com/office/drawing/2014/main" id="{AD784D71-9F25-4113-8FB2-739924EAF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4" name="Line 20">
              <a:extLst>
                <a:ext uri="{FF2B5EF4-FFF2-40B4-BE49-F238E27FC236}">
                  <a16:creationId xmlns:a16="http://schemas.microsoft.com/office/drawing/2014/main" id="{727E4428-BEA7-4948-AC7D-436877FBA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5" name="Line 21">
              <a:extLst>
                <a:ext uri="{FF2B5EF4-FFF2-40B4-BE49-F238E27FC236}">
                  <a16:creationId xmlns:a16="http://schemas.microsoft.com/office/drawing/2014/main" id="{6E76863F-F03F-4D38-924A-37D76DA98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6" name="Line 22">
              <a:extLst>
                <a:ext uri="{FF2B5EF4-FFF2-40B4-BE49-F238E27FC236}">
                  <a16:creationId xmlns:a16="http://schemas.microsoft.com/office/drawing/2014/main" id="{51416CBD-3F85-40E2-BA63-D5D0B3490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687" name="Group 23">
            <a:extLst>
              <a:ext uri="{FF2B5EF4-FFF2-40B4-BE49-F238E27FC236}">
                <a16:creationId xmlns:a16="http://schemas.microsoft.com/office/drawing/2014/main" id="{A6DF6B42-1643-42E0-99CF-0B0780F31CB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419600"/>
            <a:ext cx="1295400" cy="1371600"/>
            <a:chOff x="2352" y="2784"/>
            <a:chExt cx="816" cy="864"/>
          </a:xfrm>
        </p:grpSpPr>
        <p:sp>
          <p:nvSpPr>
            <p:cNvPr id="369688" name="Line 24">
              <a:extLst>
                <a:ext uri="{FF2B5EF4-FFF2-40B4-BE49-F238E27FC236}">
                  <a16:creationId xmlns:a16="http://schemas.microsoft.com/office/drawing/2014/main" id="{155CE14E-4C09-4A22-A2F6-5481BAE3B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2784"/>
              <a:ext cx="0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9" name="Line 25">
              <a:extLst>
                <a:ext uri="{FF2B5EF4-FFF2-40B4-BE49-F238E27FC236}">
                  <a16:creationId xmlns:a16="http://schemas.microsoft.com/office/drawing/2014/main" id="{6D6CB81A-D11D-4D62-AC86-3F041B625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4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0" name="Line 26">
              <a:extLst>
                <a:ext uri="{FF2B5EF4-FFF2-40B4-BE49-F238E27FC236}">
                  <a16:creationId xmlns:a16="http://schemas.microsoft.com/office/drawing/2014/main" id="{DCF4AF6D-A834-4C2F-94E4-EB39B35C0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1" name="Line 27">
              <a:extLst>
                <a:ext uri="{FF2B5EF4-FFF2-40B4-BE49-F238E27FC236}">
                  <a16:creationId xmlns:a16="http://schemas.microsoft.com/office/drawing/2014/main" id="{2941DCC7-D0C4-4D0E-A226-EAEA4B3F0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36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2" name="Line 28">
              <a:extLst>
                <a:ext uri="{FF2B5EF4-FFF2-40B4-BE49-F238E27FC236}">
                  <a16:creationId xmlns:a16="http://schemas.microsoft.com/office/drawing/2014/main" id="{549D9FCD-3F2D-423A-8CA0-81B2601D5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31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3" name="Line 29">
              <a:extLst>
                <a:ext uri="{FF2B5EF4-FFF2-40B4-BE49-F238E27FC236}">
                  <a16:creationId xmlns:a16="http://schemas.microsoft.com/office/drawing/2014/main" id="{4FF5A788-5B11-456B-A2EE-7DB4ED8D9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449"/>
              <a:ext cx="0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4" name="Line 30">
              <a:extLst>
                <a:ext uri="{FF2B5EF4-FFF2-40B4-BE49-F238E27FC236}">
                  <a16:creationId xmlns:a16="http://schemas.microsoft.com/office/drawing/2014/main" id="{1747B09F-EA3A-4CD8-8732-EEAFDCD99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5" name="Line 31">
              <a:extLst>
                <a:ext uri="{FF2B5EF4-FFF2-40B4-BE49-F238E27FC236}">
                  <a16:creationId xmlns:a16="http://schemas.microsoft.com/office/drawing/2014/main" id="{BAD96EA5-8F6E-4B13-828A-AD31145BE9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880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696" name="Freeform 32">
            <a:extLst>
              <a:ext uri="{FF2B5EF4-FFF2-40B4-BE49-F238E27FC236}">
                <a16:creationId xmlns:a16="http://schemas.microsoft.com/office/drawing/2014/main" id="{967C05CA-ACFD-4A5D-BD93-E74CB9ED7080}"/>
              </a:ext>
            </a:extLst>
          </p:cNvPr>
          <p:cNvSpPr>
            <a:spLocks/>
          </p:cNvSpPr>
          <p:nvPr/>
        </p:nvSpPr>
        <p:spPr bwMode="auto">
          <a:xfrm>
            <a:off x="3733800" y="4506913"/>
            <a:ext cx="1238250" cy="1360487"/>
          </a:xfrm>
          <a:custGeom>
            <a:avLst/>
            <a:gdLst>
              <a:gd name="T0" fmla="*/ 0 w 2064"/>
              <a:gd name="T1" fmla="*/ 888 h 1120"/>
              <a:gd name="T2" fmla="*/ 432 w 2064"/>
              <a:gd name="T3" fmla="*/ 264 h 1120"/>
              <a:gd name="T4" fmla="*/ 720 w 2064"/>
              <a:gd name="T5" fmla="*/ 840 h 1120"/>
              <a:gd name="T6" fmla="*/ 1248 w 2064"/>
              <a:gd name="T7" fmla="*/ 552 h 1120"/>
              <a:gd name="T8" fmla="*/ 1440 w 2064"/>
              <a:gd name="T9" fmla="*/ 1032 h 1120"/>
              <a:gd name="T10" fmla="*/ 1920 w 2064"/>
              <a:gd name="T11" fmla="*/ 24 h 1120"/>
              <a:gd name="T12" fmla="*/ 2064 w 2064"/>
              <a:gd name="T13" fmla="*/ 888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1120">
                <a:moveTo>
                  <a:pt x="0" y="888"/>
                </a:moveTo>
                <a:cubicBezTo>
                  <a:pt x="156" y="580"/>
                  <a:pt x="312" y="272"/>
                  <a:pt x="432" y="264"/>
                </a:cubicBezTo>
                <a:cubicBezTo>
                  <a:pt x="552" y="256"/>
                  <a:pt x="584" y="792"/>
                  <a:pt x="720" y="840"/>
                </a:cubicBezTo>
                <a:cubicBezTo>
                  <a:pt x="856" y="888"/>
                  <a:pt x="1128" y="520"/>
                  <a:pt x="1248" y="552"/>
                </a:cubicBezTo>
                <a:cubicBezTo>
                  <a:pt x="1368" y="584"/>
                  <a:pt x="1328" y="1120"/>
                  <a:pt x="1440" y="1032"/>
                </a:cubicBezTo>
                <a:cubicBezTo>
                  <a:pt x="1552" y="944"/>
                  <a:pt x="1816" y="48"/>
                  <a:pt x="1920" y="24"/>
                </a:cubicBezTo>
                <a:cubicBezTo>
                  <a:pt x="2024" y="0"/>
                  <a:pt x="2040" y="744"/>
                  <a:pt x="2064" y="888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697" name="Group 33">
            <a:extLst>
              <a:ext uri="{FF2B5EF4-FFF2-40B4-BE49-F238E27FC236}">
                <a16:creationId xmlns:a16="http://schemas.microsoft.com/office/drawing/2014/main" id="{889239A9-864B-4BBD-A3DA-EA8EABFF432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419600"/>
            <a:ext cx="1295400" cy="1282700"/>
            <a:chOff x="3264" y="2784"/>
            <a:chExt cx="816" cy="808"/>
          </a:xfrm>
        </p:grpSpPr>
        <p:sp>
          <p:nvSpPr>
            <p:cNvPr id="369698" name="Line 34">
              <a:extLst>
                <a:ext uri="{FF2B5EF4-FFF2-40B4-BE49-F238E27FC236}">
                  <a16:creationId xmlns:a16="http://schemas.microsoft.com/office/drawing/2014/main" id="{61D546DD-FE8A-4B2A-BBF2-93DF9BFA7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784"/>
              <a:ext cx="0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9" name="Line 35">
              <a:extLst>
                <a:ext uri="{FF2B5EF4-FFF2-40B4-BE49-F238E27FC236}">
                  <a16:creationId xmlns:a16="http://schemas.microsoft.com/office/drawing/2014/main" id="{550DD1A5-3868-49B2-89C0-7669F6B8D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4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00" name="Group 36">
              <a:extLst>
                <a:ext uri="{FF2B5EF4-FFF2-40B4-BE49-F238E27FC236}">
                  <a16:creationId xmlns:a16="http://schemas.microsoft.com/office/drawing/2014/main" id="{CA98E612-DFF8-4F6F-AE24-2BBC179C5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97"/>
              <a:ext cx="768" cy="571"/>
              <a:chOff x="3264" y="2897"/>
              <a:chExt cx="768" cy="571"/>
            </a:xfrm>
          </p:grpSpPr>
          <p:sp>
            <p:nvSpPr>
              <p:cNvPr id="369701" name="Freeform 37">
                <a:extLst>
                  <a:ext uri="{FF2B5EF4-FFF2-40B4-BE49-F238E27FC236}">
                    <a16:creationId xmlns:a16="http://schemas.microsoft.com/office/drawing/2014/main" id="{49F36C2C-BADC-406B-B2B4-97951955F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02" name="Freeform 38">
                <a:extLst>
                  <a:ext uri="{FF2B5EF4-FFF2-40B4-BE49-F238E27FC236}">
                    <a16:creationId xmlns:a16="http://schemas.microsoft.com/office/drawing/2014/main" id="{C4A909C3-77B9-443E-A42F-4B372FE68CB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9703" name="Group 39">
            <a:extLst>
              <a:ext uri="{FF2B5EF4-FFF2-40B4-BE49-F238E27FC236}">
                <a16:creationId xmlns:a16="http://schemas.microsoft.com/office/drawing/2014/main" id="{274AD651-88E7-4EC1-99CC-DDDCEDFA204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19600"/>
            <a:ext cx="1295400" cy="1371600"/>
            <a:chOff x="4176" y="2784"/>
            <a:chExt cx="816" cy="864"/>
          </a:xfrm>
        </p:grpSpPr>
        <p:sp>
          <p:nvSpPr>
            <p:cNvPr id="369704" name="Line 40">
              <a:extLst>
                <a:ext uri="{FF2B5EF4-FFF2-40B4-BE49-F238E27FC236}">
                  <a16:creationId xmlns:a16="http://schemas.microsoft.com/office/drawing/2014/main" id="{006BC793-3A59-4BA3-80DA-B69905383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784"/>
              <a:ext cx="0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5" name="Line 41">
              <a:extLst>
                <a:ext uri="{FF2B5EF4-FFF2-40B4-BE49-F238E27FC236}">
                  <a16:creationId xmlns:a16="http://schemas.microsoft.com/office/drawing/2014/main" id="{BC3217D3-8EC9-4171-BDBE-C9DA6A2EA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4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6" name="Line 42">
              <a:extLst>
                <a:ext uri="{FF2B5EF4-FFF2-40B4-BE49-F238E27FC236}">
                  <a16:creationId xmlns:a16="http://schemas.microsoft.com/office/drawing/2014/main" id="{FD7336F3-13F4-4796-9211-CDDC3C48F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306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7" name="Line 43">
              <a:extLst>
                <a:ext uri="{FF2B5EF4-FFF2-40B4-BE49-F238E27FC236}">
                  <a16:creationId xmlns:a16="http://schemas.microsoft.com/office/drawing/2014/main" id="{CDF82EE3-63EE-427D-8904-08D0C4819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8" name="Line 44">
              <a:extLst>
                <a:ext uri="{FF2B5EF4-FFF2-40B4-BE49-F238E27FC236}">
                  <a16:creationId xmlns:a16="http://schemas.microsoft.com/office/drawing/2014/main" id="{02C983F8-83B1-48DC-B933-C598FA59B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31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9" name="Line 45">
              <a:extLst>
                <a:ext uri="{FF2B5EF4-FFF2-40B4-BE49-F238E27FC236}">
                  <a16:creationId xmlns:a16="http://schemas.microsoft.com/office/drawing/2014/main" id="{E018F15E-CB64-4618-8F44-10264A587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49"/>
              <a:ext cx="0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10" name="Line 46">
              <a:extLst>
                <a:ext uri="{FF2B5EF4-FFF2-40B4-BE49-F238E27FC236}">
                  <a16:creationId xmlns:a16="http://schemas.microsoft.com/office/drawing/2014/main" id="{CB4DA5CE-62F3-4B71-91A8-5E4F70F1A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3264"/>
              <a:ext cx="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11" name="Line 47">
              <a:extLst>
                <a:ext uri="{FF2B5EF4-FFF2-40B4-BE49-F238E27FC236}">
                  <a16:creationId xmlns:a16="http://schemas.microsoft.com/office/drawing/2014/main" id="{07AF560A-B6F9-4DCD-B34E-82725EB83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2880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12" name="Group 48">
              <a:extLst>
                <a:ext uri="{FF2B5EF4-FFF2-40B4-BE49-F238E27FC236}">
                  <a16:creationId xmlns:a16="http://schemas.microsoft.com/office/drawing/2014/main" id="{93D914F6-F466-4B0C-A1B0-0B96DCAB8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072"/>
              <a:ext cx="192" cy="398"/>
              <a:chOff x="3264" y="2897"/>
              <a:chExt cx="768" cy="571"/>
            </a:xfrm>
          </p:grpSpPr>
          <p:sp>
            <p:nvSpPr>
              <p:cNvPr id="369713" name="Freeform 49">
                <a:extLst>
                  <a:ext uri="{FF2B5EF4-FFF2-40B4-BE49-F238E27FC236}">
                    <a16:creationId xmlns:a16="http://schemas.microsoft.com/office/drawing/2014/main" id="{234F1F64-1852-4F48-ABB2-516C7511E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14" name="Freeform 50">
                <a:extLst>
                  <a:ext uri="{FF2B5EF4-FFF2-40B4-BE49-F238E27FC236}">
                    <a16:creationId xmlns:a16="http://schemas.microsoft.com/office/drawing/2014/main" id="{5E2BDC45-50CF-4E24-AB35-99DD984998E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15" name="Group 51">
              <a:extLst>
                <a:ext uri="{FF2B5EF4-FFF2-40B4-BE49-F238E27FC236}">
                  <a16:creationId xmlns:a16="http://schemas.microsoft.com/office/drawing/2014/main" id="{F6E0779C-6758-4786-816C-4ED26B5E4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92" cy="96"/>
              <a:chOff x="3264" y="2897"/>
              <a:chExt cx="768" cy="571"/>
            </a:xfrm>
          </p:grpSpPr>
          <p:sp>
            <p:nvSpPr>
              <p:cNvPr id="369716" name="Freeform 52">
                <a:extLst>
                  <a:ext uri="{FF2B5EF4-FFF2-40B4-BE49-F238E27FC236}">
                    <a16:creationId xmlns:a16="http://schemas.microsoft.com/office/drawing/2014/main" id="{FF12D413-64C4-40C2-A050-AE84A6C39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17" name="Freeform 53">
                <a:extLst>
                  <a:ext uri="{FF2B5EF4-FFF2-40B4-BE49-F238E27FC236}">
                    <a16:creationId xmlns:a16="http://schemas.microsoft.com/office/drawing/2014/main" id="{4A964749-ED24-4A0B-A52F-9F902679B8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18" name="Group 54">
              <a:extLst>
                <a:ext uri="{FF2B5EF4-FFF2-40B4-BE49-F238E27FC236}">
                  <a16:creationId xmlns:a16="http://schemas.microsoft.com/office/drawing/2014/main" id="{1D82EA52-836B-4CDE-8C38-5A65AF3BA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312"/>
              <a:ext cx="192" cy="144"/>
              <a:chOff x="3264" y="2897"/>
              <a:chExt cx="768" cy="571"/>
            </a:xfrm>
          </p:grpSpPr>
          <p:sp>
            <p:nvSpPr>
              <p:cNvPr id="369719" name="Freeform 55">
                <a:extLst>
                  <a:ext uri="{FF2B5EF4-FFF2-40B4-BE49-F238E27FC236}">
                    <a16:creationId xmlns:a16="http://schemas.microsoft.com/office/drawing/2014/main" id="{E3EA2768-3E3F-4532-934D-BD2BF5DD0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20" name="Freeform 56">
                <a:extLst>
                  <a:ext uri="{FF2B5EF4-FFF2-40B4-BE49-F238E27FC236}">
                    <a16:creationId xmlns:a16="http://schemas.microsoft.com/office/drawing/2014/main" id="{ED283BF7-F821-408E-9280-09ABDC285AB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21" name="Group 57">
              <a:extLst>
                <a:ext uri="{FF2B5EF4-FFF2-40B4-BE49-F238E27FC236}">
                  <a16:creationId xmlns:a16="http://schemas.microsoft.com/office/drawing/2014/main" id="{836ED4B4-017C-4C88-9870-D48BF40071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608" y="3449"/>
              <a:ext cx="192" cy="192"/>
              <a:chOff x="3264" y="2897"/>
              <a:chExt cx="768" cy="571"/>
            </a:xfrm>
          </p:grpSpPr>
          <p:sp>
            <p:nvSpPr>
              <p:cNvPr id="369722" name="Freeform 58">
                <a:extLst>
                  <a:ext uri="{FF2B5EF4-FFF2-40B4-BE49-F238E27FC236}">
                    <a16:creationId xmlns:a16="http://schemas.microsoft.com/office/drawing/2014/main" id="{AC0282DA-7EC7-471D-9CB0-96D4D6FD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23" name="Freeform 59">
                <a:extLst>
                  <a:ext uri="{FF2B5EF4-FFF2-40B4-BE49-F238E27FC236}">
                    <a16:creationId xmlns:a16="http://schemas.microsoft.com/office/drawing/2014/main" id="{A1D9729A-42C7-45AA-B3EF-427FCEDB052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24" name="Group 60">
              <a:extLst>
                <a:ext uri="{FF2B5EF4-FFF2-40B4-BE49-F238E27FC236}">
                  <a16:creationId xmlns:a16="http://schemas.microsoft.com/office/drawing/2014/main" id="{A160FF51-EA10-4B4F-AB09-D29DEC99C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264"/>
              <a:ext cx="192" cy="192"/>
              <a:chOff x="3264" y="2897"/>
              <a:chExt cx="768" cy="571"/>
            </a:xfrm>
          </p:grpSpPr>
          <p:sp>
            <p:nvSpPr>
              <p:cNvPr id="369725" name="Freeform 61">
                <a:extLst>
                  <a:ext uri="{FF2B5EF4-FFF2-40B4-BE49-F238E27FC236}">
                    <a16:creationId xmlns:a16="http://schemas.microsoft.com/office/drawing/2014/main" id="{1D1229C5-BF1A-4175-AA6D-864A79742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26" name="Freeform 62">
                <a:extLst>
                  <a:ext uri="{FF2B5EF4-FFF2-40B4-BE49-F238E27FC236}">
                    <a16:creationId xmlns:a16="http://schemas.microsoft.com/office/drawing/2014/main" id="{EE92DE19-59CA-4369-B4B6-456B862510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27" name="Group 63">
              <a:extLst>
                <a:ext uri="{FF2B5EF4-FFF2-40B4-BE49-F238E27FC236}">
                  <a16:creationId xmlns:a16="http://schemas.microsoft.com/office/drawing/2014/main" id="{8B3AF720-FF78-40B1-BDCB-1A1983FD9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2880"/>
              <a:ext cx="192" cy="583"/>
              <a:chOff x="3264" y="2897"/>
              <a:chExt cx="768" cy="571"/>
            </a:xfrm>
          </p:grpSpPr>
          <p:sp>
            <p:nvSpPr>
              <p:cNvPr id="369728" name="Freeform 64">
                <a:extLst>
                  <a:ext uri="{FF2B5EF4-FFF2-40B4-BE49-F238E27FC236}">
                    <a16:creationId xmlns:a16="http://schemas.microsoft.com/office/drawing/2014/main" id="{94EF8904-C1F6-4F33-BC74-BCC50DD3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897"/>
                <a:ext cx="387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29" name="Freeform 65">
                <a:extLst>
                  <a:ext uri="{FF2B5EF4-FFF2-40B4-BE49-F238E27FC236}">
                    <a16:creationId xmlns:a16="http://schemas.microsoft.com/office/drawing/2014/main" id="{C6538083-B9C2-4B85-8094-9C5835BAF79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51" y="2899"/>
                <a:ext cx="381" cy="569"/>
              </a:xfrm>
              <a:custGeom>
                <a:avLst/>
                <a:gdLst>
                  <a:gd name="T0" fmla="*/ 0 w 387"/>
                  <a:gd name="T1" fmla="*/ 548 h 569"/>
                  <a:gd name="T2" fmla="*/ 153 w 387"/>
                  <a:gd name="T3" fmla="*/ 491 h 569"/>
                  <a:gd name="T4" fmla="*/ 292 w 387"/>
                  <a:gd name="T5" fmla="*/ 81 h 569"/>
                  <a:gd name="T6" fmla="*/ 387 w 387"/>
                  <a:gd name="T7" fmla="*/ 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569">
                    <a:moveTo>
                      <a:pt x="0" y="548"/>
                    </a:moveTo>
                    <a:cubicBezTo>
                      <a:pt x="26" y="539"/>
                      <a:pt x="104" y="569"/>
                      <a:pt x="153" y="491"/>
                    </a:cubicBezTo>
                    <a:cubicBezTo>
                      <a:pt x="202" y="413"/>
                      <a:pt x="253" y="162"/>
                      <a:pt x="292" y="81"/>
                    </a:cubicBezTo>
                    <a:cubicBezTo>
                      <a:pt x="331" y="0"/>
                      <a:pt x="367" y="23"/>
                      <a:pt x="387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9730" name="Freeform 66">
            <a:extLst>
              <a:ext uri="{FF2B5EF4-FFF2-40B4-BE49-F238E27FC236}">
                <a16:creationId xmlns:a16="http://schemas.microsoft.com/office/drawing/2014/main" id="{AC5176A6-4075-499D-B96A-F3D8758471CF}"/>
              </a:ext>
            </a:extLst>
          </p:cNvPr>
          <p:cNvSpPr>
            <a:spLocks/>
          </p:cNvSpPr>
          <p:nvPr/>
        </p:nvSpPr>
        <p:spPr bwMode="auto">
          <a:xfrm>
            <a:off x="6713538" y="4513263"/>
            <a:ext cx="1231900" cy="1344612"/>
          </a:xfrm>
          <a:custGeom>
            <a:avLst/>
            <a:gdLst>
              <a:gd name="T0" fmla="*/ 0 w 776"/>
              <a:gd name="T1" fmla="*/ 618 h 847"/>
              <a:gd name="T2" fmla="*/ 44 w 776"/>
              <a:gd name="T3" fmla="*/ 509 h 847"/>
              <a:gd name="T4" fmla="*/ 103 w 776"/>
              <a:gd name="T5" fmla="*/ 245 h 847"/>
              <a:gd name="T6" fmla="*/ 271 w 776"/>
              <a:gd name="T7" fmla="*/ 604 h 847"/>
              <a:gd name="T8" fmla="*/ 396 w 776"/>
              <a:gd name="T9" fmla="*/ 450 h 847"/>
              <a:gd name="T10" fmla="*/ 491 w 776"/>
              <a:gd name="T11" fmla="*/ 779 h 847"/>
              <a:gd name="T12" fmla="*/ 674 w 776"/>
              <a:gd name="T13" fmla="*/ 40 h 847"/>
              <a:gd name="T14" fmla="*/ 725 w 776"/>
              <a:gd name="T15" fmla="*/ 538 h 847"/>
              <a:gd name="T16" fmla="*/ 776 w 776"/>
              <a:gd name="T17" fmla="*/ 604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6" h="847">
                <a:moveTo>
                  <a:pt x="0" y="618"/>
                </a:moveTo>
                <a:cubicBezTo>
                  <a:pt x="7" y="600"/>
                  <a:pt x="27" y="571"/>
                  <a:pt x="44" y="509"/>
                </a:cubicBezTo>
                <a:cubicBezTo>
                  <a:pt x="61" y="447"/>
                  <a:pt x="65" y="229"/>
                  <a:pt x="103" y="245"/>
                </a:cubicBezTo>
                <a:cubicBezTo>
                  <a:pt x="141" y="261"/>
                  <a:pt x="222" y="570"/>
                  <a:pt x="271" y="604"/>
                </a:cubicBezTo>
                <a:cubicBezTo>
                  <a:pt x="320" y="638"/>
                  <a:pt x="359" y="421"/>
                  <a:pt x="396" y="450"/>
                </a:cubicBezTo>
                <a:cubicBezTo>
                  <a:pt x="433" y="479"/>
                  <a:pt x="445" y="847"/>
                  <a:pt x="491" y="779"/>
                </a:cubicBezTo>
                <a:cubicBezTo>
                  <a:pt x="537" y="711"/>
                  <a:pt x="635" y="80"/>
                  <a:pt x="674" y="40"/>
                </a:cubicBezTo>
                <a:cubicBezTo>
                  <a:pt x="713" y="0"/>
                  <a:pt x="708" y="444"/>
                  <a:pt x="725" y="538"/>
                </a:cubicBezTo>
                <a:cubicBezTo>
                  <a:pt x="742" y="632"/>
                  <a:pt x="766" y="590"/>
                  <a:pt x="776" y="604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 autoUpdateAnimBg="0"/>
      <p:bldP spid="369669" grpId="0" animBg="1" autoUpdateAnimBg="0"/>
      <p:bldP spid="369670" grpId="0" animBg="1" autoUpdateAnimBg="0"/>
      <p:bldP spid="369671" grpId="0" animBg="1" autoUpdateAnimBg="0"/>
      <p:bldP spid="36967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BA6C85D2-C74B-4A56-89EA-0BEC3358B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Distância focal</a:t>
            </a:r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63DF8E71-F117-46CF-B82B-E4C3CB18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982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DA644732-F82A-4928-8EDA-97A44DB1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99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8D68FB9A-509C-4B93-BAA9-A4E7F13A9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608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6535" name="Rectangle 7">
            <a:extLst>
              <a:ext uri="{FF2B5EF4-FFF2-40B4-BE49-F238E27FC236}">
                <a16:creationId xmlns:a16="http://schemas.microsoft.com/office/drawing/2014/main" id="{CDDAD04B-F578-4AA2-8E58-A03D4910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90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6536" name="Picture 8" descr="m2">
            <a:extLst>
              <a:ext uri="{FF2B5EF4-FFF2-40B4-BE49-F238E27FC236}">
                <a16:creationId xmlns:a16="http://schemas.microsoft.com/office/drawing/2014/main" id="{5A0F2BD8-CE72-4509-B877-B78E52EA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43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7" name="Rectangle 9">
            <a:extLst>
              <a:ext uri="{FF2B5EF4-FFF2-40B4-BE49-F238E27FC236}">
                <a16:creationId xmlns:a16="http://schemas.microsoft.com/office/drawing/2014/main" id="{009A0E04-573C-4EBB-A412-7E48F208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65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6538" name="Picture 10" descr="m100">
            <a:extLst>
              <a:ext uri="{FF2B5EF4-FFF2-40B4-BE49-F238E27FC236}">
                <a16:creationId xmlns:a16="http://schemas.microsoft.com/office/drawing/2014/main" id="{706D6A8A-788B-4C33-8A0A-13FA45AF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43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9" name="Rectangle 11">
            <a:extLst>
              <a:ext uri="{FF2B5EF4-FFF2-40B4-BE49-F238E27FC236}">
                <a16:creationId xmlns:a16="http://schemas.microsoft.com/office/drawing/2014/main" id="{955B7536-326C-48CA-9DC3-FA786F3C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Mike Stark - http://www.cs.utah.edu/~shirley/classes/cs684_98/students/mstark/hw4/hw4.html</a:t>
            </a:r>
          </a:p>
        </p:txBody>
      </p:sp>
      <p:sp>
        <p:nvSpPr>
          <p:cNvPr id="406540" name="Text Box 12">
            <a:extLst>
              <a:ext uri="{FF2B5EF4-FFF2-40B4-BE49-F238E27FC236}">
                <a16:creationId xmlns:a16="http://schemas.microsoft.com/office/drawing/2014/main" id="{5196FE5F-FE97-4F99-8639-790B59B6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0" i="0"/>
              <a:t>Distância focal:</a:t>
            </a:r>
            <a:r>
              <a:rPr lang="en-US" altLang="en-US"/>
              <a:t> </a:t>
            </a:r>
            <a:r>
              <a:rPr lang="en-US" altLang="en-US" sz="1800" b="0" i="0"/>
              <a:t>2 m</a:t>
            </a:r>
          </a:p>
        </p:txBody>
      </p:sp>
      <p:sp>
        <p:nvSpPr>
          <p:cNvPr id="406541" name="Text Box 13">
            <a:extLst>
              <a:ext uri="{FF2B5EF4-FFF2-40B4-BE49-F238E27FC236}">
                <a16:creationId xmlns:a16="http://schemas.microsoft.com/office/drawing/2014/main" id="{A7F58529-69C9-4161-A81E-3F77514E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0" i="0"/>
              <a:t>Distância focal infinita</a:t>
            </a:r>
            <a:endParaRPr lang="en-US" altLang="en-US" sz="1800" b="0" i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07725260-04C2-40BB-8573-A0385202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Abertura</a:t>
            </a: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E32E099B-4EE6-46EE-BE58-5BDE55158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982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sp>
        <p:nvSpPr>
          <p:cNvPr id="408580" name="Rectangle 4">
            <a:extLst>
              <a:ext uri="{FF2B5EF4-FFF2-40B4-BE49-F238E27FC236}">
                <a16:creationId xmlns:a16="http://schemas.microsoft.com/office/drawing/2014/main" id="{8091D75F-E603-472B-A8C3-B63D158F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611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1" name="Rectangle 5">
            <a:extLst>
              <a:ext uri="{FF2B5EF4-FFF2-40B4-BE49-F238E27FC236}">
                <a16:creationId xmlns:a16="http://schemas.microsoft.com/office/drawing/2014/main" id="{49D12318-C421-4FC0-AD9E-242FEF89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99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2" name="Rectangle 6">
            <a:extLst>
              <a:ext uri="{FF2B5EF4-FFF2-40B4-BE49-F238E27FC236}">
                <a16:creationId xmlns:a16="http://schemas.microsoft.com/office/drawing/2014/main" id="{1432FF27-BBC2-459B-B6AD-D6E9E914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608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3" name="Rectangle 7">
            <a:extLst>
              <a:ext uri="{FF2B5EF4-FFF2-40B4-BE49-F238E27FC236}">
                <a16:creationId xmlns:a16="http://schemas.microsoft.com/office/drawing/2014/main" id="{9330E5B6-712A-48E4-8900-0796A76D9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90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4" name="Rectangle 8">
            <a:extLst>
              <a:ext uri="{FF2B5EF4-FFF2-40B4-BE49-F238E27FC236}">
                <a16:creationId xmlns:a16="http://schemas.microsoft.com/office/drawing/2014/main" id="{799EA7E2-925E-47B4-B2FA-1DEF8BD52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65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5" name="Rectangle 9">
            <a:extLst>
              <a:ext uri="{FF2B5EF4-FFF2-40B4-BE49-F238E27FC236}">
                <a16:creationId xmlns:a16="http://schemas.microsoft.com/office/drawing/2014/main" id="{14B04D22-AA61-4452-B36B-F748D1BD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Mike Stark - http://www.cs.utah.edu/~shirley/classes/cs684_98/students/mstark/hw4/hw4.html</a:t>
            </a:r>
          </a:p>
        </p:txBody>
      </p:sp>
      <p:sp>
        <p:nvSpPr>
          <p:cNvPr id="408586" name="Text Box 10">
            <a:extLst>
              <a:ext uri="{FF2B5EF4-FFF2-40B4-BE49-F238E27FC236}">
                <a16:creationId xmlns:a16="http://schemas.microsoft.com/office/drawing/2014/main" id="{461E7DCF-151F-4AF3-8EE5-8395260C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/>
              <a:t>f22</a:t>
            </a:r>
          </a:p>
        </p:txBody>
      </p:sp>
      <p:sp>
        <p:nvSpPr>
          <p:cNvPr id="408587" name="Text Box 11">
            <a:extLst>
              <a:ext uri="{FF2B5EF4-FFF2-40B4-BE49-F238E27FC236}">
                <a16:creationId xmlns:a16="http://schemas.microsoft.com/office/drawing/2014/main" id="{13BB47DE-0254-421D-A58C-FCC47171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/>
              <a:t>f11</a:t>
            </a:r>
          </a:p>
        </p:txBody>
      </p:sp>
      <p:pic>
        <p:nvPicPr>
          <p:cNvPr id="408588" name="Picture 12" descr="f22">
            <a:extLst>
              <a:ext uri="{FF2B5EF4-FFF2-40B4-BE49-F238E27FC236}">
                <a16:creationId xmlns:a16="http://schemas.microsoft.com/office/drawing/2014/main" id="{49FCE195-143D-4391-A932-43AD0C90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89438" cy="4389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89" name="Picture 13" descr="f11">
            <a:extLst>
              <a:ext uri="{FF2B5EF4-FFF2-40B4-BE49-F238E27FC236}">
                <a16:creationId xmlns:a16="http://schemas.microsoft.com/office/drawing/2014/main" id="{E0258EBD-6E02-4130-BE32-EDC96269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89438" cy="4389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7AEE760C-7D55-49CA-BE6B-BA25ED010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Abertura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B32E6CA5-344C-4AA1-A84D-7CB21929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982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330F01DC-C456-49D1-AE25-61FEAE15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611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3A7546C2-DECC-4427-AC20-40DDE931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99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06" name="Rectangle 6">
            <a:extLst>
              <a:ext uri="{FF2B5EF4-FFF2-40B4-BE49-F238E27FC236}">
                <a16:creationId xmlns:a16="http://schemas.microsoft.com/office/drawing/2014/main" id="{0E27686B-81CA-42D8-91AD-9E2DE48E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608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6766003F-39AD-441F-96F6-3AAC9AE1D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90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08" name="Rectangle 8">
            <a:extLst>
              <a:ext uri="{FF2B5EF4-FFF2-40B4-BE49-F238E27FC236}">
                <a16:creationId xmlns:a16="http://schemas.microsoft.com/office/drawing/2014/main" id="{E068E4C0-C76E-4815-8320-5CCE4E810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65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09" name="Rectangle 9">
            <a:extLst>
              <a:ext uri="{FF2B5EF4-FFF2-40B4-BE49-F238E27FC236}">
                <a16:creationId xmlns:a16="http://schemas.microsoft.com/office/drawing/2014/main" id="{31FBD633-4D05-47B0-A3CC-0A191DBF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Mike Stark - http://www.cs.utah.edu/~shirley/classes/cs684_98/students/mstark/hw4/hw4.html</a:t>
            </a:r>
          </a:p>
        </p:txBody>
      </p:sp>
      <p:sp>
        <p:nvSpPr>
          <p:cNvPr id="409610" name="Text Box 10">
            <a:extLst>
              <a:ext uri="{FF2B5EF4-FFF2-40B4-BE49-F238E27FC236}">
                <a16:creationId xmlns:a16="http://schemas.microsoft.com/office/drawing/2014/main" id="{E29D280D-87FE-4B84-8F0A-4DA6A252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/>
              <a:t>f5.6</a:t>
            </a:r>
          </a:p>
        </p:txBody>
      </p:sp>
      <p:sp>
        <p:nvSpPr>
          <p:cNvPr id="409611" name="Text Box 11">
            <a:extLst>
              <a:ext uri="{FF2B5EF4-FFF2-40B4-BE49-F238E27FC236}">
                <a16:creationId xmlns:a16="http://schemas.microsoft.com/office/drawing/2014/main" id="{BD2B3A4B-273A-405A-A66F-979BA951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/>
              <a:t>f3.3</a:t>
            </a:r>
          </a:p>
        </p:txBody>
      </p:sp>
      <p:pic>
        <p:nvPicPr>
          <p:cNvPr id="409612" name="Picture 12" descr="m05">
            <a:extLst>
              <a:ext uri="{FF2B5EF4-FFF2-40B4-BE49-F238E27FC236}">
                <a16:creationId xmlns:a16="http://schemas.microsoft.com/office/drawing/2014/main" id="{F56EEACB-732B-4D02-9251-FC37FC20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89438" cy="4389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13" name="Picture 13" descr="f3">
            <a:extLst>
              <a:ext uri="{FF2B5EF4-FFF2-40B4-BE49-F238E27FC236}">
                <a16:creationId xmlns:a16="http://schemas.microsoft.com/office/drawing/2014/main" id="{FBF65EB7-000F-441E-B71D-B8EE0D7C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89438" cy="4389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4A587420-2923-4C3A-BF5E-5C499480B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Modelos de Câmera Avançados</a:t>
            </a:r>
          </a:p>
        </p:txBody>
      </p:sp>
      <p:graphicFrame>
        <p:nvGraphicFramePr>
          <p:cNvPr id="401411" name="Object 3">
            <a:extLst>
              <a:ext uri="{FF2B5EF4-FFF2-40B4-BE49-F238E27FC236}">
                <a16:creationId xmlns:a16="http://schemas.microsoft.com/office/drawing/2014/main" id="{41005EC0-F1DB-4888-B67F-49E88481E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2438400"/>
          <a:ext cx="50958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1" name="Image Document" r:id="rId3" imgW="5095800" imgH="6591240" progId="Imaging.Document">
                  <p:embed/>
                </p:oleObj>
              </mc:Choice>
              <mc:Fallback>
                <p:oleObj name="Image Document" r:id="rId3" imgW="5095800" imgH="6591240" progId="Imaging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3757"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509587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2" name="Object 4">
            <a:extLst>
              <a:ext uri="{FF2B5EF4-FFF2-40B4-BE49-F238E27FC236}">
                <a16:creationId xmlns:a16="http://schemas.microsoft.com/office/drawing/2014/main" id="{97DDF402-A2D3-41AF-8B96-6EC50BB27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667000"/>
          <a:ext cx="35718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2" name="Image Document" r:id="rId5" imgW="5095800" imgH="6591240" progId="Imaging.Document">
                  <p:embed/>
                </p:oleObj>
              </mc:Choice>
              <mc:Fallback>
                <p:oleObj name="Image Document" r:id="rId5" imgW="5095800" imgH="6591240" progId="Imaging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07" t="46243" b="10983"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5718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Oval 2">
            <a:extLst>
              <a:ext uri="{FF2B5EF4-FFF2-40B4-BE49-F238E27FC236}">
                <a16:creationId xmlns:a16="http://schemas.microsoft.com/office/drawing/2014/main" id="{890B50E3-BB2C-4AF5-B19F-8EFBD3E4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5" y="2968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87E567C6-4FAC-4FA3-9FAF-F14950755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Penumbras</a:t>
            </a:r>
          </a:p>
        </p:txBody>
      </p:sp>
      <p:sp>
        <p:nvSpPr>
          <p:cNvPr id="402436" name="Rectangle 4">
            <a:extLst>
              <a:ext uri="{FF2B5EF4-FFF2-40B4-BE49-F238E27FC236}">
                <a16:creationId xmlns:a16="http://schemas.microsoft.com/office/drawing/2014/main" id="{DD20A6D5-FEF0-456B-9FED-75FEB1958A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212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200" dirty="0"/>
              <a:t>Fontes de luz pontuais não são realistas</a:t>
            </a:r>
          </a:p>
          <a:p>
            <a:pPr>
              <a:lnSpc>
                <a:spcPct val="90000"/>
              </a:lnSpc>
            </a:pPr>
            <a:r>
              <a:rPr lang="pt-BR" altLang="en-US" sz="2200" dirty="0"/>
              <a:t>Ray </a:t>
            </a:r>
            <a:r>
              <a:rPr lang="pt-BR" altLang="en-US" sz="2200" dirty="0" err="1"/>
              <a:t>Tracing</a:t>
            </a:r>
            <a:r>
              <a:rPr lang="pt-BR" altLang="en-US" sz="2200" dirty="0"/>
              <a:t> Distribuído permite modelar fontes de luz com área finita</a:t>
            </a:r>
          </a:p>
          <a:p>
            <a:pPr>
              <a:lnSpc>
                <a:spcPct val="90000"/>
              </a:lnSpc>
            </a:pPr>
            <a:r>
              <a:rPr lang="pt-BR" altLang="en-US" sz="2200" dirty="0"/>
              <a:t>Raios de detecção de sombra são lançados da superfície na direção de diversos pontos sobre a fonte de luz </a:t>
            </a:r>
          </a:p>
          <a:p>
            <a:pPr>
              <a:lnSpc>
                <a:spcPct val="90000"/>
              </a:lnSpc>
            </a:pPr>
            <a:r>
              <a:rPr lang="pt-BR" altLang="en-US" sz="2000" dirty="0"/>
              <a:t>Usa-se </a:t>
            </a:r>
            <a:r>
              <a:rPr lang="pt-BR" altLang="en-US" sz="2000" dirty="0" err="1"/>
              <a:t>jitter</a:t>
            </a:r>
            <a:r>
              <a:rPr lang="pt-BR" altLang="en-US" sz="2000" dirty="0"/>
              <a:t> para diminuir artefatos</a:t>
            </a:r>
          </a:p>
          <a:p>
            <a:pPr>
              <a:lnSpc>
                <a:spcPct val="90000"/>
              </a:lnSpc>
            </a:pPr>
            <a:r>
              <a:rPr lang="pt-BR" altLang="en-US" sz="2200" dirty="0"/>
              <a:t>N</a:t>
            </a:r>
            <a:r>
              <a:rPr lang="pt-BR" altLang="en-US" sz="2200" baseline="30000" dirty="0"/>
              <a:t>o</a:t>
            </a:r>
            <a:r>
              <a:rPr lang="pt-BR" altLang="en-US" sz="2200" dirty="0"/>
              <a:t> raios não interceptados /N</a:t>
            </a:r>
            <a:r>
              <a:rPr lang="pt-BR" altLang="en-US" sz="2200" baseline="30000" dirty="0"/>
              <a:t>o</a:t>
            </a:r>
            <a:r>
              <a:rPr lang="pt-BR" altLang="en-US" sz="2200" dirty="0"/>
              <a:t> total de raios = % de  iluminação</a:t>
            </a:r>
          </a:p>
        </p:txBody>
      </p:sp>
      <p:sp>
        <p:nvSpPr>
          <p:cNvPr id="402437" name="Oval 5">
            <a:extLst>
              <a:ext uri="{FF2B5EF4-FFF2-40B4-BE49-F238E27FC236}">
                <a16:creationId xmlns:a16="http://schemas.microsoft.com/office/drawing/2014/main" id="{BEBAAEDA-7FF2-47B6-8103-7EBF7884E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63525"/>
            <a:ext cx="2209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8" name="Oval 6">
            <a:extLst>
              <a:ext uri="{FF2B5EF4-FFF2-40B4-BE49-F238E27FC236}">
                <a16:creationId xmlns:a16="http://schemas.microsoft.com/office/drawing/2014/main" id="{7540D111-2B32-4E25-838E-C2BCF672F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625725"/>
            <a:ext cx="2590800" cy="4572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9" name="Line 7">
            <a:extLst>
              <a:ext uri="{FF2B5EF4-FFF2-40B4-BE49-F238E27FC236}">
                <a16:creationId xmlns:a16="http://schemas.microsoft.com/office/drawing/2014/main" id="{A288A4A7-E899-409A-91D4-7CB4D20AA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397125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0" name="Oval 8">
            <a:extLst>
              <a:ext uri="{FF2B5EF4-FFF2-40B4-BE49-F238E27FC236}">
                <a16:creationId xmlns:a16="http://schemas.microsoft.com/office/drawing/2014/main" id="{8C46254A-C0D0-4382-AAB2-FAFC6DF3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101725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1" name="Line 9">
            <a:extLst>
              <a:ext uri="{FF2B5EF4-FFF2-40B4-BE49-F238E27FC236}">
                <a16:creationId xmlns:a16="http://schemas.microsoft.com/office/drawing/2014/main" id="{A9512D93-9C64-472F-B5D6-A51F59EBBC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339725"/>
            <a:ext cx="381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2" name="Line 10">
            <a:extLst>
              <a:ext uri="{FF2B5EF4-FFF2-40B4-BE49-F238E27FC236}">
                <a16:creationId xmlns:a16="http://schemas.microsoft.com/office/drawing/2014/main" id="{751F07FE-E9AB-4341-AD31-1443C7BAC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39725"/>
            <a:ext cx="1600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3" name="Line 11">
            <a:extLst>
              <a:ext uri="{FF2B5EF4-FFF2-40B4-BE49-F238E27FC236}">
                <a16:creationId xmlns:a16="http://schemas.microsoft.com/office/drawing/2014/main" id="{E72EB2B1-ACE8-4199-98D6-344DCF0A6E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39725"/>
            <a:ext cx="990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4" name="Line 12">
            <a:extLst>
              <a:ext uri="{FF2B5EF4-FFF2-40B4-BE49-F238E27FC236}">
                <a16:creationId xmlns:a16="http://schemas.microsoft.com/office/drawing/2014/main" id="{62ED6F14-1EC2-4942-B0A5-784D365420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39725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5" name="Text Box 13">
            <a:extLst>
              <a:ext uri="{FF2B5EF4-FFF2-40B4-BE49-F238E27FC236}">
                <a16:creationId xmlns:a16="http://schemas.microsoft.com/office/drawing/2014/main" id="{988F5699-8D05-4FEC-B6E8-4907069D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3200400"/>
            <a:ext cx="205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50% iluminado</a:t>
            </a:r>
          </a:p>
        </p:txBody>
      </p:sp>
      <p:grpSp>
        <p:nvGrpSpPr>
          <p:cNvPr id="402446" name="Group 14">
            <a:extLst>
              <a:ext uri="{FF2B5EF4-FFF2-40B4-BE49-F238E27FC236}">
                <a16:creationId xmlns:a16="http://schemas.microsoft.com/office/drawing/2014/main" id="{95C64A62-C1B9-4095-A000-0D37236DA60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962400"/>
            <a:ext cx="2286000" cy="1981200"/>
            <a:chOff x="3408" y="2352"/>
            <a:chExt cx="2016" cy="1728"/>
          </a:xfrm>
        </p:grpSpPr>
        <p:sp>
          <p:nvSpPr>
            <p:cNvPr id="402447" name="Line 15">
              <a:extLst>
                <a:ext uri="{FF2B5EF4-FFF2-40B4-BE49-F238E27FC236}">
                  <a16:creationId xmlns:a16="http://schemas.microsoft.com/office/drawing/2014/main" id="{C690982A-E92E-433A-9672-D842BCA9C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448"/>
              <a:ext cx="768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8" name="Line 16">
              <a:extLst>
                <a:ext uri="{FF2B5EF4-FFF2-40B4-BE49-F238E27FC236}">
                  <a16:creationId xmlns:a16="http://schemas.microsoft.com/office/drawing/2014/main" id="{D93FFDB5-0721-47A2-AE1D-5C4CC9538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448"/>
              <a:ext cx="1872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9" name="Line 17">
              <a:extLst>
                <a:ext uri="{FF2B5EF4-FFF2-40B4-BE49-F238E27FC236}">
                  <a16:creationId xmlns:a16="http://schemas.microsoft.com/office/drawing/2014/main" id="{CB0B6490-A5B1-47F9-8179-B63A5D75A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48"/>
              <a:ext cx="1536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0" name="Line 18">
              <a:extLst>
                <a:ext uri="{FF2B5EF4-FFF2-40B4-BE49-F238E27FC236}">
                  <a16:creationId xmlns:a16="http://schemas.microsoft.com/office/drawing/2014/main" id="{704499DE-F257-4151-882C-937797C5B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8" y="2448"/>
              <a:ext cx="510" cy="1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1" name="Oval 19">
              <a:extLst>
                <a:ext uri="{FF2B5EF4-FFF2-40B4-BE49-F238E27FC236}">
                  <a16:creationId xmlns:a16="http://schemas.microsoft.com/office/drawing/2014/main" id="{088F7A62-8DD0-4A80-A65C-66E498256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1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2" name="Rectangle 20">
              <a:extLst>
                <a:ext uri="{FF2B5EF4-FFF2-40B4-BE49-F238E27FC236}">
                  <a16:creationId xmlns:a16="http://schemas.microsoft.com/office/drawing/2014/main" id="{A3E5561E-6F6D-4874-971D-F0B07D115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392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3" name="Rectangle 21">
              <a:extLst>
                <a:ext uri="{FF2B5EF4-FFF2-40B4-BE49-F238E27FC236}">
                  <a16:creationId xmlns:a16="http://schemas.microsoft.com/office/drawing/2014/main" id="{4DAB74C9-7B7F-43B2-BB53-9FB7D74C1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984"/>
              <a:ext cx="120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4" name="Rectangle 22">
              <a:extLst>
                <a:ext uri="{FF2B5EF4-FFF2-40B4-BE49-F238E27FC236}">
                  <a16:creationId xmlns:a16="http://schemas.microsoft.com/office/drawing/2014/main" id="{D3FD655D-CEBB-4305-B476-AA43CC355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984"/>
              <a:ext cx="912" cy="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5" name="Rectangle 23">
              <a:extLst>
                <a:ext uri="{FF2B5EF4-FFF2-40B4-BE49-F238E27FC236}">
                  <a16:creationId xmlns:a16="http://schemas.microsoft.com/office/drawing/2014/main" id="{B119D1BB-016D-4B71-B24F-BEC6A308E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3984"/>
              <a:ext cx="981" cy="9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56" name="Text Box 24">
            <a:extLst>
              <a:ext uri="{FF2B5EF4-FFF2-40B4-BE49-F238E27FC236}">
                <a16:creationId xmlns:a16="http://schemas.microsoft.com/office/drawing/2014/main" id="{FF91270A-948C-42A2-8F2B-F1AD075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9547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0" i="0"/>
              <a:t>penumbra</a:t>
            </a:r>
          </a:p>
        </p:txBody>
      </p:sp>
      <p:sp>
        <p:nvSpPr>
          <p:cNvPr id="402457" name="Text Box 25">
            <a:extLst>
              <a:ext uri="{FF2B5EF4-FFF2-40B4-BE49-F238E27FC236}">
                <a16:creationId xmlns:a16="http://schemas.microsoft.com/office/drawing/2014/main" id="{149268B2-A941-4CF4-9DD5-55D5315F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0" i="0"/>
              <a:t>penumbra</a:t>
            </a:r>
          </a:p>
        </p:txBody>
      </p:sp>
      <p:sp>
        <p:nvSpPr>
          <p:cNvPr id="402458" name="Text Box 26">
            <a:extLst>
              <a:ext uri="{FF2B5EF4-FFF2-40B4-BE49-F238E27FC236}">
                <a16:creationId xmlns:a16="http://schemas.microsoft.com/office/drawing/2014/main" id="{B0D20CC3-45AB-42B0-AC74-B2215313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5943600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0" i="0"/>
              <a:t>umbra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A14ACE53-A5F3-47D8-AF33-B45C22FDF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Penumbras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F54EDAE2-3963-4C7F-9E9E-7645518B3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pic>
        <p:nvPicPr>
          <p:cNvPr id="413700" name="Picture 4" descr="dist_shadow_standard">
            <a:extLst>
              <a:ext uri="{FF2B5EF4-FFF2-40B4-BE49-F238E27FC236}">
                <a16:creationId xmlns:a16="http://schemas.microsoft.com/office/drawing/2014/main" id="{DC2AA51F-02F0-4C45-88DF-62999388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2163763" cy="2163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1" name="Picture 5" descr="dist_shadow_standard_crop_enlarged">
            <a:extLst>
              <a:ext uri="{FF2B5EF4-FFF2-40B4-BE49-F238E27FC236}">
                <a16:creationId xmlns:a16="http://schemas.microsoft.com/office/drawing/2014/main" id="{75C3F7DA-CD24-4AEC-AC41-25618919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3075"/>
            <a:ext cx="1646238" cy="1965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2" name="Picture 6" descr="dist_shadow_soft_10">
            <a:extLst>
              <a:ext uri="{FF2B5EF4-FFF2-40B4-BE49-F238E27FC236}">
                <a16:creationId xmlns:a16="http://schemas.microsoft.com/office/drawing/2014/main" id="{058AD134-847F-4C58-A0B5-3F86E88E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447800"/>
            <a:ext cx="2163762" cy="2163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3" name="Picture 7" descr="dist_shadow_soft_10_crop_enlarged">
            <a:extLst>
              <a:ext uri="{FF2B5EF4-FFF2-40B4-BE49-F238E27FC236}">
                <a16:creationId xmlns:a16="http://schemas.microsoft.com/office/drawing/2014/main" id="{1572269A-7A3E-4BF7-A202-C77D79E5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83075"/>
            <a:ext cx="1714500" cy="1965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4" name="Picture 8" descr="dist_shadow_soft_20">
            <a:extLst>
              <a:ext uri="{FF2B5EF4-FFF2-40B4-BE49-F238E27FC236}">
                <a16:creationId xmlns:a16="http://schemas.microsoft.com/office/drawing/2014/main" id="{BC98FBD3-C4C8-4C83-83B3-23E46C17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447800"/>
            <a:ext cx="2163762" cy="2163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5" name="Picture 9" descr="dist_shadow_soft_20_crop_enlarged">
            <a:extLst>
              <a:ext uri="{FF2B5EF4-FFF2-40B4-BE49-F238E27FC236}">
                <a16:creationId xmlns:a16="http://schemas.microsoft.com/office/drawing/2014/main" id="{424C8E77-C87A-4922-BA42-553F2AE9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1646238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6" name="Picture 10" descr="dist_shadow_soft_50">
            <a:extLst>
              <a:ext uri="{FF2B5EF4-FFF2-40B4-BE49-F238E27FC236}">
                <a16:creationId xmlns:a16="http://schemas.microsoft.com/office/drawing/2014/main" id="{72488D46-E599-41F8-BB51-541E769F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447800"/>
            <a:ext cx="2163762" cy="2163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7" name="Picture 11" descr="dist_shadow_soft_50_crop_enlarged">
            <a:extLst>
              <a:ext uri="{FF2B5EF4-FFF2-40B4-BE49-F238E27FC236}">
                <a16:creationId xmlns:a16="http://schemas.microsoft.com/office/drawing/2014/main" id="{4EF174DA-3E8E-4624-961A-46B8E80E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267200"/>
            <a:ext cx="1692275" cy="2011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8" name="Text Box 12">
            <a:extLst>
              <a:ext uri="{FF2B5EF4-FFF2-40B4-BE49-F238E27FC236}">
                <a16:creationId xmlns:a16="http://schemas.microsoft.com/office/drawing/2014/main" id="{ED43ACC1-06D6-4BF8-A7C6-E99B9D25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50 raios</a:t>
            </a:r>
          </a:p>
        </p:txBody>
      </p:sp>
      <p:sp>
        <p:nvSpPr>
          <p:cNvPr id="413709" name="Text Box 13">
            <a:extLst>
              <a:ext uri="{FF2B5EF4-FFF2-40B4-BE49-F238E27FC236}">
                <a16:creationId xmlns:a16="http://schemas.microsoft.com/office/drawing/2014/main" id="{B73C11CF-FEF9-44A7-A3F1-9E8B03E6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20 raios</a:t>
            </a:r>
          </a:p>
        </p:txBody>
      </p:sp>
      <p:sp>
        <p:nvSpPr>
          <p:cNvPr id="413710" name="Text Box 14">
            <a:extLst>
              <a:ext uri="{FF2B5EF4-FFF2-40B4-BE49-F238E27FC236}">
                <a16:creationId xmlns:a16="http://schemas.microsoft.com/office/drawing/2014/main" id="{63FAFEEC-1412-41D8-B26D-4EE6E12B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10 raios</a:t>
            </a:r>
          </a:p>
        </p:txBody>
      </p:sp>
      <p:sp>
        <p:nvSpPr>
          <p:cNvPr id="413711" name="Text Box 15">
            <a:extLst>
              <a:ext uri="{FF2B5EF4-FFF2-40B4-BE49-F238E27FC236}">
                <a16:creationId xmlns:a16="http://schemas.microsoft.com/office/drawing/2014/main" id="{55C82A3F-2512-4A15-9EC0-9E2ED84D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1 raio</a:t>
            </a:r>
          </a:p>
        </p:txBody>
      </p:sp>
      <p:sp>
        <p:nvSpPr>
          <p:cNvPr id="413712" name="Rectangle 16">
            <a:extLst>
              <a:ext uri="{FF2B5EF4-FFF2-40B4-BE49-F238E27FC236}">
                <a16:creationId xmlns:a16="http://schemas.microsoft.com/office/drawing/2014/main" id="{ADA59CCC-E135-44DD-B402-124B5506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786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Allen Martin - http://www.cs.wpi.edu/~matt/courses/cs563/talks/dist_ray/dist.html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966C0A6A-EEE4-43CB-A516-DE8A6A084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Superfícies Brilhosas</a:t>
            </a: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1033B7CC-BA2C-48CE-8466-426A71741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150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1900" dirty="0" err="1"/>
              <a:t>Microfacetas</a:t>
            </a:r>
            <a:r>
              <a:rPr lang="pt-BR" altLang="en-US" sz="1900" dirty="0"/>
              <a:t> da superfície perturbam direção dos raios refletidos refratados</a:t>
            </a:r>
          </a:p>
          <a:p>
            <a:pPr>
              <a:lnSpc>
                <a:spcPct val="80000"/>
              </a:lnSpc>
            </a:pPr>
            <a:r>
              <a:rPr lang="pt-BR" altLang="en-US" sz="1900" dirty="0"/>
              <a:t>Objetos próximos refletem de forma mais nítida que objetos distantes</a:t>
            </a:r>
          </a:p>
          <a:p>
            <a:pPr>
              <a:lnSpc>
                <a:spcPct val="80000"/>
              </a:lnSpc>
            </a:pPr>
            <a:r>
              <a:rPr lang="pt-BR" altLang="en-US" sz="1900" dirty="0"/>
              <a:t>Lançar diversos raios com direção perturbada em relação à direção de reflexão especular ideal</a:t>
            </a:r>
          </a:p>
          <a:p>
            <a:pPr>
              <a:lnSpc>
                <a:spcPct val="80000"/>
              </a:lnSpc>
            </a:pPr>
            <a:r>
              <a:rPr lang="pt-BR" altLang="en-US" sz="1900" dirty="0"/>
              <a:t>Reconstrução usando filtro apropriado</a:t>
            </a:r>
          </a:p>
          <a:p>
            <a:pPr lvl="1">
              <a:lnSpc>
                <a:spcPct val="80000"/>
              </a:lnSpc>
            </a:pPr>
            <a:r>
              <a:rPr lang="pt-BR" altLang="en-US" sz="1800" dirty="0"/>
              <a:t>Contribuição mais significativa na direção do raio refletido ideal</a:t>
            </a:r>
          </a:p>
          <a:p>
            <a:pPr lvl="1">
              <a:lnSpc>
                <a:spcPct val="80000"/>
              </a:lnSpc>
            </a:pPr>
            <a:r>
              <a:rPr lang="pt-BR" altLang="en-US" sz="1800" dirty="0"/>
              <a:t>Contribuição decai rapidamente com o ângulo </a:t>
            </a:r>
          </a:p>
        </p:txBody>
      </p:sp>
      <p:graphicFrame>
        <p:nvGraphicFramePr>
          <p:cNvPr id="403460" name="Object 4">
            <a:extLst>
              <a:ext uri="{FF2B5EF4-FFF2-40B4-BE49-F238E27FC236}">
                <a16:creationId xmlns:a16="http://schemas.microsoft.com/office/drawing/2014/main" id="{C3A59121-4B62-45FA-AA11-FB5CE4886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81000"/>
          <a:ext cx="2819400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6" name="Photo Editor Photo" r:id="rId3" imgW="2819794" imgH="5792008" progId="MSPhotoEd.3">
                  <p:embed/>
                </p:oleObj>
              </mc:Choice>
              <mc:Fallback>
                <p:oleObj name="Photo Editor Photo" r:id="rId3" imgW="2819794" imgH="579200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"/>
                        <a:ext cx="2819400" cy="579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1" name="Line 5">
            <a:extLst>
              <a:ext uri="{FF2B5EF4-FFF2-40B4-BE49-F238E27FC236}">
                <a16:creationId xmlns:a16="http://schemas.microsoft.com/office/drawing/2014/main" id="{7C5F03F4-A663-4A49-996A-24E6E5FC2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2" name="Line 6">
            <a:extLst>
              <a:ext uri="{FF2B5EF4-FFF2-40B4-BE49-F238E27FC236}">
                <a16:creationId xmlns:a16="http://schemas.microsoft.com/office/drawing/2014/main" id="{B22CEA10-F58A-4819-A811-62EA6DEEB5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9530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3" name="Freeform 7">
            <a:extLst>
              <a:ext uri="{FF2B5EF4-FFF2-40B4-BE49-F238E27FC236}">
                <a16:creationId xmlns:a16="http://schemas.microsoft.com/office/drawing/2014/main" id="{C2088874-F5F4-4E48-B48A-918B034E387A}"/>
              </a:ext>
            </a:extLst>
          </p:cNvPr>
          <p:cNvSpPr>
            <a:spLocks/>
          </p:cNvSpPr>
          <p:nvPr/>
        </p:nvSpPr>
        <p:spPr bwMode="auto">
          <a:xfrm>
            <a:off x="2425700" y="4864100"/>
            <a:ext cx="1320800" cy="1016000"/>
          </a:xfrm>
          <a:custGeom>
            <a:avLst/>
            <a:gdLst>
              <a:gd name="T0" fmla="*/ 56 w 832"/>
              <a:gd name="T1" fmla="*/ 584 h 640"/>
              <a:gd name="T2" fmla="*/ 344 w 832"/>
              <a:gd name="T3" fmla="*/ 104 h 640"/>
              <a:gd name="T4" fmla="*/ 776 w 832"/>
              <a:gd name="T5" fmla="*/ 56 h 640"/>
              <a:gd name="T6" fmla="*/ 680 w 832"/>
              <a:gd name="T7" fmla="*/ 440 h 640"/>
              <a:gd name="T8" fmla="*/ 56 w 832"/>
              <a:gd name="T9" fmla="*/ 58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2" h="640">
                <a:moveTo>
                  <a:pt x="56" y="584"/>
                </a:moveTo>
                <a:cubicBezTo>
                  <a:pt x="0" y="528"/>
                  <a:pt x="224" y="192"/>
                  <a:pt x="344" y="104"/>
                </a:cubicBezTo>
                <a:cubicBezTo>
                  <a:pt x="464" y="16"/>
                  <a:pt x="720" y="0"/>
                  <a:pt x="776" y="56"/>
                </a:cubicBezTo>
                <a:cubicBezTo>
                  <a:pt x="832" y="112"/>
                  <a:pt x="800" y="352"/>
                  <a:pt x="680" y="440"/>
                </a:cubicBezTo>
                <a:cubicBezTo>
                  <a:pt x="560" y="528"/>
                  <a:pt x="112" y="640"/>
                  <a:pt x="56" y="58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4" name="Line 8">
            <a:extLst>
              <a:ext uri="{FF2B5EF4-FFF2-40B4-BE49-F238E27FC236}">
                <a16:creationId xmlns:a16="http://schemas.microsoft.com/office/drawing/2014/main" id="{508DC919-38B0-4CF8-BE78-D7EEDD5805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80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5" name="Line 9">
            <a:extLst>
              <a:ext uri="{FF2B5EF4-FFF2-40B4-BE49-F238E27FC236}">
                <a16:creationId xmlns:a16="http://schemas.microsoft.com/office/drawing/2014/main" id="{1424E949-3FF0-4979-8177-12DF0C5BB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807075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6" name="Rectangle 10">
            <a:extLst>
              <a:ext uri="{FF2B5EF4-FFF2-40B4-BE49-F238E27FC236}">
                <a16:creationId xmlns:a16="http://schemas.microsoft.com/office/drawing/2014/main" id="{7324BEDF-C3D1-42C7-A0BF-0A626A87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627" y="6278563"/>
            <a:ext cx="178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>
            <a:spAutoFit/>
          </a:bodyPr>
          <a:lstStyle/>
          <a:p>
            <a:r>
              <a:rPr lang="pt-BR" altLang="en-US" b="0" i="0" dirty="0">
                <a:latin typeface="Times New Roman"/>
                <a:cs typeface="Times New Roman"/>
              </a:rPr>
              <a:t>Distância focal: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802E9D6A-07AD-4E8E-9C04-6C6C3252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Superfícies brilhosas</a:t>
            </a:r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4EBC3CDA-747D-490D-B202-01033A01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pic>
        <p:nvPicPr>
          <p:cNvPr id="411652" name="Picture 4" descr="dist_reflect_standard">
            <a:extLst>
              <a:ext uri="{FF2B5EF4-FFF2-40B4-BE49-F238E27FC236}">
                <a16:creationId xmlns:a16="http://schemas.microsoft.com/office/drawing/2014/main" id="{F953D43C-98CE-4A60-8546-6F1E25FA521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3" name="Picture 5" descr="dist_reflect_standard_crop_enlarged">
            <a:extLst>
              <a:ext uri="{FF2B5EF4-FFF2-40B4-BE49-F238E27FC236}">
                <a16:creationId xmlns:a16="http://schemas.microsoft.com/office/drawing/2014/main" id="{1090BA19-75B5-487B-B356-F2FB221F4BB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4" name="Picture 6" descr="dist_reflect_gloss_10">
            <a:extLst>
              <a:ext uri="{FF2B5EF4-FFF2-40B4-BE49-F238E27FC236}">
                <a16:creationId xmlns:a16="http://schemas.microsoft.com/office/drawing/2014/main" id="{CE9DBDEC-0E4E-4363-B3AB-369F071199D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5" name="Picture 7" descr="dist_reflect_gloss_20">
            <a:extLst>
              <a:ext uri="{FF2B5EF4-FFF2-40B4-BE49-F238E27FC236}">
                <a16:creationId xmlns:a16="http://schemas.microsoft.com/office/drawing/2014/main" id="{F46A0763-FCB9-4932-A3A4-50AA36C189F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6" name="Picture 8" descr="dist_reflect_gloss_20_crop_enlarged">
            <a:extLst>
              <a:ext uri="{FF2B5EF4-FFF2-40B4-BE49-F238E27FC236}">
                <a16:creationId xmlns:a16="http://schemas.microsoft.com/office/drawing/2014/main" id="{02E35C46-D4FF-4E5C-BDAF-5CEB93F32CA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1910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7" name="Picture 9" descr="dist_reflect_gloss_50">
            <a:extLst>
              <a:ext uri="{FF2B5EF4-FFF2-40B4-BE49-F238E27FC236}">
                <a16:creationId xmlns:a16="http://schemas.microsoft.com/office/drawing/2014/main" id="{A895ACA4-497A-4E55-9FB5-EA201DFA976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8" name="Picture 10" descr="dist_reflect_gloss_50_crop_enlarged">
            <a:extLst>
              <a:ext uri="{FF2B5EF4-FFF2-40B4-BE49-F238E27FC236}">
                <a16:creationId xmlns:a16="http://schemas.microsoft.com/office/drawing/2014/main" id="{F770AC15-3A25-4203-891D-8B5EBE5A5AB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9" name="Picture 11" descr="dist_reflect_gloss_10_crop_enlarged[1]">
            <a:extLst>
              <a:ext uri="{FF2B5EF4-FFF2-40B4-BE49-F238E27FC236}">
                <a16:creationId xmlns:a16="http://schemas.microsoft.com/office/drawing/2014/main" id="{7AB18200-E675-4E97-887F-57A56FF975D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191000"/>
            <a:ext cx="21590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60" name="Text Box 12">
            <a:extLst>
              <a:ext uri="{FF2B5EF4-FFF2-40B4-BE49-F238E27FC236}">
                <a16:creationId xmlns:a16="http://schemas.microsoft.com/office/drawing/2014/main" id="{C3373599-1C6C-499B-A0A0-BB5D31DC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50 raios</a:t>
            </a:r>
          </a:p>
        </p:txBody>
      </p:sp>
      <p:sp>
        <p:nvSpPr>
          <p:cNvPr id="411661" name="Text Box 13">
            <a:extLst>
              <a:ext uri="{FF2B5EF4-FFF2-40B4-BE49-F238E27FC236}">
                <a16:creationId xmlns:a16="http://schemas.microsoft.com/office/drawing/2014/main" id="{189A37D3-27CE-4A74-BA6D-09196C8D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20 raios</a:t>
            </a:r>
          </a:p>
        </p:txBody>
      </p:sp>
      <p:sp>
        <p:nvSpPr>
          <p:cNvPr id="411662" name="Text Box 14">
            <a:extLst>
              <a:ext uri="{FF2B5EF4-FFF2-40B4-BE49-F238E27FC236}">
                <a16:creationId xmlns:a16="http://schemas.microsoft.com/office/drawing/2014/main" id="{16E4CDAD-253A-4E9B-B5E8-530D02DB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10 raios</a:t>
            </a:r>
          </a:p>
        </p:txBody>
      </p:sp>
      <p:sp>
        <p:nvSpPr>
          <p:cNvPr id="411663" name="Text Box 15">
            <a:extLst>
              <a:ext uri="{FF2B5EF4-FFF2-40B4-BE49-F238E27FC236}">
                <a16:creationId xmlns:a16="http://schemas.microsoft.com/office/drawing/2014/main" id="{9C6E8C0D-1169-45B0-83E1-66443BFC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1 raio</a:t>
            </a:r>
          </a:p>
        </p:txBody>
      </p:sp>
      <p:sp>
        <p:nvSpPr>
          <p:cNvPr id="411664" name="Rectangle 16">
            <a:extLst>
              <a:ext uri="{FF2B5EF4-FFF2-40B4-BE49-F238E27FC236}">
                <a16:creationId xmlns:a16="http://schemas.microsoft.com/office/drawing/2014/main" id="{EF606CCF-F48C-4619-80FC-1BDBC7CB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786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Allen Martin - http://www.cs.wpi.edu/~matt/courses/cs563/talks/dist_ray/dist.html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D92D3BB3-B560-44C1-AF63-2E8E056EC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Superfícies translúcidas</a:t>
            </a: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5A4B5174-6CCD-4D22-9F9B-27AD859B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en-US" sz="3600" b="0" i="0">
              <a:solidFill>
                <a:schemeClr val="tx2"/>
              </a:solidFill>
            </a:endParaRPr>
          </a:p>
        </p:txBody>
      </p:sp>
      <p:pic>
        <p:nvPicPr>
          <p:cNvPr id="412676" name="Picture 4" descr="dist_trans_standard">
            <a:extLst>
              <a:ext uri="{FF2B5EF4-FFF2-40B4-BE49-F238E27FC236}">
                <a16:creationId xmlns:a16="http://schemas.microsoft.com/office/drawing/2014/main" id="{AD3BEB2B-3E22-4CB5-A3C9-11547B48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2838"/>
            <a:ext cx="2925763" cy="2925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7" name="Picture 5" descr="dist_trans_standard_crop_enlarged">
            <a:extLst>
              <a:ext uri="{FF2B5EF4-FFF2-40B4-BE49-F238E27FC236}">
                <a16:creationId xmlns:a16="http://schemas.microsoft.com/office/drawing/2014/main" id="{5B45565D-E603-4C75-8956-1B826ACE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92638"/>
            <a:ext cx="1912938" cy="1868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8" name="Picture 6" descr="dist_trans_fuzzy_10">
            <a:extLst>
              <a:ext uri="{FF2B5EF4-FFF2-40B4-BE49-F238E27FC236}">
                <a16:creationId xmlns:a16="http://schemas.microsoft.com/office/drawing/2014/main" id="{EF661343-007B-4ECA-A621-442B685C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12838"/>
            <a:ext cx="2925763" cy="2925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9" name="Picture 7" descr="dist_trans_fuzzy_10_crop_enlarged">
            <a:extLst>
              <a:ext uri="{FF2B5EF4-FFF2-40B4-BE49-F238E27FC236}">
                <a16:creationId xmlns:a16="http://schemas.microsoft.com/office/drawing/2014/main" id="{E4244BAF-CBF3-44B4-8E6B-778284ED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595813"/>
            <a:ext cx="1957387" cy="1957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80" name="Picture 8" descr="dist_trans_fuzzy_20">
            <a:extLst>
              <a:ext uri="{FF2B5EF4-FFF2-40B4-BE49-F238E27FC236}">
                <a16:creationId xmlns:a16="http://schemas.microsoft.com/office/drawing/2014/main" id="{0320A041-4685-4983-9391-282ACC33E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112838"/>
            <a:ext cx="2925762" cy="2925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81" name="Picture 9" descr="dist_trans_fuzzy_20_crop_enlarged">
            <a:extLst>
              <a:ext uri="{FF2B5EF4-FFF2-40B4-BE49-F238E27FC236}">
                <a16:creationId xmlns:a16="http://schemas.microsoft.com/office/drawing/2014/main" id="{DB511EAE-5AA9-492C-AA5D-FE3861CA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95813"/>
            <a:ext cx="1933575" cy="1933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82" name="Text Box 10">
            <a:extLst>
              <a:ext uri="{FF2B5EF4-FFF2-40B4-BE49-F238E27FC236}">
                <a16:creationId xmlns:a16="http://schemas.microsoft.com/office/drawing/2014/main" id="{92A393F2-8711-4B64-A1A4-56202AAA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20 raios</a:t>
            </a:r>
          </a:p>
        </p:txBody>
      </p:sp>
      <p:sp>
        <p:nvSpPr>
          <p:cNvPr id="412683" name="Text Box 11">
            <a:extLst>
              <a:ext uri="{FF2B5EF4-FFF2-40B4-BE49-F238E27FC236}">
                <a16:creationId xmlns:a16="http://schemas.microsoft.com/office/drawing/2014/main" id="{F0235B6F-1F51-4E29-94F6-3588A6DA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38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10 raios</a:t>
            </a:r>
          </a:p>
        </p:txBody>
      </p:sp>
      <p:sp>
        <p:nvSpPr>
          <p:cNvPr id="412684" name="Text Box 12">
            <a:extLst>
              <a:ext uri="{FF2B5EF4-FFF2-40B4-BE49-F238E27FC236}">
                <a16:creationId xmlns:a16="http://schemas.microsoft.com/office/drawing/2014/main" id="{178E33FC-3F65-4067-B99C-E87ABD5F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0" i="0"/>
              <a:t>1 raio</a:t>
            </a:r>
          </a:p>
        </p:txBody>
      </p:sp>
      <p:sp>
        <p:nvSpPr>
          <p:cNvPr id="412685" name="Rectangle 13">
            <a:extLst>
              <a:ext uri="{FF2B5EF4-FFF2-40B4-BE49-F238E27FC236}">
                <a16:creationId xmlns:a16="http://schemas.microsoft.com/office/drawing/2014/main" id="{1B380E83-6F70-4C80-AB20-A79459913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786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0" i="0"/>
              <a:t>Allen Martin - http://www.cs.wpi.edu/~matt/courses/cs563/talks/dist_ray/dist.html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80663E0F-FEBA-494A-9FE4-C7F4220CE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Teorema da Amostragem de Shannon</a:t>
            </a:r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0D6EEA1C-27BB-47B1-AF95-B7C1963E2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pt-BR" altLang="en-US" dirty="0"/>
              <a:t>Qualquer sinal no qual frequências maiores que </a:t>
            </a:r>
            <a:r>
              <a:rPr lang="pt-BR" altLang="en-US" i="1" dirty="0"/>
              <a:t>f</a:t>
            </a:r>
            <a:r>
              <a:rPr lang="pt-BR" altLang="en-US" dirty="0"/>
              <a:t> sejam nulas pode ser perfeitamente reconstruído se amostrado em uma frequência igual ou superior a 2</a:t>
            </a:r>
            <a:r>
              <a:rPr lang="pt-BR" altLang="en-US" i="1" dirty="0"/>
              <a:t>f</a:t>
            </a:r>
          </a:p>
          <a:p>
            <a:r>
              <a:rPr lang="pt-BR" altLang="en-US" dirty="0"/>
              <a:t>A frequência limite para amostragem é também conhecida como </a:t>
            </a:r>
            <a:r>
              <a:rPr lang="pt-BR" altLang="en-US" i="1" dirty="0"/>
              <a:t>Limite de</a:t>
            </a:r>
            <a:r>
              <a:rPr lang="pt-BR" altLang="en-US" dirty="0"/>
              <a:t> </a:t>
            </a:r>
            <a:r>
              <a:rPr lang="pt-BR" altLang="en-US" i="1" dirty="0" err="1"/>
              <a:t>Nyquist</a:t>
            </a:r>
            <a:endParaRPr lang="pt-BR" altLang="en-US" i="1" dirty="0"/>
          </a:p>
          <a:p>
            <a:endParaRPr lang="pt-B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303560A9-2E04-469A-AE4D-268FAFF30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Transformada de Fourier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46881E41-D8E7-45B2-8175-451DDF4CD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dirty="0"/>
              <a:t>Um sinal (função) qualquer pode ser decomposto em uma soma (possivelmente infinita) de </a:t>
            </a:r>
            <a:r>
              <a:rPr lang="pt-BR" altLang="en-US" dirty="0" err="1"/>
              <a:t>senóides</a:t>
            </a:r>
            <a:r>
              <a:rPr lang="pt-BR" altLang="en-US" dirty="0"/>
              <a:t> </a:t>
            </a:r>
            <a:endParaRPr lang="pt-BR" altLang="en-US"/>
          </a:p>
          <a:p>
            <a:r>
              <a:rPr lang="pt-BR" altLang="en-US" dirty="0"/>
              <a:t>Transformada de Fourier nada mais é do que computar a distribuição (amplitudes, frequências e fases) dessas </a:t>
            </a:r>
            <a:r>
              <a:rPr lang="pt-BR" altLang="en-US" dirty="0" err="1"/>
              <a:t>senóides</a:t>
            </a:r>
            <a:endParaRPr lang="pt-BR" altLang="en-US" dirty="0"/>
          </a:p>
          <a:p>
            <a:pPr lvl="1"/>
            <a:r>
              <a:rPr lang="pt-BR" altLang="en-US" dirty="0"/>
              <a:t>Permite trabalhar com sinal no domínio da frequência ao invés de no domínio do tempo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A6F71A5B-5BF2-4A4A-959F-065363F4D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en-US"/>
              <a:t>Transformada</a:t>
            </a:r>
            <a:br>
              <a:rPr lang="pt-BR" altLang="en-US"/>
            </a:br>
            <a:r>
              <a:rPr lang="pt-BR" altLang="en-US"/>
              <a:t>de Fourier</a:t>
            </a:r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16B8C0D5-25C0-4BED-95A5-65836ED15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600" dirty="0"/>
              <a:t>Dado um sinal </a:t>
            </a:r>
            <a:r>
              <a:rPr lang="pt-BR" altLang="en-US" sz="2600" i="1" dirty="0"/>
              <a:t>I </a:t>
            </a:r>
            <a:r>
              <a:rPr lang="pt-BR" altLang="en-US" sz="2600" dirty="0"/>
              <a:t>(</a:t>
            </a:r>
            <a:r>
              <a:rPr lang="pt-BR" altLang="en-US" sz="2600" i="1" dirty="0"/>
              <a:t>x</a:t>
            </a:r>
            <a:r>
              <a:rPr lang="pt-BR" altLang="en-US" sz="2600" dirty="0"/>
              <a:t>), resulta no espectro de frequências </a:t>
            </a:r>
            <a:r>
              <a:rPr lang="pt-BR" altLang="en-US" sz="2600" i="1" dirty="0"/>
              <a:t>F</a:t>
            </a:r>
            <a:r>
              <a:rPr lang="pt-BR" altLang="en-US" sz="2600" dirty="0"/>
              <a:t>(</a:t>
            </a:r>
            <a:r>
              <a:rPr lang="pt-BR" altLang="en-US" sz="2600" i="1" dirty="0"/>
              <a:t>u</a:t>
            </a:r>
            <a:r>
              <a:rPr lang="pt-BR" altLang="en-US" sz="2600" dirty="0"/>
              <a:t>)</a:t>
            </a:r>
          </a:p>
          <a:p>
            <a:pPr>
              <a:lnSpc>
                <a:spcPct val="90000"/>
              </a:lnSpc>
            </a:pPr>
            <a:r>
              <a:rPr lang="pt-BR" altLang="en-US" sz="2600" dirty="0"/>
              <a:t>F(0) = “termo DC” (invariante com o tempo) = média do sinal</a:t>
            </a:r>
          </a:p>
          <a:p>
            <a:pPr>
              <a:lnSpc>
                <a:spcPct val="90000"/>
              </a:lnSpc>
            </a:pPr>
            <a:r>
              <a:rPr lang="pt-BR" altLang="en-US" sz="2600" dirty="0"/>
              <a:t>F(-</a:t>
            </a:r>
            <a:r>
              <a:rPr lang="pt-BR" altLang="en-US" sz="2600" i="1" dirty="0"/>
              <a:t>u</a:t>
            </a:r>
            <a:r>
              <a:rPr lang="pt-BR" altLang="en-US" sz="2600" dirty="0"/>
              <a:t>) = F(</a:t>
            </a:r>
            <a:r>
              <a:rPr lang="pt-BR" altLang="en-US" sz="2600" i="1" dirty="0"/>
              <a:t>u</a:t>
            </a:r>
            <a:r>
              <a:rPr lang="pt-BR" altLang="en-US" sz="2600" dirty="0"/>
              <a:t>)</a:t>
            </a:r>
          </a:p>
        </p:txBody>
      </p:sp>
      <p:graphicFrame>
        <p:nvGraphicFramePr>
          <p:cNvPr id="371716" name="Object 4">
            <a:extLst>
              <a:ext uri="{FF2B5EF4-FFF2-40B4-BE49-F238E27FC236}">
                <a16:creationId xmlns:a16="http://schemas.microsoft.com/office/drawing/2014/main" id="{31A84AA2-6A11-4F40-BC9D-3063CBB36C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0838" y="381000"/>
          <a:ext cx="31718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23" name="Equation" r:id="rId3" imgW="1866600" imgH="812520" progId="Equation.3">
                  <p:embed/>
                </p:oleObj>
              </mc:Choice>
              <mc:Fallback>
                <p:oleObj name="Equation" r:id="rId3" imgW="1866600" imgH="812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381000"/>
                        <a:ext cx="31718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7" name="Object 5">
            <a:extLst>
              <a:ext uri="{FF2B5EF4-FFF2-40B4-BE49-F238E27FC236}">
                <a16:creationId xmlns:a16="http://schemas.microsoft.com/office/drawing/2014/main" id="{781E327A-9FF8-47F1-B339-0C7CD1782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981200"/>
          <a:ext cx="300037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24" name="Equation" r:id="rId5" imgW="1765080" imgH="990360" progId="Equation.3">
                  <p:embed/>
                </p:oleObj>
              </mc:Choice>
              <mc:Fallback>
                <p:oleObj name="Equation" r:id="rId5" imgW="1765080" imgH="990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300037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1718" name="AutoShape 6">
            <a:extLst>
              <a:ext uri="{FF2B5EF4-FFF2-40B4-BE49-F238E27FC236}">
                <a16:creationId xmlns:a16="http://schemas.microsoft.com/office/drawing/2014/main" id="{8A935704-BA1F-4046-91EB-DF436106D6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46482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1719" name="Freeform 7">
            <a:extLst>
              <a:ext uri="{FF2B5EF4-FFF2-40B4-BE49-F238E27FC236}">
                <a16:creationId xmlns:a16="http://schemas.microsoft.com/office/drawing/2014/main" id="{CFB0A7E4-26E1-416B-B9C8-99D26B96479D}"/>
              </a:ext>
            </a:extLst>
          </p:cNvPr>
          <p:cNvSpPr>
            <a:spLocks/>
          </p:cNvSpPr>
          <p:nvPr/>
        </p:nvSpPr>
        <p:spPr bwMode="auto">
          <a:xfrm>
            <a:off x="5029200" y="4330700"/>
            <a:ext cx="990600" cy="622300"/>
          </a:xfrm>
          <a:custGeom>
            <a:avLst/>
            <a:gdLst>
              <a:gd name="T0" fmla="*/ 0 w 624"/>
              <a:gd name="T1" fmla="*/ 344 h 392"/>
              <a:gd name="T2" fmla="*/ 96 w 624"/>
              <a:gd name="T3" fmla="*/ 8 h 392"/>
              <a:gd name="T4" fmla="*/ 240 w 624"/>
              <a:gd name="T5" fmla="*/ 392 h 392"/>
              <a:gd name="T6" fmla="*/ 336 w 624"/>
              <a:gd name="T7" fmla="*/ 8 h 392"/>
              <a:gd name="T8" fmla="*/ 432 w 624"/>
              <a:gd name="T9" fmla="*/ 344 h 392"/>
              <a:gd name="T10" fmla="*/ 528 w 624"/>
              <a:gd name="T11" fmla="*/ 8 h 392"/>
              <a:gd name="T12" fmla="*/ 624 w 624"/>
              <a:gd name="T13" fmla="*/ 344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392">
                <a:moveTo>
                  <a:pt x="0" y="344"/>
                </a:moveTo>
                <a:cubicBezTo>
                  <a:pt x="28" y="172"/>
                  <a:pt x="56" y="0"/>
                  <a:pt x="96" y="8"/>
                </a:cubicBezTo>
                <a:cubicBezTo>
                  <a:pt x="136" y="16"/>
                  <a:pt x="200" y="392"/>
                  <a:pt x="240" y="392"/>
                </a:cubicBezTo>
                <a:cubicBezTo>
                  <a:pt x="280" y="392"/>
                  <a:pt x="304" y="16"/>
                  <a:pt x="336" y="8"/>
                </a:cubicBezTo>
                <a:cubicBezTo>
                  <a:pt x="368" y="0"/>
                  <a:pt x="400" y="344"/>
                  <a:pt x="432" y="344"/>
                </a:cubicBezTo>
                <a:cubicBezTo>
                  <a:pt x="464" y="344"/>
                  <a:pt x="496" y="8"/>
                  <a:pt x="528" y="8"/>
                </a:cubicBezTo>
                <a:cubicBezTo>
                  <a:pt x="560" y="8"/>
                  <a:pt x="592" y="176"/>
                  <a:pt x="624" y="3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0" name="Line 8">
            <a:extLst>
              <a:ext uri="{FF2B5EF4-FFF2-40B4-BE49-F238E27FC236}">
                <a16:creationId xmlns:a16="http://schemas.microsoft.com/office/drawing/2014/main" id="{3FED4D72-DD38-40AD-9A8F-E3C562121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64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1" name="Line 9">
            <a:extLst>
              <a:ext uri="{FF2B5EF4-FFF2-40B4-BE49-F238E27FC236}">
                <a16:creationId xmlns:a16="http://schemas.microsoft.com/office/drawing/2014/main" id="{2582AFA6-6C28-4723-B5E3-259E0B6C1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2" name="Line 10">
            <a:extLst>
              <a:ext uri="{FF2B5EF4-FFF2-40B4-BE49-F238E27FC236}">
                <a16:creationId xmlns:a16="http://schemas.microsoft.com/office/drawing/2014/main" id="{E41D86BA-64FC-4963-AB82-9FF021E90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3" name="Text Box 11">
            <a:extLst>
              <a:ext uri="{FF2B5EF4-FFF2-40B4-BE49-F238E27FC236}">
                <a16:creationId xmlns:a16="http://schemas.microsoft.com/office/drawing/2014/main" id="{437510BD-D67B-4ABB-802B-9EAF65674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274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I</a:t>
            </a:r>
          </a:p>
        </p:txBody>
      </p:sp>
      <p:sp>
        <p:nvSpPr>
          <p:cNvPr id="371724" name="Text Box 12">
            <a:extLst>
              <a:ext uri="{FF2B5EF4-FFF2-40B4-BE49-F238E27FC236}">
                <a16:creationId xmlns:a16="http://schemas.microsoft.com/office/drawing/2014/main" id="{4B72EB50-15D4-4E31-8A52-8DFFBA19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4419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x</a:t>
            </a:r>
          </a:p>
        </p:txBody>
      </p:sp>
      <p:sp>
        <p:nvSpPr>
          <p:cNvPr id="371725" name="Text Box 13">
            <a:extLst>
              <a:ext uri="{FF2B5EF4-FFF2-40B4-BE49-F238E27FC236}">
                <a16:creationId xmlns:a16="http://schemas.microsoft.com/office/drawing/2014/main" id="{555DCD84-527B-4525-89BC-E5FC7FB1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862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F</a:t>
            </a:r>
          </a:p>
        </p:txBody>
      </p:sp>
      <p:sp>
        <p:nvSpPr>
          <p:cNvPr id="371726" name="Text Box 14">
            <a:extLst>
              <a:ext uri="{FF2B5EF4-FFF2-40B4-BE49-F238E27FC236}">
                <a16:creationId xmlns:a16="http://schemas.microsoft.com/office/drawing/2014/main" id="{40979304-B544-451B-9CCC-EDD4C12B7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u</a:t>
            </a:r>
          </a:p>
        </p:txBody>
      </p:sp>
      <p:sp>
        <p:nvSpPr>
          <p:cNvPr id="371727" name="Text Box 15">
            <a:extLst>
              <a:ext uri="{FF2B5EF4-FFF2-40B4-BE49-F238E27FC236}">
                <a16:creationId xmlns:a16="http://schemas.microsoft.com/office/drawing/2014/main" id="{58A5F10A-B31B-42E7-98D7-1DC3C82E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75456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0"/>
              <a:t>0</a:t>
            </a:r>
          </a:p>
        </p:txBody>
      </p:sp>
      <p:sp>
        <p:nvSpPr>
          <p:cNvPr id="371728" name="Line 16">
            <a:extLst>
              <a:ext uri="{FF2B5EF4-FFF2-40B4-BE49-F238E27FC236}">
                <a16:creationId xmlns:a16="http://schemas.microsoft.com/office/drawing/2014/main" id="{FFF1EC70-6C11-45F5-ABD5-E9011E5DD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4343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9" name="Line 17">
            <a:extLst>
              <a:ext uri="{FF2B5EF4-FFF2-40B4-BE49-F238E27FC236}">
                <a16:creationId xmlns:a16="http://schemas.microsoft.com/office/drawing/2014/main" id="{A0A3E5F1-EADF-4C59-989D-5F6825236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1338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30" name="Text Box 18">
            <a:extLst>
              <a:ext uri="{FF2B5EF4-FFF2-40B4-BE49-F238E27FC236}">
                <a16:creationId xmlns:a16="http://schemas.microsoft.com/office/drawing/2014/main" id="{C36F4C0E-7750-4C0D-9709-A4F6EC01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375443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0"/>
              <a:t>p</a:t>
            </a:r>
          </a:p>
        </p:txBody>
      </p:sp>
      <p:sp>
        <p:nvSpPr>
          <p:cNvPr id="371731" name="Line 19">
            <a:extLst>
              <a:ext uri="{FF2B5EF4-FFF2-40B4-BE49-F238E27FC236}">
                <a16:creationId xmlns:a16="http://schemas.microsoft.com/office/drawing/2014/main" id="{5DCF685B-11F7-4A00-9BF8-845C7A43D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176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32" name="Text Box 20">
            <a:extLst>
              <a:ext uri="{FF2B5EF4-FFF2-40B4-BE49-F238E27FC236}">
                <a16:creationId xmlns:a16="http://schemas.microsoft.com/office/drawing/2014/main" id="{0172DD4F-4F8E-46A5-ADD2-1603A3752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1635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0" i="0"/>
              <a:t>1/</a:t>
            </a:r>
            <a:r>
              <a:rPr lang="en-US" altLang="en-US" sz="1600" b="0"/>
              <a:t>p</a:t>
            </a:r>
          </a:p>
        </p:txBody>
      </p:sp>
      <p:sp>
        <p:nvSpPr>
          <p:cNvPr id="371733" name="Line 21">
            <a:extLst>
              <a:ext uri="{FF2B5EF4-FFF2-40B4-BE49-F238E27FC236}">
                <a16:creationId xmlns:a16="http://schemas.microsoft.com/office/drawing/2014/main" id="{6F80C046-B868-4B39-B91E-B999EABB21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34" name="Line 22">
            <a:extLst>
              <a:ext uri="{FF2B5EF4-FFF2-40B4-BE49-F238E27FC236}">
                <a16:creationId xmlns:a16="http://schemas.microsoft.com/office/drawing/2014/main" id="{44C1EA2E-FAD9-464C-A14B-77B723F07E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35" name="Line 23">
            <a:extLst>
              <a:ext uri="{FF2B5EF4-FFF2-40B4-BE49-F238E27FC236}">
                <a16:creationId xmlns:a16="http://schemas.microsoft.com/office/drawing/2014/main" id="{25B4C9AC-39C1-4E76-BAA0-4E104CF58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8113" y="4100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36" name="Line 24">
            <a:extLst>
              <a:ext uri="{FF2B5EF4-FFF2-40B4-BE49-F238E27FC236}">
                <a16:creationId xmlns:a16="http://schemas.microsoft.com/office/drawing/2014/main" id="{D8C77A43-69DE-4CB0-A630-0D6163EB69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4100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1737" name="AutoShape 25">
            <a:extLst>
              <a:ext uri="{FF2B5EF4-FFF2-40B4-BE49-F238E27FC236}">
                <a16:creationId xmlns:a16="http://schemas.microsoft.com/office/drawing/2014/main" id="{C53FB5D6-2E8B-4B54-ABF4-D27E576B89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578485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1738" name="Freeform 26">
            <a:extLst>
              <a:ext uri="{FF2B5EF4-FFF2-40B4-BE49-F238E27FC236}">
                <a16:creationId xmlns:a16="http://schemas.microsoft.com/office/drawing/2014/main" id="{CDA1150B-3E9C-4EE2-ABDD-1836388F92E2}"/>
              </a:ext>
            </a:extLst>
          </p:cNvPr>
          <p:cNvSpPr>
            <a:spLocks/>
          </p:cNvSpPr>
          <p:nvPr/>
        </p:nvSpPr>
        <p:spPr bwMode="auto">
          <a:xfrm>
            <a:off x="4967288" y="5257800"/>
            <a:ext cx="1201737" cy="668338"/>
          </a:xfrm>
          <a:custGeom>
            <a:avLst/>
            <a:gdLst>
              <a:gd name="T0" fmla="*/ 0 w 757"/>
              <a:gd name="T1" fmla="*/ 421 h 421"/>
              <a:gd name="T2" fmla="*/ 135 w 757"/>
              <a:gd name="T3" fmla="*/ 82 h 421"/>
              <a:gd name="T4" fmla="*/ 284 w 757"/>
              <a:gd name="T5" fmla="*/ 0 h 421"/>
              <a:gd name="T6" fmla="*/ 375 w 757"/>
              <a:gd name="T7" fmla="*/ 82 h 421"/>
              <a:gd name="T8" fmla="*/ 482 w 757"/>
              <a:gd name="T9" fmla="*/ 181 h 421"/>
              <a:gd name="T10" fmla="*/ 567 w 757"/>
              <a:gd name="T11" fmla="*/ 82 h 421"/>
              <a:gd name="T12" fmla="*/ 757 w 757"/>
              <a:gd name="T13" fmla="*/ 14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7" h="421">
                <a:moveTo>
                  <a:pt x="0" y="421"/>
                </a:moveTo>
                <a:cubicBezTo>
                  <a:pt x="24" y="364"/>
                  <a:pt x="88" y="152"/>
                  <a:pt x="135" y="82"/>
                </a:cubicBezTo>
                <a:cubicBezTo>
                  <a:pt x="182" y="12"/>
                  <a:pt x="244" y="0"/>
                  <a:pt x="284" y="0"/>
                </a:cubicBezTo>
                <a:cubicBezTo>
                  <a:pt x="324" y="0"/>
                  <a:pt x="342" y="52"/>
                  <a:pt x="375" y="82"/>
                </a:cubicBezTo>
                <a:cubicBezTo>
                  <a:pt x="408" y="112"/>
                  <a:pt x="450" y="181"/>
                  <a:pt x="482" y="181"/>
                </a:cubicBezTo>
                <a:cubicBezTo>
                  <a:pt x="514" y="181"/>
                  <a:pt x="521" y="88"/>
                  <a:pt x="567" y="82"/>
                </a:cubicBezTo>
                <a:cubicBezTo>
                  <a:pt x="613" y="76"/>
                  <a:pt x="717" y="133"/>
                  <a:pt x="757" y="14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39" name="Line 27">
            <a:extLst>
              <a:ext uri="{FF2B5EF4-FFF2-40B4-BE49-F238E27FC236}">
                <a16:creationId xmlns:a16="http://schemas.microsoft.com/office/drawing/2014/main" id="{A824D11E-3235-4BF1-A568-4994CA627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7848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40" name="Line 28">
            <a:extLst>
              <a:ext uri="{FF2B5EF4-FFF2-40B4-BE49-F238E27FC236}">
                <a16:creationId xmlns:a16="http://schemas.microsoft.com/office/drawing/2014/main" id="{4DC3FD22-1D20-4657-AA9B-E81A6DDDE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57848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41" name="Line 29">
            <a:extLst>
              <a:ext uri="{FF2B5EF4-FFF2-40B4-BE49-F238E27FC236}">
                <a16:creationId xmlns:a16="http://schemas.microsoft.com/office/drawing/2014/main" id="{3718203C-111A-435D-AA21-503F878B9E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2514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42" name="Line 30">
            <a:extLst>
              <a:ext uri="{FF2B5EF4-FFF2-40B4-BE49-F238E27FC236}">
                <a16:creationId xmlns:a16="http://schemas.microsoft.com/office/drawing/2014/main" id="{774EEA3B-4B89-4761-AFD5-A334BEBCE2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343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43" name="Freeform 31">
            <a:extLst>
              <a:ext uri="{FF2B5EF4-FFF2-40B4-BE49-F238E27FC236}">
                <a16:creationId xmlns:a16="http://schemas.microsoft.com/office/drawing/2014/main" id="{3458848E-7926-49E3-B7D0-64CFEC344FB5}"/>
              </a:ext>
            </a:extLst>
          </p:cNvPr>
          <p:cNvSpPr>
            <a:spLocks/>
          </p:cNvSpPr>
          <p:nvPr/>
        </p:nvSpPr>
        <p:spPr bwMode="auto">
          <a:xfrm>
            <a:off x="7778750" y="5364163"/>
            <a:ext cx="696913" cy="436562"/>
          </a:xfrm>
          <a:custGeom>
            <a:avLst/>
            <a:gdLst>
              <a:gd name="T0" fmla="*/ 0 w 439"/>
              <a:gd name="T1" fmla="*/ 0 h 275"/>
              <a:gd name="T2" fmla="*/ 103 w 439"/>
              <a:gd name="T3" fmla="*/ 172 h 275"/>
              <a:gd name="T4" fmla="*/ 275 w 439"/>
              <a:gd name="T5" fmla="*/ 120 h 275"/>
              <a:gd name="T6" fmla="*/ 344 w 439"/>
              <a:gd name="T7" fmla="*/ 240 h 275"/>
              <a:gd name="T8" fmla="*/ 439 w 439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75">
                <a:moveTo>
                  <a:pt x="0" y="0"/>
                </a:moveTo>
                <a:cubicBezTo>
                  <a:pt x="17" y="29"/>
                  <a:pt x="57" y="152"/>
                  <a:pt x="103" y="172"/>
                </a:cubicBezTo>
                <a:cubicBezTo>
                  <a:pt x="149" y="192"/>
                  <a:pt x="235" y="109"/>
                  <a:pt x="275" y="120"/>
                </a:cubicBezTo>
                <a:cubicBezTo>
                  <a:pt x="315" y="131"/>
                  <a:pt x="317" y="214"/>
                  <a:pt x="344" y="240"/>
                </a:cubicBezTo>
                <a:cubicBezTo>
                  <a:pt x="371" y="266"/>
                  <a:pt x="419" y="268"/>
                  <a:pt x="439" y="27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44" name="Freeform 32">
            <a:extLst>
              <a:ext uri="{FF2B5EF4-FFF2-40B4-BE49-F238E27FC236}">
                <a16:creationId xmlns:a16="http://schemas.microsoft.com/office/drawing/2014/main" id="{379B9CD9-4657-47CC-BB09-7F5B725B98C1}"/>
              </a:ext>
            </a:extLst>
          </p:cNvPr>
          <p:cNvSpPr>
            <a:spLocks/>
          </p:cNvSpPr>
          <p:nvPr/>
        </p:nvSpPr>
        <p:spPr bwMode="auto">
          <a:xfrm flipH="1">
            <a:off x="7086600" y="5354638"/>
            <a:ext cx="685800" cy="436562"/>
          </a:xfrm>
          <a:custGeom>
            <a:avLst/>
            <a:gdLst>
              <a:gd name="T0" fmla="*/ 0 w 439"/>
              <a:gd name="T1" fmla="*/ 0 h 275"/>
              <a:gd name="T2" fmla="*/ 103 w 439"/>
              <a:gd name="T3" fmla="*/ 172 h 275"/>
              <a:gd name="T4" fmla="*/ 275 w 439"/>
              <a:gd name="T5" fmla="*/ 120 h 275"/>
              <a:gd name="T6" fmla="*/ 344 w 439"/>
              <a:gd name="T7" fmla="*/ 240 h 275"/>
              <a:gd name="T8" fmla="*/ 439 w 439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75">
                <a:moveTo>
                  <a:pt x="0" y="0"/>
                </a:moveTo>
                <a:cubicBezTo>
                  <a:pt x="17" y="29"/>
                  <a:pt x="57" y="152"/>
                  <a:pt x="103" y="172"/>
                </a:cubicBezTo>
                <a:cubicBezTo>
                  <a:pt x="149" y="192"/>
                  <a:pt x="235" y="109"/>
                  <a:pt x="275" y="120"/>
                </a:cubicBezTo>
                <a:cubicBezTo>
                  <a:pt x="315" y="131"/>
                  <a:pt x="317" y="214"/>
                  <a:pt x="344" y="240"/>
                </a:cubicBezTo>
                <a:cubicBezTo>
                  <a:pt x="371" y="266"/>
                  <a:pt x="419" y="268"/>
                  <a:pt x="439" y="27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DA73C517-F8EE-4280-92FD-F1FB92573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en-US"/>
              <a:t>Convolução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0F3FA214-6D95-42FA-AA6F-32F3049C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21250" cy="4525963"/>
          </a:xfrm>
        </p:spPr>
        <p:txBody>
          <a:bodyPr/>
          <a:lstStyle/>
          <a:p>
            <a:r>
              <a:rPr lang="pt-BR" altLang="en-US" sz="2600"/>
              <a:t>Exemplo: Convolução de uma onda quadrada com outra onda quadrada resulta em uma onda triangular</a:t>
            </a:r>
          </a:p>
          <a:p>
            <a:r>
              <a:rPr lang="pt-BR" altLang="en-US" sz="2600"/>
              <a:t>Convolução e multiplicação de funções são operações relacionadas</a:t>
            </a:r>
          </a:p>
          <a:p>
            <a:pPr lvl="1"/>
            <a:r>
              <a:rPr lang="pt-BR" altLang="en-US" sz="2400" i="1"/>
              <a:t>f</a:t>
            </a:r>
            <a:r>
              <a:rPr lang="pt-BR" altLang="en-US" sz="2400"/>
              <a:t>*</a:t>
            </a:r>
            <a:r>
              <a:rPr lang="pt-BR" altLang="en-US" sz="2400" i="1"/>
              <a:t>g</a:t>
            </a:r>
            <a:r>
              <a:rPr lang="pt-BR" altLang="en-US" sz="2400"/>
              <a:t> </a:t>
            </a:r>
            <a:r>
              <a:rPr lang="pt-BR" altLang="en-US" sz="2400">
                <a:sym typeface="Wingdings" panose="05000000000000000000" pitchFamily="2" charset="2"/>
              </a:rPr>
              <a:t> </a:t>
            </a:r>
            <a:r>
              <a:rPr lang="pt-BR" altLang="en-US" sz="2400" i="1">
                <a:sym typeface="Wingdings" panose="05000000000000000000" pitchFamily="2" charset="2"/>
              </a:rPr>
              <a:t>FG</a:t>
            </a:r>
            <a:endParaRPr lang="pt-BR" altLang="en-US" sz="2400">
              <a:sym typeface="Wingdings" panose="05000000000000000000" pitchFamily="2" charset="2"/>
            </a:endParaRPr>
          </a:p>
          <a:p>
            <a:pPr lvl="1"/>
            <a:r>
              <a:rPr lang="pt-BR" altLang="en-US" sz="2400" i="1">
                <a:sym typeface="Wingdings" panose="05000000000000000000" pitchFamily="2" charset="2"/>
              </a:rPr>
              <a:t>fg</a:t>
            </a:r>
            <a:r>
              <a:rPr lang="pt-BR" altLang="en-US" sz="2400">
                <a:sym typeface="Wingdings" panose="05000000000000000000" pitchFamily="2" charset="2"/>
              </a:rPr>
              <a:t>  </a:t>
            </a:r>
            <a:r>
              <a:rPr lang="pt-BR" altLang="en-US" sz="2400" i="1">
                <a:sym typeface="Wingdings" panose="05000000000000000000" pitchFamily="2" charset="2"/>
              </a:rPr>
              <a:t>F</a:t>
            </a:r>
            <a:r>
              <a:rPr lang="pt-BR" altLang="en-US" sz="2400">
                <a:sym typeface="Wingdings" panose="05000000000000000000" pitchFamily="2" charset="2"/>
              </a:rPr>
              <a:t>*</a:t>
            </a:r>
            <a:r>
              <a:rPr lang="pt-BR" altLang="en-US" sz="2400" i="1">
                <a:sym typeface="Wingdings" panose="05000000000000000000" pitchFamily="2" charset="2"/>
              </a:rPr>
              <a:t>G</a:t>
            </a:r>
            <a:endParaRPr lang="pt-BR" altLang="en-US" sz="2400"/>
          </a:p>
        </p:txBody>
      </p:sp>
      <p:sp>
        <p:nvSpPr>
          <p:cNvPr id="375812" name="Rectangle 4">
            <a:extLst>
              <a:ext uri="{FF2B5EF4-FFF2-40B4-BE49-F238E27FC236}">
                <a16:creationId xmlns:a16="http://schemas.microsoft.com/office/drawing/2014/main" id="{29DAF306-9B4B-4830-8088-67E37F705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00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3" name="Rectangle 5">
            <a:extLst>
              <a:ext uri="{FF2B5EF4-FFF2-40B4-BE49-F238E27FC236}">
                <a16:creationId xmlns:a16="http://schemas.microsoft.com/office/drawing/2014/main" id="{88B19ABD-7A92-4743-B695-62671F2EC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006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4" name="Rectangle 6">
            <a:extLst>
              <a:ext uri="{FF2B5EF4-FFF2-40B4-BE49-F238E27FC236}">
                <a16:creationId xmlns:a16="http://schemas.microsoft.com/office/drawing/2014/main" id="{1C1B44CB-9F07-429D-BC11-16992EB6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4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5" name="Rectangle 7">
            <a:extLst>
              <a:ext uri="{FF2B5EF4-FFF2-40B4-BE49-F238E27FC236}">
                <a16:creationId xmlns:a16="http://schemas.microsoft.com/office/drawing/2014/main" id="{4E7E0288-F6FD-4D97-8005-7FA0EA2C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148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6" name="Line 8">
            <a:extLst>
              <a:ext uri="{FF2B5EF4-FFF2-40B4-BE49-F238E27FC236}">
                <a16:creationId xmlns:a16="http://schemas.microsoft.com/office/drawing/2014/main" id="{71FFF3C5-290B-4889-B523-C69F1662F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17" name="Rectangle 9">
            <a:extLst>
              <a:ext uri="{FF2B5EF4-FFF2-40B4-BE49-F238E27FC236}">
                <a16:creationId xmlns:a16="http://schemas.microsoft.com/office/drawing/2014/main" id="{FF100B3C-C0D8-4BA0-B410-F162B587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429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8" name="Line 10">
            <a:extLst>
              <a:ext uri="{FF2B5EF4-FFF2-40B4-BE49-F238E27FC236}">
                <a16:creationId xmlns:a16="http://schemas.microsoft.com/office/drawing/2014/main" id="{70D7694C-CE77-4618-A536-AEB4FEAE1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19" name="Rectangle 11">
            <a:extLst>
              <a:ext uri="{FF2B5EF4-FFF2-40B4-BE49-F238E27FC236}">
                <a16:creationId xmlns:a16="http://schemas.microsoft.com/office/drawing/2014/main" id="{BCF588E0-FDA4-4990-8FDA-5B71ED87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0" name="Rectangle 12">
            <a:extLst>
              <a:ext uri="{FF2B5EF4-FFF2-40B4-BE49-F238E27FC236}">
                <a16:creationId xmlns:a16="http://schemas.microsoft.com/office/drawing/2014/main" id="{5701F13F-F67E-4ECF-80CA-CAF3487A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432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1" name="Line 13">
            <a:extLst>
              <a:ext uri="{FF2B5EF4-FFF2-40B4-BE49-F238E27FC236}">
                <a16:creationId xmlns:a16="http://schemas.microsoft.com/office/drawing/2014/main" id="{DFDA768F-3799-40C5-A5A4-26C040A28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2" name="Rectangle 14">
            <a:extLst>
              <a:ext uri="{FF2B5EF4-FFF2-40B4-BE49-F238E27FC236}">
                <a16:creationId xmlns:a16="http://schemas.microsoft.com/office/drawing/2014/main" id="{D6F88105-9ACA-44B0-9FF2-F69DE881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3" name="Rectangle 15">
            <a:extLst>
              <a:ext uri="{FF2B5EF4-FFF2-40B4-BE49-F238E27FC236}">
                <a16:creationId xmlns:a16="http://schemas.microsoft.com/office/drawing/2014/main" id="{D0E4FF21-0457-4C48-AE23-CD3BF60F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4" name="Line 16">
            <a:extLst>
              <a:ext uri="{FF2B5EF4-FFF2-40B4-BE49-F238E27FC236}">
                <a16:creationId xmlns:a16="http://schemas.microsoft.com/office/drawing/2014/main" id="{2126EB4F-764F-4CC5-B498-B627C3CB4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5" name="Rectangle 17">
            <a:extLst>
              <a:ext uri="{FF2B5EF4-FFF2-40B4-BE49-F238E27FC236}">
                <a16:creationId xmlns:a16="http://schemas.microsoft.com/office/drawing/2014/main" id="{B3AA51D3-0E7C-4C92-B5BB-EED03D41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14800"/>
            <a:ext cx="2286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6" name="Rectangle 18">
            <a:extLst>
              <a:ext uri="{FF2B5EF4-FFF2-40B4-BE49-F238E27FC236}">
                <a16:creationId xmlns:a16="http://schemas.microsoft.com/office/drawing/2014/main" id="{6652B73B-46A3-4B11-9B28-15EB5CA85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43200"/>
            <a:ext cx="2286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7" name="Line 19">
            <a:extLst>
              <a:ext uri="{FF2B5EF4-FFF2-40B4-BE49-F238E27FC236}">
                <a16:creationId xmlns:a16="http://schemas.microsoft.com/office/drawing/2014/main" id="{ED4F91B5-0468-47F6-969D-3BED14A42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25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8" name="Line 20">
            <a:extLst>
              <a:ext uri="{FF2B5EF4-FFF2-40B4-BE49-F238E27FC236}">
                <a16:creationId xmlns:a16="http://schemas.microsoft.com/office/drawing/2014/main" id="{62F4F5E2-4700-453A-A483-22229181CF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4800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9" name="Line 21">
            <a:extLst>
              <a:ext uri="{FF2B5EF4-FFF2-40B4-BE49-F238E27FC236}">
                <a16:creationId xmlns:a16="http://schemas.microsoft.com/office/drawing/2014/main" id="{ECBFDB9A-121C-4B7D-A534-44378F37C5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800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0" name="Line 22">
            <a:extLst>
              <a:ext uri="{FF2B5EF4-FFF2-40B4-BE49-F238E27FC236}">
                <a16:creationId xmlns:a16="http://schemas.microsoft.com/office/drawing/2014/main" id="{27FD6C2E-8B84-447B-94F1-D34E60804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1" name="Line 23">
            <a:extLst>
              <a:ext uri="{FF2B5EF4-FFF2-40B4-BE49-F238E27FC236}">
                <a16:creationId xmlns:a16="http://schemas.microsoft.com/office/drawing/2014/main" id="{1651CD0D-ECF3-417C-B833-9E8683A6EF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2" name="Line 24">
            <a:extLst>
              <a:ext uri="{FF2B5EF4-FFF2-40B4-BE49-F238E27FC236}">
                <a16:creationId xmlns:a16="http://schemas.microsoft.com/office/drawing/2014/main" id="{81395E79-7CE4-4C99-9D57-250F86CF3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3" name="Line 25">
            <a:extLst>
              <a:ext uri="{FF2B5EF4-FFF2-40B4-BE49-F238E27FC236}">
                <a16:creationId xmlns:a16="http://schemas.microsoft.com/office/drawing/2014/main" id="{8FB309C7-6FF7-456C-8808-CE3B96869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4267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4" name="Line 26">
            <a:extLst>
              <a:ext uri="{FF2B5EF4-FFF2-40B4-BE49-F238E27FC236}">
                <a16:creationId xmlns:a16="http://schemas.microsoft.com/office/drawing/2014/main" id="{F4D60D5A-E4DA-45AC-9D5C-2DC5A2A6B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5" name="Line 27">
            <a:extLst>
              <a:ext uri="{FF2B5EF4-FFF2-40B4-BE49-F238E27FC236}">
                <a16:creationId xmlns:a16="http://schemas.microsoft.com/office/drawing/2014/main" id="{55414F70-8813-44EC-BAAF-D58BEBA90C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3429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6" name="Line 28">
            <a:extLst>
              <a:ext uri="{FF2B5EF4-FFF2-40B4-BE49-F238E27FC236}">
                <a16:creationId xmlns:a16="http://schemas.microsoft.com/office/drawing/2014/main" id="{3601D74F-F64A-4862-A232-0EA74EFB6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429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7" name="Line 29">
            <a:extLst>
              <a:ext uri="{FF2B5EF4-FFF2-40B4-BE49-F238E27FC236}">
                <a16:creationId xmlns:a16="http://schemas.microsoft.com/office/drawing/2014/main" id="{B6D709F9-4D9C-44CD-AB8A-871D2490D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3429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8" name="Line 30">
            <a:extLst>
              <a:ext uri="{FF2B5EF4-FFF2-40B4-BE49-F238E27FC236}">
                <a16:creationId xmlns:a16="http://schemas.microsoft.com/office/drawing/2014/main" id="{4E9B4199-B07E-40C0-AA14-197025957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200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9" name="Line 31">
            <a:extLst>
              <a:ext uri="{FF2B5EF4-FFF2-40B4-BE49-F238E27FC236}">
                <a16:creationId xmlns:a16="http://schemas.microsoft.com/office/drawing/2014/main" id="{35EC4618-2FD1-44A0-8A66-5265036374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2743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0" name="Line 32">
            <a:extLst>
              <a:ext uri="{FF2B5EF4-FFF2-40B4-BE49-F238E27FC236}">
                <a16:creationId xmlns:a16="http://schemas.microsoft.com/office/drawing/2014/main" id="{7D8282A5-BAF8-495D-AF15-B1F1E80A30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743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1" name="Line 33">
            <a:extLst>
              <a:ext uri="{FF2B5EF4-FFF2-40B4-BE49-F238E27FC236}">
                <a16:creationId xmlns:a16="http://schemas.microsoft.com/office/drawing/2014/main" id="{D61E5E61-306B-49EA-8A65-CB4095716E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895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2" name="Line 34">
            <a:extLst>
              <a:ext uri="{FF2B5EF4-FFF2-40B4-BE49-F238E27FC236}">
                <a16:creationId xmlns:a16="http://schemas.microsoft.com/office/drawing/2014/main" id="{75438F20-27FC-4430-9E8B-F4136B4D9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3" name="Line 35">
            <a:extLst>
              <a:ext uri="{FF2B5EF4-FFF2-40B4-BE49-F238E27FC236}">
                <a16:creationId xmlns:a16="http://schemas.microsoft.com/office/drawing/2014/main" id="{6F67B3D9-8064-470D-BBDF-E9F78507B6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2057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4" name="Line 36">
            <a:extLst>
              <a:ext uri="{FF2B5EF4-FFF2-40B4-BE49-F238E27FC236}">
                <a16:creationId xmlns:a16="http://schemas.microsoft.com/office/drawing/2014/main" id="{E4686E49-EF53-4143-8083-8E44193A4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057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5845" name="Object 37">
            <a:extLst>
              <a:ext uri="{FF2B5EF4-FFF2-40B4-BE49-F238E27FC236}">
                <a16:creationId xmlns:a16="http://schemas.microsoft.com/office/drawing/2014/main" id="{D4B07646-094B-41FD-95B6-7A89E9922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838200"/>
          <a:ext cx="4191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86" name="Equation" r:id="rId3" imgW="1676160" imgH="279360" progId="Equation.3">
                  <p:embed/>
                </p:oleObj>
              </mc:Choice>
              <mc:Fallback>
                <p:oleObj name="Equation" r:id="rId3" imgW="1676160" imgH="2793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4191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46" name="Line 38">
            <a:extLst>
              <a:ext uri="{FF2B5EF4-FFF2-40B4-BE49-F238E27FC236}">
                <a16:creationId xmlns:a16="http://schemas.microsoft.com/office/drawing/2014/main" id="{A56D742F-F78B-4223-A838-9D53B25A1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25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3075A488-EC74-4D26-A208-C902C3748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Filtros Passa-Baixa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4D95E1D8-03DE-4282-AC99-AC60122B8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2600" dirty="0"/>
              <a:t>Para eliminar frequências altas de um sinal, multiplica-se seu espectro por uma função “caixa”</a:t>
            </a:r>
          </a:p>
          <a:p>
            <a:pPr>
              <a:lnSpc>
                <a:spcPct val="80000"/>
              </a:lnSpc>
            </a:pPr>
            <a:r>
              <a:rPr lang="pt-BR" altLang="en-US" sz="2600" dirty="0"/>
              <a:t>Transformada de Fourier de uma função caixa é a função </a:t>
            </a:r>
            <a:r>
              <a:rPr lang="pt-BR" altLang="en-US" sz="2600" b="1" dirty="0" err="1"/>
              <a:t>sinc</a:t>
            </a:r>
            <a:endParaRPr lang="pt-BR" altLang="en-US" sz="2600" dirty="0" err="1"/>
          </a:p>
          <a:p>
            <a:pPr>
              <a:lnSpc>
                <a:spcPct val="80000"/>
              </a:lnSpc>
            </a:pPr>
            <a:r>
              <a:rPr lang="pt-BR" altLang="en-US" sz="2600" dirty="0"/>
              <a:t>Convolução do sinal com a função </a:t>
            </a:r>
            <a:r>
              <a:rPr lang="pt-BR" altLang="en-US" sz="2600" dirty="0" err="1"/>
              <a:t>sinc</a:t>
            </a:r>
            <a:r>
              <a:rPr lang="pt-BR" altLang="en-US" sz="2600" dirty="0"/>
              <a:t> resulta num filtro passa-baixa ideal</a:t>
            </a:r>
          </a:p>
          <a:p>
            <a:pPr>
              <a:lnSpc>
                <a:spcPct val="80000"/>
              </a:lnSpc>
            </a:pPr>
            <a:r>
              <a:rPr lang="pt-BR" altLang="en-US" sz="2600" dirty="0"/>
              <a:t>Na prática, usa-se funções com </a:t>
            </a:r>
            <a:r>
              <a:rPr lang="pt-BR" altLang="en-US" sz="2600" i="1" dirty="0"/>
              <a:t>suporte limitado: </a:t>
            </a:r>
            <a:r>
              <a:rPr lang="pt-BR" altLang="en-US" sz="2600" dirty="0"/>
              <a:t>Gaussiana, sinc</a:t>
            </a:r>
            <a:r>
              <a:rPr lang="pt-BR" altLang="en-US" sz="2600" baseline="30000" dirty="0"/>
              <a:t>2</a:t>
            </a:r>
            <a:r>
              <a:rPr lang="pt-BR" altLang="en-US" sz="2600" dirty="0"/>
              <a:t>, triangular</a:t>
            </a:r>
          </a:p>
        </p:txBody>
      </p:sp>
      <p:cxnSp>
        <p:nvCxnSpPr>
          <p:cNvPr id="376836" name="AutoShape 4">
            <a:extLst>
              <a:ext uri="{FF2B5EF4-FFF2-40B4-BE49-F238E27FC236}">
                <a16:creationId xmlns:a16="http://schemas.microsoft.com/office/drawing/2014/main" id="{7D80DAC3-2252-40FC-B1D3-43BA27EC7B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43434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6837" name="Freeform 5">
            <a:extLst>
              <a:ext uri="{FF2B5EF4-FFF2-40B4-BE49-F238E27FC236}">
                <a16:creationId xmlns:a16="http://schemas.microsoft.com/office/drawing/2014/main" id="{3E61EF89-2330-4D7D-989A-BA6BEBFE2C0D}"/>
              </a:ext>
            </a:extLst>
          </p:cNvPr>
          <p:cNvSpPr>
            <a:spLocks/>
          </p:cNvSpPr>
          <p:nvPr/>
        </p:nvSpPr>
        <p:spPr bwMode="auto">
          <a:xfrm>
            <a:off x="5195888" y="3816350"/>
            <a:ext cx="1201737" cy="668338"/>
          </a:xfrm>
          <a:custGeom>
            <a:avLst/>
            <a:gdLst>
              <a:gd name="T0" fmla="*/ 0 w 757"/>
              <a:gd name="T1" fmla="*/ 421 h 421"/>
              <a:gd name="T2" fmla="*/ 135 w 757"/>
              <a:gd name="T3" fmla="*/ 82 h 421"/>
              <a:gd name="T4" fmla="*/ 284 w 757"/>
              <a:gd name="T5" fmla="*/ 0 h 421"/>
              <a:gd name="T6" fmla="*/ 375 w 757"/>
              <a:gd name="T7" fmla="*/ 82 h 421"/>
              <a:gd name="T8" fmla="*/ 482 w 757"/>
              <a:gd name="T9" fmla="*/ 181 h 421"/>
              <a:gd name="T10" fmla="*/ 567 w 757"/>
              <a:gd name="T11" fmla="*/ 82 h 421"/>
              <a:gd name="T12" fmla="*/ 757 w 757"/>
              <a:gd name="T13" fmla="*/ 14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7" h="421">
                <a:moveTo>
                  <a:pt x="0" y="421"/>
                </a:moveTo>
                <a:cubicBezTo>
                  <a:pt x="24" y="364"/>
                  <a:pt x="88" y="152"/>
                  <a:pt x="135" y="82"/>
                </a:cubicBezTo>
                <a:cubicBezTo>
                  <a:pt x="182" y="12"/>
                  <a:pt x="244" y="0"/>
                  <a:pt x="284" y="0"/>
                </a:cubicBezTo>
                <a:cubicBezTo>
                  <a:pt x="324" y="0"/>
                  <a:pt x="342" y="52"/>
                  <a:pt x="375" y="82"/>
                </a:cubicBezTo>
                <a:cubicBezTo>
                  <a:pt x="408" y="112"/>
                  <a:pt x="450" y="181"/>
                  <a:pt x="482" y="181"/>
                </a:cubicBezTo>
                <a:cubicBezTo>
                  <a:pt x="514" y="181"/>
                  <a:pt x="521" y="88"/>
                  <a:pt x="567" y="82"/>
                </a:cubicBezTo>
                <a:cubicBezTo>
                  <a:pt x="613" y="76"/>
                  <a:pt x="717" y="133"/>
                  <a:pt x="757" y="14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8" name="Line 6">
            <a:extLst>
              <a:ext uri="{FF2B5EF4-FFF2-40B4-BE49-F238E27FC236}">
                <a16:creationId xmlns:a16="http://schemas.microsoft.com/office/drawing/2014/main" id="{8F291FF4-BD56-4BD4-A79E-86FFC30E1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343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9" name="Line 7">
            <a:extLst>
              <a:ext uri="{FF2B5EF4-FFF2-40B4-BE49-F238E27FC236}">
                <a16:creationId xmlns:a16="http://schemas.microsoft.com/office/drawing/2014/main" id="{898C5027-CB4F-4207-8D73-B862BAFF1C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0" name="Line 8">
            <a:extLst>
              <a:ext uri="{FF2B5EF4-FFF2-40B4-BE49-F238E27FC236}">
                <a16:creationId xmlns:a16="http://schemas.microsoft.com/office/drawing/2014/main" id="{48A0FD95-4AB3-4F1A-B2D3-742986E4BD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1" name="Freeform 9">
            <a:extLst>
              <a:ext uri="{FF2B5EF4-FFF2-40B4-BE49-F238E27FC236}">
                <a16:creationId xmlns:a16="http://schemas.microsoft.com/office/drawing/2014/main" id="{9C9A8FE0-6E4C-4B28-9521-5EFBA0A3D01D}"/>
              </a:ext>
            </a:extLst>
          </p:cNvPr>
          <p:cNvSpPr>
            <a:spLocks/>
          </p:cNvSpPr>
          <p:nvPr/>
        </p:nvSpPr>
        <p:spPr bwMode="auto">
          <a:xfrm>
            <a:off x="8007350" y="3922713"/>
            <a:ext cx="696913" cy="436562"/>
          </a:xfrm>
          <a:custGeom>
            <a:avLst/>
            <a:gdLst>
              <a:gd name="T0" fmla="*/ 0 w 439"/>
              <a:gd name="T1" fmla="*/ 0 h 275"/>
              <a:gd name="T2" fmla="*/ 103 w 439"/>
              <a:gd name="T3" fmla="*/ 172 h 275"/>
              <a:gd name="T4" fmla="*/ 275 w 439"/>
              <a:gd name="T5" fmla="*/ 120 h 275"/>
              <a:gd name="T6" fmla="*/ 344 w 439"/>
              <a:gd name="T7" fmla="*/ 240 h 275"/>
              <a:gd name="T8" fmla="*/ 439 w 439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75">
                <a:moveTo>
                  <a:pt x="0" y="0"/>
                </a:moveTo>
                <a:cubicBezTo>
                  <a:pt x="17" y="29"/>
                  <a:pt x="57" y="152"/>
                  <a:pt x="103" y="172"/>
                </a:cubicBezTo>
                <a:cubicBezTo>
                  <a:pt x="149" y="192"/>
                  <a:pt x="235" y="109"/>
                  <a:pt x="275" y="120"/>
                </a:cubicBezTo>
                <a:cubicBezTo>
                  <a:pt x="315" y="131"/>
                  <a:pt x="317" y="214"/>
                  <a:pt x="344" y="240"/>
                </a:cubicBezTo>
                <a:cubicBezTo>
                  <a:pt x="371" y="266"/>
                  <a:pt x="419" y="268"/>
                  <a:pt x="439" y="27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2" name="Freeform 10">
            <a:extLst>
              <a:ext uri="{FF2B5EF4-FFF2-40B4-BE49-F238E27FC236}">
                <a16:creationId xmlns:a16="http://schemas.microsoft.com/office/drawing/2014/main" id="{09FA8186-D716-404E-93A6-B0E87C6C87C7}"/>
              </a:ext>
            </a:extLst>
          </p:cNvPr>
          <p:cNvSpPr>
            <a:spLocks/>
          </p:cNvSpPr>
          <p:nvPr/>
        </p:nvSpPr>
        <p:spPr bwMode="auto">
          <a:xfrm flipH="1">
            <a:off x="7315200" y="3913188"/>
            <a:ext cx="685800" cy="436562"/>
          </a:xfrm>
          <a:custGeom>
            <a:avLst/>
            <a:gdLst>
              <a:gd name="T0" fmla="*/ 0 w 439"/>
              <a:gd name="T1" fmla="*/ 0 h 275"/>
              <a:gd name="T2" fmla="*/ 103 w 439"/>
              <a:gd name="T3" fmla="*/ 172 h 275"/>
              <a:gd name="T4" fmla="*/ 275 w 439"/>
              <a:gd name="T5" fmla="*/ 120 h 275"/>
              <a:gd name="T6" fmla="*/ 344 w 439"/>
              <a:gd name="T7" fmla="*/ 240 h 275"/>
              <a:gd name="T8" fmla="*/ 439 w 439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75">
                <a:moveTo>
                  <a:pt x="0" y="0"/>
                </a:moveTo>
                <a:cubicBezTo>
                  <a:pt x="17" y="29"/>
                  <a:pt x="57" y="152"/>
                  <a:pt x="103" y="172"/>
                </a:cubicBezTo>
                <a:cubicBezTo>
                  <a:pt x="149" y="192"/>
                  <a:pt x="235" y="109"/>
                  <a:pt x="275" y="120"/>
                </a:cubicBezTo>
                <a:cubicBezTo>
                  <a:pt x="315" y="131"/>
                  <a:pt x="317" y="214"/>
                  <a:pt x="344" y="240"/>
                </a:cubicBezTo>
                <a:cubicBezTo>
                  <a:pt x="371" y="266"/>
                  <a:pt x="419" y="268"/>
                  <a:pt x="439" y="27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6843" name="AutoShape 11">
            <a:extLst>
              <a:ext uri="{FF2B5EF4-FFF2-40B4-BE49-F238E27FC236}">
                <a16:creationId xmlns:a16="http://schemas.microsoft.com/office/drawing/2014/main" id="{675CD818-1ED9-4D8E-9DF1-196054D454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31242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6844" name="Line 12">
            <a:extLst>
              <a:ext uri="{FF2B5EF4-FFF2-40B4-BE49-F238E27FC236}">
                <a16:creationId xmlns:a16="http://schemas.microsoft.com/office/drawing/2014/main" id="{824A6399-5DD5-45BE-A42E-293B29AAF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124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5" name="Line 13">
            <a:extLst>
              <a:ext uri="{FF2B5EF4-FFF2-40B4-BE49-F238E27FC236}">
                <a16:creationId xmlns:a16="http://schemas.microsoft.com/office/drawing/2014/main" id="{8FB1067C-B88F-49EE-941B-F4472021A6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6" name="Line 14">
            <a:extLst>
              <a:ext uri="{FF2B5EF4-FFF2-40B4-BE49-F238E27FC236}">
                <a16:creationId xmlns:a16="http://schemas.microsoft.com/office/drawing/2014/main" id="{5FE41265-081D-4DB6-A340-341FF1046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7" name="Freeform 15">
            <a:extLst>
              <a:ext uri="{FF2B5EF4-FFF2-40B4-BE49-F238E27FC236}">
                <a16:creationId xmlns:a16="http://schemas.microsoft.com/office/drawing/2014/main" id="{D2219786-BCD0-45FE-ABC2-F5A549AEFF48}"/>
              </a:ext>
            </a:extLst>
          </p:cNvPr>
          <p:cNvSpPr>
            <a:spLocks/>
          </p:cNvSpPr>
          <p:nvPr/>
        </p:nvSpPr>
        <p:spPr bwMode="auto">
          <a:xfrm>
            <a:off x="7991475" y="2597150"/>
            <a:ext cx="712788" cy="735013"/>
          </a:xfrm>
          <a:custGeom>
            <a:avLst/>
            <a:gdLst>
              <a:gd name="T0" fmla="*/ 0 w 449"/>
              <a:gd name="T1" fmla="*/ 20 h 463"/>
              <a:gd name="T2" fmla="*/ 66 w 449"/>
              <a:gd name="T3" fmla="*/ 68 h 463"/>
              <a:gd name="T4" fmla="*/ 174 w 449"/>
              <a:gd name="T5" fmla="*/ 428 h 463"/>
              <a:gd name="T6" fmla="*/ 240 w 449"/>
              <a:gd name="T7" fmla="*/ 278 h 463"/>
              <a:gd name="T8" fmla="*/ 297 w 449"/>
              <a:gd name="T9" fmla="*/ 275 h 463"/>
              <a:gd name="T10" fmla="*/ 330 w 449"/>
              <a:gd name="T11" fmla="*/ 374 h 463"/>
              <a:gd name="T12" fmla="*/ 372 w 449"/>
              <a:gd name="T13" fmla="*/ 377 h 463"/>
              <a:gd name="T14" fmla="*/ 402 w 449"/>
              <a:gd name="T15" fmla="*/ 314 h 463"/>
              <a:gd name="T16" fmla="*/ 449 w 449"/>
              <a:gd name="T17" fmla="*/ 342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463">
                <a:moveTo>
                  <a:pt x="0" y="20"/>
                </a:moveTo>
                <a:cubicBezTo>
                  <a:pt x="10" y="28"/>
                  <a:pt x="37" y="0"/>
                  <a:pt x="66" y="68"/>
                </a:cubicBezTo>
                <a:cubicBezTo>
                  <a:pt x="95" y="136"/>
                  <a:pt x="145" y="393"/>
                  <a:pt x="174" y="428"/>
                </a:cubicBezTo>
                <a:cubicBezTo>
                  <a:pt x="203" y="463"/>
                  <a:pt x="220" y="303"/>
                  <a:pt x="240" y="278"/>
                </a:cubicBezTo>
                <a:cubicBezTo>
                  <a:pt x="260" y="253"/>
                  <a:pt x="282" y="259"/>
                  <a:pt x="297" y="275"/>
                </a:cubicBezTo>
                <a:cubicBezTo>
                  <a:pt x="312" y="291"/>
                  <a:pt x="318" y="357"/>
                  <a:pt x="330" y="374"/>
                </a:cubicBezTo>
                <a:cubicBezTo>
                  <a:pt x="342" y="391"/>
                  <a:pt x="360" y="387"/>
                  <a:pt x="372" y="377"/>
                </a:cubicBezTo>
                <a:cubicBezTo>
                  <a:pt x="384" y="367"/>
                  <a:pt x="389" y="320"/>
                  <a:pt x="402" y="314"/>
                </a:cubicBezTo>
                <a:cubicBezTo>
                  <a:pt x="415" y="308"/>
                  <a:pt x="439" y="336"/>
                  <a:pt x="449" y="34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8" name="Rectangle 16">
            <a:extLst>
              <a:ext uri="{FF2B5EF4-FFF2-40B4-BE49-F238E27FC236}">
                <a16:creationId xmlns:a16="http://schemas.microsoft.com/office/drawing/2014/main" id="{F9F4235B-1118-458E-A9EB-1627E4CD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6850" name="AutoShape 18">
            <a:extLst>
              <a:ext uri="{FF2B5EF4-FFF2-40B4-BE49-F238E27FC236}">
                <a16:creationId xmlns:a16="http://schemas.microsoft.com/office/drawing/2014/main" id="{D8BEAABC-A056-43EE-A678-9D658F4C3D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55626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6851" name="Freeform 19">
            <a:extLst>
              <a:ext uri="{FF2B5EF4-FFF2-40B4-BE49-F238E27FC236}">
                <a16:creationId xmlns:a16="http://schemas.microsoft.com/office/drawing/2014/main" id="{46D76607-469D-432E-9D75-ADC62B2EE04C}"/>
              </a:ext>
            </a:extLst>
          </p:cNvPr>
          <p:cNvSpPr>
            <a:spLocks/>
          </p:cNvSpPr>
          <p:nvPr/>
        </p:nvSpPr>
        <p:spPr bwMode="auto">
          <a:xfrm>
            <a:off x="5195888" y="5021263"/>
            <a:ext cx="1201737" cy="682625"/>
          </a:xfrm>
          <a:custGeom>
            <a:avLst/>
            <a:gdLst>
              <a:gd name="T0" fmla="*/ 0 w 757"/>
              <a:gd name="T1" fmla="*/ 430 h 430"/>
              <a:gd name="T2" fmla="*/ 135 w 757"/>
              <a:gd name="T3" fmla="*/ 91 h 430"/>
              <a:gd name="T4" fmla="*/ 284 w 757"/>
              <a:gd name="T5" fmla="*/ 9 h 430"/>
              <a:gd name="T6" fmla="*/ 379 w 757"/>
              <a:gd name="T7" fmla="*/ 35 h 430"/>
              <a:gd name="T8" fmla="*/ 456 w 757"/>
              <a:gd name="T9" fmla="*/ 69 h 430"/>
              <a:gd name="T10" fmla="*/ 567 w 757"/>
              <a:gd name="T11" fmla="*/ 91 h 430"/>
              <a:gd name="T12" fmla="*/ 757 w 757"/>
              <a:gd name="T13" fmla="*/ 15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7" h="430">
                <a:moveTo>
                  <a:pt x="0" y="430"/>
                </a:moveTo>
                <a:cubicBezTo>
                  <a:pt x="24" y="373"/>
                  <a:pt x="88" y="161"/>
                  <a:pt x="135" y="91"/>
                </a:cubicBezTo>
                <a:cubicBezTo>
                  <a:pt x="182" y="21"/>
                  <a:pt x="243" y="18"/>
                  <a:pt x="284" y="9"/>
                </a:cubicBezTo>
                <a:cubicBezTo>
                  <a:pt x="325" y="0"/>
                  <a:pt x="350" y="25"/>
                  <a:pt x="379" y="35"/>
                </a:cubicBezTo>
                <a:cubicBezTo>
                  <a:pt x="408" y="45"/>
                  <a:pt x="425" y="60"/>
                  <a:pt x="456" y="69"/>
                </a:cubicBezTo>
                <a:cubicBezTo>
                  <a:pt x="487" y="78"/>
                  <a:pt x="517" y="77"/>
                  <a:pt x="567" y="91"/>
                </a:cubicBezTo>
                <a:cubicBezTo>
                  <a:pt x="617" y="105"/>
                  <a:pt x="717" y="142"/>
                  <a:pt x="757" y="15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52" name="Line 20">
            <a:extLst>
              <a:ext uri="{FF2B5EF4-FFF2-40B4-BE49-F238E27FC236}">
                <a16:creationId xmlns:a16="http://schemas.microsoft.com/office/drawing/2014/main" id="{38CD8970-25E5-43D6-92C4-77A301D97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562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53" name="Line 21">
            <a:extLst>
              <a:ext uri="{FF2B5EF4-FFF2-40B4-BE49-F238E27FC236}">
                <a16:creationId xmlns:a16="http://schemas.microsoft.com/office/drawing/2014/main" id="{39D33D01-733B-46CD-A285-10B110B49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556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54" name="Line 22">
            <a:extLst>
              <a:ext uri="{FF2B5EF4-FFF2-40B4-BE49-F238E27FC236}">
                <a16:creationId xmlns:a16="http://schemas.microsoft.com/office/drawing/2014/main" id="{AB5BB75B-F764-4109-923E-3A927D0A9E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55" name="Freeform 23">
            <a:extLst>
              <a:ext uri="{FF2B5EF4-FFF2-40B4-BE49-F238E27FC236}">
                <a16:creationId xmlns:a16="http://schemas.microsoft.com/office/drawing/2014/main" id="{C2554783-E015-4864-84B3-7B5911931910}"/>
              </a:ext>
            </a:extLst>
          </p:cNvPr>
          <p:cNvSpPr>
            <a:spLocks/>
          </p:cNvSpPr>
          <p:nvPr/>
        </p:nvSpPr>
        <p:spPr bwMode="auto">
          <a:xfrm>
            <a:off x="8007350" y="5141913"/>
            <a:ext cx="696913" cy="436562"/>
          </a:xfrm>
          <a:custGeom>
            <a:avLst/>
            <a:gdLst>
              <a:gd name="T0" fmla="*/ 0 w 439"/>
              <a:gd name="T1" fmla="*/ 0 h 275"/>
              <a:gd name="T2" fmla="*/ 103 w 439"/>
              <a:gd name="T3" fmla="*/ 172 h 275"/>
              <a:gd name="T4" fmla="*/ 215 w 439"/>
              <a:gd name="T5" fmla="*/ 140 h 275"/>
              <a:gd name="T6" fmla="*/ 241 w 439"/>
              <a:gd name="T7" fmla="*/ 251 h 275"/>
              <a:gd name="T8" fmla="*/ 439 w 439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75">
                <a:moveTo>
                  <a:pt x="0" y="0"/>
                </a:moveTo>
                <a:cubicBezTo>
                  <a:pt x="17" y="29"/>
                  <a:pt x="67" y="149"/>
                  <a:pt x="103" y="172"/>
                </a:cubicBezTo>
                <a:cubicBezTo>
                  <a:pt x="139" y="195"/>
                  <a:pt x="192" y="127"/>
                  <a:pt x="215" y="140"/>
                </a:cubicBezTo>
                <a:cubicBezTo>
                  <a:pt x="238" y="153"/>
                  <a:pt x="204" y="229"/>
                  <a:pt x="241" y="251"/>
                </a:cubicBezTo>
                <a:cubicBezTo>
                  <a:pt x="278" y="273"/>
                  <a:pt x="398" y="270"/>
                  <a:pt x="439" y="27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56" name="Freeform 24">
            <a:extLst>
              <a:ext uri="{FF2B5EF4-FFF2-40B4-BE49-F238E27FC236}">
                <a16:creationId xmlns:a16="http://schemas.microsoft.com/office/drawing/2014/main" id="{6E858DE2-E188-4164-98F7-3D3A402603E0}"/>
              </a:ext>
            </a:extLst>
          </p:cNvPr>
          <p:cNvSpPr>
            <a:spLocks/>
          </p:cNvSpPr>
          <p:nvPr/>
        </p:nvSpPr>
        <p:spPr bwMode="auto">
          <a:xfrm>
            <a:off x="7316788" y="5181600"/>
            <a:ext cx="700087" cy="404813"/>
          </a:xfrm>
          <a:custGeom>
            <a:avLst/>
            <a:gdLst>
              <a:gd name="T0" fmla="*/ 441 w 441"/>
              <a:gd name="T1" fmla="*/ 0 h 255"/>
              <a:gd name="T2" fmla="*/ 338 w 441"/>
              <a:gd name="T3" fmla="*/ 154 h 255"/>
              <a:gd name="T4" fmla="*/ 225 w 441"/>
              <a:gd name="T5" fmla="*/ 126 h 255"/>
              <a:gd name="T6" fmla="*/ 195 w 441"/>
              <a:gd name="T7" fmla="*/ 235 h 255"/>
              <a:gd name="T8" fmla="*/ 0 w 441"/>
              <a:gd name="T9" fmla="*/ 24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255">
                <a:moveTo>
                  <a:pt x="441" y="0"/>
                </a:moveTo>
                <a:cubicBezTo>
                  <a:pt x="424" y="26"/>
                  <a:pt x="374" y="134"/>
                  <a:pt x="338" y="154"/>
                </a:cubicBezTo>
                <a:cubicBezTo>
                  <a:pt x="301" y="175"/>
                  <a:pt x="249" y="112"/>
                  <a:pt x="225" y="126"/>
                </a:cubicBezTo>
                <a:cubicBezTo>
                  <a:pt x="201" y="140"/>
                  <a:pt x="233" y="215"/>
                  <a:pt x="195" y="235"/>
                </a:cubicBezTo>
                <a:cubicBezTo>
                  <a:pt x="157" y="255"/>
                  <a:pt x="41" y="244"/>
                  <a:pt x="0" y="24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57" name="Freeform 25">
            <a:extLst>
              <a:ext uri="{FF2B5EF4-FFF2-40B4-BE49-F238E27FC236}">
                <a16:creationId xmlns:a16="http://schemas.microsoft.com/office/drawing/2014/main" id="{77DA1605-C432-4329-9344-B1D96611566A}"/>
              </a:ext>
            </a:extLst>
          </p:cNvPr>
          <p:cNvSpPr>
            <a:spLocks/>
          </p:cNvSpPr>
          <p:nvPr/>
        </p:nvSpPr>
        <p:spPr bwMode="auto">
          <a:xfrm flipH="1">
            <a:off x="7305675" y="2600325"/>
            <a:ext cx="712788" cy="735013"/>
          </a:xfrm>
          <a:custGeom>
            <a:avLst/>
            <a:gdLst>
              <a:gd name="T0" fmla="*/ 0 w 449"/>
              <a:gd name="T1" fmla="*/ 20 h 463"/>
              <a:gd name="T2" fmla="*/ 66 w 449"/>
              <a:gd name="T3" fmla="*/ 68 h 463"/>
              <a:gd name="T4" fmla="*/ 174 w 449"/>
              <a:gd name="T5" fmla="*/ 428 h 463"/>
              <a:gd name="T6" fmla="*/ 240 w 449"/>
              <a:gd name="T7" fmla="*/ 278 h 463"/>
              <a:gd name="T8" fmla="*/ 297 w 449"/>
              <a:gd name="T9" fmla="*/ 275 h 463"/>
              <a:gd name="T10" fmla="*/ 330 w 449"/>
              <a:gd name="T11" fmla="*/ 374 h 463"/>
              <a:gd name="T12" fmla="*/ 372 w 449"/>
              <a:gd name="T13" fmla="*/ 377 h 463"/>
              <a:gd name="T14" fmla="*/ 402 w 449"/>
              <a:gd name="T15" fmla="*/ 314 h 463"/>
              <a:gd name="T16" fmla="*/ 449 w 449"/>
              <a:gd name="T17" fmla="*/ 342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463">
                <a:moveTo>
                  <a:pt x="0" y="20"/>
                </a:moveTo>
                <a:cubicBezTo>
                  <a:pt x="10" y="28"/>
                  <a:pt x="37" y="0"/>
                  <a:pt x="66" y="68"/>
                </a:cubicBezTo>
                <a:cubicBezTo>
                  <a:pt x="95" y="136"/>
                  <a:pt x="145" y="393"/>
                  <a:pt x="174" y="428"/>
                </a:cubicBezTo>
                <a:cubicBezTo>
                  <a:pt x="203" y="463"/>
                  <a:pt x="220" y="303"/>
                  <a:pt x="240" y="278"/>
                </a:cubicBezTo>
                <a:cubicBezTo>
                  <a:pt x="260" y="253"/>
                  <a:pt x="282" y="259"/>
                  <a:pt x="297" y="275"/>
                </a:cubicBezTo>
                <a:cubicBezTo>
                  <a:pt x="312" y="291"/>
                  <a:pt x="318" y="357"/>
                  <a:pt x="330" y="374"/>
                </a:cubicBezTo>
                <a:cubicBezTo>
                  <a:pt x="342" y="391"/>
                  <a:pt x="360" y="387"/>
                  <a:pt x="372" y="377"/>
                </a:cubicBezTo>
                <a:cubicBezTo>
                  <a:pt x="384" y="367"/>
                  <a:pt x="389" y="320"/>
                  <a:pt x="402" y="314"/>
                </a:cubicBezTo>
                <a:cubicBezTo>
                  <a:pt x="415" y="308"/>
                  <a:pt x="439" y="336"/>
                  <a:pt x="449" y="34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1883895B-974A-4820-A6A9-509D21D81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Amostragem</a:t>
            </a:r>
          </a:p>
        </p:txBody>
      </p:sp>
      <p:sp>
        <p:nvSpPr>
          <p:cNvPr id="379907" name="Line 3">
            <a:extLst>
              <a:ext uri="{FF2B5EF4-FFF2-40B4-BE49-F238E27FC236}">
                <a16:creationId xmlns:a16="http://schemas.microsoft.com/office/drawing/2014/main" id="{A911731E-48B7-4F3F-8CEB-0CF7A8EAB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438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908" name="Group 4">
            <a:extLst>
              <a:ext uri="{FF2B5EF4-FFF2-40B4-BE49-F238E27FC236}">
                <a16:creationId xmlns:a16="http://schemas.microsoft.com/office/drawing/2014/main" id="{A667CF36-EB49-4D88-8DC8-32BBB280B147}"/>
              </a:ext>
            </a:extLst>
          </p:cNvPr>
          <p:cNvGrpSpPr>
            <a:grpSpLocks/>
          </p:cNvGrpSpPr>
          <p:nvPr/>
        </p:nvGrpSpPr>
        <p:grpSpPr bwMode="auto">
          <a:xfrm>
            <a:off x="4968875" y="1981200"/>
            <a:ext cx="898525" cy="446088"/>
            <a:chOff x="3936" y="1248"/>
            <a:chExt cx="875" cy="281"/>
          </a:xfrm>
        </p:grpSpPr>
        <p:sp>
          <p:nvSpPr>
            <p:cNvPr id="379909" name="Freeform 5">
              <a:extLst>
                <a:ext uri="{FF2B5EF4-FFF2-40B4-BE49-F238E27FC236}">
                  <a16:creationId xmlns:a16="http://schemas.microsoft.com/office/drawing/2014/main" id="{1C4408CE-A576-4FBF-8B59-4C1C303D6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0" name="Freeform 6">
              <a:extLst>
                <a:ext uri="{FF2B5EF4-FFF2-40B4-BE49-F238E27FC236}">
                  <a16:creationId xmlns:a16="http://schemas.microsoft.com/office/drawing/2014/main" id="{EF617C89-37B2-49D5-B0B1-F55560A8A6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911" name="Freeform 7">
            <a:extLst>
              <a:ext uri="{FF2B5EF4-FFF2-40B4-BE49-F238E27FC236}">
                <a16:creationId xmlns:a16="http://schemas.microsoft.com/office/drawing/2014/main" id="{E638BA66-EE8F-40B7-A7EF-2BCFE0B5D936}"/>
              </a:ext>
            </a:extLst>
          </p:cNvPr>
          <p:cNvSpPr>
            <a:spLocks/>
          </p:cNvSpPr>
          <p:nvPr/>
        </p:nvSpPr>
        <p:spPr bwMode="auto">
          <a:xfrm>
            <a:off x="1995488" y="1911350"/>
            <a:ext cx="1201737" cy="668338"/>
          </a:xfrm>
          <a:custGeom>
            <a:avLst/>
            <a:gdLst>
              <a:gd name="T0" fmla="*/ 0 w 757"/>
              <a:gd name="T1" fmla="*/ 421 h 421"/>
              <a:gd name="T2" fmla="*/ 135 w 757"/>
              <a:gd name="T3" fmla="*/ 82 h 421"/>
              <a:gd name="T4" fmla="*/ 284 w 757"/>
              <a:gd name="T5" fmla="*/ 0 h 421"/>
              <a:gd name="T6" fmla="*/ 375 w 757"/>
              <a:gd name="T7" fmla="*/ 82 h 421"/>
              <a:gd name="T8" fmla="*/ 482 w 757"/>
              <a:gd name="T9" fmla="*/ 181 h 421"/>
              <a:gd name="T10" fmla="*/ 567 w 757"/>
              <a:gd name="T11" fmla="*/ 82 h 421"/>
              <a:gd name="T12" fmla="*/ 757 w 757"/>
              <a:gd name="T13" fmla="*/ 14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7" h="421">
                <a:moveTo>
                  <a:pt x="0" y="421"/>
                </a:moveTo>
                <a:cubicBezTo>
                  <a:pt x="24" y="364"/>
                  <a:pt x="88" y="152"/>
                  <a:pt x="135" y="82"/>
                </a:cubicBezTo>
                <a:cubicBezTo>
                  <a:pt x="182" y="12"/>
                  <a:pt x="244" y="0"/>
                  <a:pt x="284" y="0"/>
                </a:cubicBezTo>
                <a:cubicBezTo>
                  <a:pt x="324" y="0"/>
                  <a:pt x="342" y="52"/>
                  <a:pt x="375" y="82"/>
                </a:cubicBezTo>
                <a:cubicBezTo>
                  <a:pt x="408" y="112"/>
                  <a:pt x="450" y="181"/>
                  <a:pt x="482" y="181"/>
                </a:cubicBezTo>
                <a:cubicBezTo>
                  <a:pt x="514" y="181"/>
                  <a:pt x="521" y="88"/>
                  <a:pt x="567" y="82"/>
                </a:cubicBezTo>
                <a:cubicBezTo>
                  <a:pt x="613" y="76"/>
                  <a:pt x="717" y="133"/>
                  <a:pt x="757" y="14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2" name="Line 8">
            <a:extLst>
              <a:ext uri="{FF2B5EF4-FFF2-40B4-BE49-F238E27FC236}">
                <a16:creationId xmlns:a16="http://schemas.microsoft.com/office/drawing/2014/main" id="{F83B0D0C-A54E-43D3-91AB-7E8CC9588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3" name="Line 9">
            <a:extLst>
              <a:ext uri="{FF2B5EF4-FFF2-40B4-BE49-F238E27FC236}">
                <a16:creationId xmlns:a16="http://schemas.microsoft.com/office/drawing/2014/main" id="{3BD8AC9D-4526-4D6F-974B-1A64CDBD3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3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4" name="Line 10">
            <a:extLst>
              <a:ext uri="{FF2B5EF4-FFF2-40B4-BE49-F238E27FC236}">
                <a16:creationId xmlns:a16="http://schemas.microsoft.com/office/drawing/2014/main" id="{2A9D0F2B-8C56-458E-A038-DFFFD05AC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5" name="Line 11">
            <a:extLst>
              <a:ext uri="{FF2B5EF4-FFF2-40B4-BE49-F238E27FC236}">
                <a16:creationId xmlns:a16="http://schemas.microsoft.com/office/drawing/2014/main" id="{B89DF124-3513-4674-95B5-88CDB6EF7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6" name="Line 12">
            <a:extLst>
              <a:ext uri="{FF2B5EF4-FFF2-40B4-BE49-F238E27FC236}">
                <a16:creationId xmlns:a16="http://schemas.microsoft.com/office/drawing/2014/main" id="{454DF000-3CF7-4512-9DC8-CE3AD32F9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7" name="Line 13">
            <a:extLst>
              <a:ext uri="{FF2B5EF4-FFF2-40B4-BE49-F238E27FC236}">
                <a16:creationId xmlns:a16="http://schemas.microsoft.com/office/drawing/2014/main" id="{C46887A9-8C99-4AC1-BC45-3AB887A78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8" name="Line 14">
            <a:extLst>
              <a:ext uri="{FF2B5EF4-FFF2-40B4-BE49-F238E27FC236}">
                <a16:creationId xmlns:a16="http://schemas.microsoft.com/office/drawing/2014/main" id="{CA52A15C-E3FC-437B-8084-E67228B7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9" name="Line 15">
            <a:extLst>
              <a:ext uri="{FF2B5EF4-FFF2-40B4-BE49-F238E27FC236}">
                <a16:creationId xmlns:a16="http://schemas.microsoft.com/office/drawing/2014/main" id="{B7250DD1-A2EA-4B5F-9B00-74185C73F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0" name="Line 16">
            <a:extLst>
              <a:ext uri="{FF2B5EF4-FFF2-40B4-BE49-F238E27FC236}">
                <a16:creationId xmlns:a16="http://schemas.microsoft.com/office/drawing/2014/main" id="{76B46E2B-7A12-4DF2-A1F1-EE225C5C69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1" name="Line 17">
            <a:extLst>
              <a:ext uri="{FF2B5EF4-FFF2-40B4-BE49-F238E27FC236}">
                <a16:creationId xmlns:a16="http://schemas.microsoft.com/office/drawing/2014/main" id="{C80993F9-5058-4057-A7ED-E6C8F26B45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2" name="Line 18">
            <a:extLst>
              <a:ext uri="{FF2B5EF4-FFF2-40B4-BE49-F238E27FC236}">
                <a16:creationId xmlns:a16="http://schemas.microsoft.com/office/drawing/2014/main" id="{F2466D59-A158-4841-A7DB-E13B70620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3" name="Line 19">
            <a:extLst>
              <a:ext uri="{FF2B5EF4-FFF2-40B4-BE49-F238E27FC236}">
                <a16:creationId xmlns:a16="http://schemas.microsoft.com/office/drawing/2014/main" id="{C541CD1D-19F6-4765-8FD1-47F983F50B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4" name="Line 20">
            <a:extLst>
              <a:ext uri="{FF2B5EF4-FFF2-40B4-BE49-F238E27FC236}">
                <a16:creationId xmlns:a16="http://schemas.microsoft.com/office/drawing/2014/main" id="{F5E4F275-626E-453C-9C1D-C35F90E35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76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5" name="Text Box 21">
            <a:extLst>
              <a:ext uri="{FF2B5EF4-FFF2-40B4-BE49-F238E27FC236}">
                <a16:creationId xmlns:a16="http://schemas.microsoft.com/office/drawing/2014/main" id="{CD7938D6-7B9D-4E49-B797-D91FBB3F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448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0"/>
              <a:t>p</a:t>
            </a:r>
          </a:p>
        </p:txBody>
      </p:sp>
      <p:sp>
        <p:nvSpPr>
          <p:cNvPr id="379926" name="Line 22">
            <a:extLst>
              <a:ext uri="{FF2B5EF4-FFF2-40B4-BE49-F238E27FC236}">
                <a16:creationId xmlns:a16="http://schemas.microsoft.com/office/drawing/2014/main" id="{FC449FB4-3545-4198-9C36-AB16C0529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7" name="Line 23">
            <a:extLst>
              <a:ext uri="{FF2B5EF4-FFF2-40B4-BE49-F238E27FC236}">
                <a16:creationId xmlns:a16="http://schemas.microsoft.com/office/drawing/2014/main" id="{A7DF528D-3AEF-4F16-923B-1C2DA41BF3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8" name="Line 24">
            <a:extLst>
              <a:ext uri="{FF2B5EF4-FFF2-40B4-BE49-F238E27FC236}">
                <a16:creationId xmlns:a16="http://schemas.microsoft.com/office/drawing/2014/main" id="{4DE34014-9534-4786-A3D3-7BF05CB627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9" name="Text Box 25">
            <a:extLst>
              <a:ext uri="{FF2B5EF4-FFF2-40B4-BE49-F238E27FC236}">
                <a16:creationId xmlns:a16="http://schemas.microsoft.com/office/drawing/2014/main" id="{D9F21BC0-BA66-40C5-837A-A9312FE3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66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0"/>
              <a:t>1/p</a:t>
            </a:r>
          </a:p>
        </p:txBody>
      </p:sp>
      <p:sp>
        <p:nvSpPr>
          <p:cNvPr id="379930" name="Line 26">
            <a:extLst>
              <a:ext uri="{FF2B5EF4-FFF2-40B4-BE49-F238E27FC236}">
                <a16:creationId xmlns:a16="http://schemas.microsoft.com/office/drawing/2014/main" id="{3214FF25-1D3C-4668-9B68-20FD44EAF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267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931" name="Group 27">
            <a:extLst>
              <a:ext uri="{FF2B5EF4-FFF2-40B4-BE49-F238E27FC236}">
                <a16:creationId xmlns:a16="http://schemas.microsoft.com/office/drawing/2014/main" id="{75A681E3-2934-45D5-83C7-A56EA7338F2A}"/>
              </a:ext>
            </a:extLst>
          </p:cNvPr>
          <p:cNvGrpSpPr>
            <a:grpSpLocks/>
          </p:cNvGrpSpPr>
          <p:nvPr/>
        </p:nvGrpSpPr>
        <p:grpSpPr bwMode="auto">
          <a:xfrm>
            <a:off x="4968875" y="3821113"/>
            <a:ext cx="898525" cy="446087"/>
            <a:chOff x="3936" y="1248"/>
            <a:chExt cx="875" cy="281"/>
          </a:xfrm>
        </p:grpSpPr>
        <p:sp>
          <p:nvSpPr>
            <p:cNvPr id="379932" name="Freeform 28">
              <a:extLst>
                <a:ext uri="{FF2B5EF4-FFF2-40B4-BE49-F238E27FC236}">
                  <a16:creationId xmlns:a16="http://schemas.microsoft.com/office/drawing/2014/main" id="{9E02F069-F2E8-4773-A1D0-25799642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3" name="Freeform 29">
              <a:extLst>
                <a:ext uri="{FF2B5EF4-FFF2-40B4-BE49-F238E27FC236}">
                  <a16:creationId xmlns:a16="http://schemas.microsoft.com/office/drawing/2014/main" id="{D35D417B-99D5-4D95-ADDA-0854EAB968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34" name="Group 30">
            <a:extLst>
              <a:ext uri="{FF2B5EF4-FFF2-40B4-BE49-F238E27FC236}">
                <a16:creationId xmlns:a16="http://schemas.microsoft.com/office/drawing/2014/main" id="{BBE79C00-8281-4900-9A4E-0A972244587C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3810000"/>
            <a:ext cx="898525" cy="446088"/>
            <a:chOff x="3936" y="1248"/>
            <a:chExt cx="875" cy="281"/>
          </a:xfrm>
        </p:grpSpPr>
        <p:sp>
          <p:nvSpPr>
            <p:cNvPr id="379935" name="Freeform 31">
              <a:extLst>
                <a:ext uri="{FF2B5EF4-FFF2-40B4-BE49-F238E27FC236}">
                  <a16:creationId xmlns:a16="http://schemas.microsoft.com/office/drawing/2014/main" id="{82F29A40-50B1-484E-949D-8179F4134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6" name="Freeform 32">
              <a:extLst>
                <a:ext uri="{FF2B5EF4-FFF2-40B4-BE49-F238E27FC236}">
                  <a16:creationId xmlns:a16="http://schemas.microsoft.com/office/drawing/2014/main" id="{126E1726-D6E0-45B6-A3F3-9130FC892D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37" name="Group 33">
            <a:extLst>
              <a:ext uri="{FF2B5EF4-FFF2-40B4-BE49-F238E27FC236}">
                <a16:creationId xmlns:a16="http://schemas.microsoft.com/office/drawing/2014/main" id="{213CC84E-F2B0-435C-AEAA-A4EFFB053794}"/>
              </a:ext>
            </a:extLst>
          </p:cNvPr>
          <p:cNvGrpSpPr>
            <a:grpSpLocks/>
          </p:cNvGrpSpPr>
          <p:nvPr/>
        </p:nvGrpSpPr>
        <p:grpSpPr bwMode="auto">
          <a:xfrm>
            <a:off x="5883275" y="3810000"/>
            <a:ext cx="898525" cy="446088"/>
            <a:chOff x="3936" y="1248"/>
            <a:chExt cx="875" cy="281"/>
          </a:xfrm>
        </p:grpSpPr>
        <p:sp>
          <p:nvSpPr>
            <p:cNvPr id="379938" name="Freeform 34">
              <a:extLst>
                <a:ext uri="{FF2B5EF4-FFF2-40B4-BE49-F238E27FC236}">
                  <a16:creationId xmlns:a16="http://schemas.microsoft.com/office/drawing/2014/main" id="{53E4D776-1444-46B7-BED0-2CF63255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9" name="Freeform 35">
              <a:extLst>
                <a:ext uri="{FF2B5EF4-FFF2-40B4-BE49-F238E27FC236}">
                  <a16:creationId xmlns:a16="http://schemas.microsoft.com/office/drawing/2014/main" id="{59403744-5F7D-4255-B308-0B17C169EA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940" name="Line 36">
            <a:extLst>
              <a:ext uri="{FF2B5EF4-FFF2-40B4-BE49-F238E27FC236}">
                <a16:creationId xmlns:a16="http://schemas.microsoft.com/office/drawing/2014/main" id="{253FA558-3620-49C7-BD70-80CF17B6D3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7449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1" name="Line 37">
            <a:extLst>
              <a:ext uri="{FF2B5EF4-FFF2-40B4-BE49-F238E27FC236}">
                <a16:creationId xmlns:a16="http://schemas.microsoft.com/office/drawing/2014/main" id="{93895AB9-C41C-4CED-BE5F-DB29AA3BA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278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2" name="Line 38">
            <a:extLst>
              <a:ext uri="{FF2B5EF4-FFF2-40B4-BE49-F238E27FC236}">
                <a16:creationId xmlns:a16="http://schemas.microsoft.com/office/drawing/2014/main" id="{D3C18C45-FE76-4863-A492-66468F7F4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3" name="Line 39">
            <a:extLst>
              <a:ext uri="{FF2B5EF4-FFF2-40B4-BE49-F238E27FC236}">
                <a16:creationId xmlns:a16="http://schemas.microsoft.com/office/drawing/2014/main" id="{82921CCE-B2C6-4391-A24F-77DF54AC2C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4" name="Line 40">
            <a:extLst>
              <a:ext uri="{FF2B5EF4-FFF2-40B4-BE49-F238E27FC236}">
                <a16:creationId xmlns:a16="http://schemas.microsoft.com/office/drawing/2014/main" id="{AAE6A4DC-0E14-487E-BECB-AE5FF8D33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5" name="Line 41">
            <a:extLst>
              <a:ext uri="{FF2B5EF4-FFF2-40B4-BE49-F238E27FC236}">
                <a16:creationId xmlns:a16="http://schemas.microsoft.com/office/drawing/2014/main" id="{5F94614D-950D-4D72-A5FE-1A77BEEED2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6" name="Line 42">
            <a:extLst>
              <a:ext uri="{FF2B5EF4-FFF2-40B4-BE49-F238E27FC236}">
                <a16:creationId xmlns:a16="http://schemas.microsoft.com/office/drawing/2014/main" id="{F340D13E-153C-47EF-93A5-2782983B9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7" name="Line 43">
            <a:extLst>
              <a:ext uri="{FF2B5EF4-FFF2-40B4-BE49-F238E27FC236}">
                <a16:creationId xmlns:a16="http://schemas.microsoft.com/office/drawing/2014/main" id="{B7F9C493-E03D-4C38-91A1-7360F2ADD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8" name="Line 44">
            <a:extLst>
              <a:ext uri="{FF2B5EF4-FFF2-40B4-BE49-F238E27FC236}">
                <a16:creationId xmlns:a16="http://schemas.microsoft.com/office/drawing/2014/main" id="{153BBE66-FB08-4118-9506-5A5C99AAB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9" name="Line 45">
            <a:extLst>
              <a:ext uri="{FF2B5EF4-FFF2-40B4-BE49-F238E27FC236}">
                <a16:creationId xmlns:a16="http://schemas.microsoft.com/office/drawing/2014/main" id="{8C30AD88-539C-423F-8CEB-F0D36E4450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0" name="Line 46">
            <a:extLst>
              <a:ext uri="{FF2B5EF4-FFF2-40B4-BE49-F238E27FC236}">
                <a16:creationId xmlns:a16="http://schemas.microsoft.com/office/drawing/2014/main" id="{B19FFFCD-432D-4050-855E-63615AE80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1" name="Line 47">
            <a:extLst>
              <a:ext uri="{FF2B5EF4-FFF2-40B4-BE49-F238E27FC236}">
                <a16:creationId xmlns:a16="http://schemas.microsoft.com/office/drawing/2014/main" id="{A9A9A7A5-1DEF-4783-B198-57FE61E70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2" name="Line 48">
            <a:extLst>
              <a:ext uri="{FF2B5EF4-FFF2-40B4-BE49-F238E27FC236}">
                <a16:creationId xmlns:a16="http://schemas.microsoft.com/office/drawing/2014/main" id="{4FBF640D-0E71-46A8-8D7F-0D84D632D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3" name="Line 49">
            <a:extLst>
              <a:ext uri="{FF2B5EF4-FFF2-40B4-BE49-F238E27FC236}">
                <a16:creationId xmlns:a16="http://schemas.microsoft.com/office/drawing/2014/main" id="{AC05CD34-E0E1-4AAD-A7AC-B39749D42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4" name="Line 50">
            <a:extLst>
              <a:ext uri="{FF2B5EF4-FFF2-40B4-BE49-F238E27FC236}">
                <a16:creationId xmlns:a16="http://schemas.microsoft.com/office/drawing/2014/main" id="{09FC2C05-AF69-4354-9F10-F72CEEE55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5" name="Line 51">
            <a:extLst>
              <a:ext uri="{FF2B5EF4-FFF2-40B4-BE49-F238E27FC236}">
                <a16:creationId xmlns:a16="http://schemas.microsoft.com/office/drawing/2014/main" id="{FBB24A0D-5548-4BE8-8BBA-FC8DA0A6A4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6" name="Line 52">
            <a:extLst>
              <a:ext uri="{FF2B5EF4-FFF2-40B4-BE49-F238E27FC236}">
                <a16:creationId xmlns:a16="http://schemas.microsoft.com/office/drawing/2014/main" id="{DA4BD0A5-F1FF-41EF-B8EA-302802D52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7" name="Line 53">
            <a:extLst>
              <a:ext uri="{FF2B5EF4-FFF2-40B4-BE49-F238E27FC236}">
                <a16:creationId xmlns:a16="http://schemas.microsoft.com/office/drawing/2014/main" id="{B2690562-E21B-463B-8226-639A8AA48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105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8" name="Line 54">
            <a:extLst>
              <a:ext uri="{FF2B5EF4-FFF2-40B4-BE49-F238E27FC236}">
                <a16:creationId xmlns:a16="http://schemas.microsoft.com/office/drawing/2014/main" id="{121980BC-C9E8-4910-886E-8D3ED0B97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485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59" name="Line 55">
            <a:extLst>
              <a:ext uri="{FF2B5EF4-FFF2-40B4-BE49-F238E27FC236}">
                <a16:creationId xmlns:a16="http://schemas.microsoft.com/office/drawing/2014/main" id="{D2DD6675-E658-45ED-8AC6-6EF3914D21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0" name="Line 56">
            <a:extLst>
              <a:ext uri="{FF2B5EF4-FFF2-40B4-BE49-F238E27FC236}">
                <a16:creationId xmlns:a16="http://schemas.microsoft.com/office/drawing/2014/main" id="{16878482-171A-489D-8237-B49463193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47688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1" name="Line 57">
            <a:extLst>
              <a:ext uri="{FF2B5EF4-FFF2-40B4-BE49-F238E27FC236}">
                <a16:creationId xmlns:a16="http://schemas.microsoft.com/office/drawing/2014/main" id="{4D305657-4C2F-4036-978B-9636E20B4E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6225" y="477202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2" name="Line 58">
            <a:extLst>
              <a:ext uri="{FF2B5EF4-FFF2-40B4-BE49-F238E27FC236}">
                <a16:creationId xmlns:a16="http://schemas.microsoft.com/office/drawing/2014/main" id="{4076A9E1-7848-4904-A486-6DF6BA1786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477202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3" name="Line 59">
            <a:extLst>
              <a:ext uri="{FF2B5EF4-FFF2-40B4-BE49-F238E27FC236}">
                <a16:creationId xmlns:a16="http://schemas.microsoft.com/office/drawing/2014/main" id="{61213D97-29EE-42DD-88F4-B34583C767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477202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4" name="Line 60">
            <a:extLst>
              <a:ext uri="{FF2B5EF4-FFF2-40B4-BE49-F238E27FC236}">
                <a16:creationId xmlns:a16="http://schemas.microsoft.com/office/drawing/2014/main" id="{736766A3-40A2-46B1-8794-374D9C137B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77202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5" name="Line 61">
            <a:extLst>
              <a:ext uri="{FF2B5EF4-FFF2-40B4-BE49-F238E27FC236}">
                <a16:creationId xmlns:a16="http://schemas.microsoft.com/office/drawing/2014/main" id="{E853C1AF-8F75-46EA-90D3-9F0F980B7C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4975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6" name="Line 62">
            <a:extLst>
              <a:ext uri="{FF2B5EF4-FFF2-40B4-BE49-F238E27FC236}">
                <a16:creationId xmlns:a16="http://schemas.microsoft.com/office/drawing/2014/main" id="{254A6155-39A2-45FB-90AA-59BBC65E5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60309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7" name="Line 63">
            <a:extLst>
              <a:ext uri="{FF2B5EF4-FFF2-40B4-BE49-F238E27FC236}">
                <a16:creationId xmlns:a16="http://schemas.microsoft.com/office/drawing/2014/main" id="{C15BB1F3-3F2D-41F2-A190-D24DCF5E8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8" name="Line 64">
            <a:extLst>
              <a:ext uri="{FF2B5EF4-FFF2-40B4-BE49-F238E27FC236}">
                <a16:creationId xmlns:a16="http://schemas.microsoft.com/office/drawing/2014/main" id="{5F6A77F2-DB14-46D8-933B-24EE3A0E3C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9" name="Line 65">
            <a:extLst>
              <a:ext uri="{FF2B5EF4-FFF2-40B4-BE49-F238E27FC236}">
                <a16:creationId xmlns:a16="http://schemas.microsoft.com/office/drawing/2014/main" id="{3722B644-5F65-4404-9F91-0F6A23BAA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0" name="Line 66">
            <a:extLst>
              <a:ext uri="{FF2B5EF4-FFF2-40B4-BE49-F238E27FC236}">
                <a16:creationId xmlns:a16="http://schemas.microsoft.com/office/drawing/2014/main" id="{018E32EF-FEAB-4D3B-A829-479B7AF52E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1" name="Line 67">
            <a:extLst>
              <a:ext uri="{FF2B5EF4-FFF2-40B4-BE49-F238E27FC236}">
                <a16:creationId xmlns:a16="http://schemas.microsoft.com/office/drawing/2014/main" id="{B82E8224-98F6-4A93-AF15-0718EC1BE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2" name="Line 68">
            <a:extLst>
              <a:ext uri="{FF2B5EF4-FFF2-40B4-BE49-F238E27FC236}">
                <a16:creationId xmlns:a16="http://schemas.microsoft.com/office/drawing/2014/main" id="{A952823E-D3A0-423E-BFF1-3A8B55106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60166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973" name="Group 69">
            <a:extLst>
              <a:ext uri="{FF2B5EF4-FFF2-40B4-BE49-F238E27FC236}">
                <a16:creationId xmlns:a16="http://schemas.microsoft.com/office/drawing/2014/main" id="{25EA488B-9F6F-4BAF-AB60-A9EDCA5A5CC5}"/>
              </a:ext>
            </a:extLst>
          </p:cNvPr>
          <p:cNvGrpSpPr>
            <a:grpSpLocks/>
          </p:cNvGrpSpPr>
          <p:nvPr/>
        </p:nvGrpSpPr>
        <p:grpSpPr bwMode="auto">
          <a:xfrm>
            <a:off x="4968875" y="5573713"/>
            <a:ext cx="898525" cy="446087"/>
            <a:chOff x="3936" y="1248"/>
            <a:chExt cx="875" cy="281"/>
          </a:xfrm>
        </p:grpSpPr>
        <p:sp>
          <p:nvSpPr>
            <p:cNvPr id="379974" name="Freeform 70">
              <a:extLst>
                <a:ext uri="{FF2B5EF4-FFF2-40B4-BE49-F238E27FC236}">
                  <a16:creationId xmlns:a16="http://schemas.microsoft.com/office/drawing/2014/main" id="{C225BACE-01CA-45F1-9C8A-7DAA8D9AD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5" name="Freeform 71">
              <a:extLst>
                <a:ext uri="{FF2B5EF4-FFF2-40B4-BE49-F238E27FC236}">
                  <a16:creationId xmlns:a16="http://schemas.microsoft.com/office/drawing/2014/main" id="{FDD59174-51BF-4C8D-82E6-971BAB842C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76" name="Group 72">
            <a:extLst>
              <a:ext uri="{FF2B5EF4-FFF2-40B4-BE49-F238E27FC236}">
                <a16:creationId xmlns:a16="http://schemas.microsoft.com/office/drawing/2014/main" id="{6179E8B8-4ECA-4C3D-A19A-AC88484EB132}"/>
              </a:ext>
            </a:extLst>
          </p:cNvPr>
          <p:cNvGrpSpPr>
            <a:grpSpLocks/>
          </p:cNvGrpSpPr>
          <p:nvPr/>
        </p:nvGrpSpPr>
        <p:grpSpPr bwMode="auto">
          <a:xfrm>
            <a:off x="5426075" y="5562600"/>
            <a:ext cx="898525" cy="446088"/>
            <a:chOff x="3936" y="1248"/>
            <a:chExt cx="875" cy="281"/>
          </a:xfrm>
        </p:grpSpPr>
        <p:sp>
          <p:nvSpPr>
            <p:cNvPr id="379977" name="Freeform 73">
              <a:extLst>
                <a:ext uri="{FF2B5EF4-FFF2-40B4-BE49-F238E27FC236}">
                  <a16:creationId xmlns:a16="http://schemas.microsoft.com/office/drawing/2014/main" id="{A6694D36-0AE5-41A9-8FC6-8D852295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8" name="Freeform 74">
              <a:extLst>
                <a:ext uri="{FF2B5EF4-FFF2-40B4-BE49-F238E27FC236}">
                  <a16:creationId xmlns:a16="http://schemas.microsoft.com/office/drawing/2014/main" id="{4627C959-2C14-4554-BEDB-8E543C6D90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79" name="Group 75">
            <a:extLst>
              <a:ext uri="{FF2B5EF4-FFF2-40B4-BE49-F238E27FC236}">
                <a16:creationId xmlns:a16="http://schemas.microsoft.com/office/drawing/2014/main" id="{BB87F4ED-4F0B-429C-B1A6-8E6992B21161}"/>
              </a:ext>
            </a:extLst>
          </p:cNvPr>
          <p:cNvGrpSpPr>
            <a:grpSpLocks/>
          </p:cNvGrpSpPr>
          <p:nvPr/>
        </p:nvGrpSpPr>
        <p:grpSpPr bwMode="auto">
          <a:xfrm>
            <a:off x="5883275" y="5551488"/>
            <a:ext cx="898525" cy="446087"/>
            <a:chOff x="3936" y="1248"/>
            <a:chExt cx="875" cy="281"/>
          </a:xfrm>
        </p:grpSpPr>
        <p:sp>
          <p:nvSpPr>
            <p:cNvPr id="379980" name="Freeform 76">
              <a:extLst>
                <a:ext uri="{FF2B5EF4-FFF2-40B4-BE49-F238E27FC236}">
                  <a16:creationId xmlns:a16="http://schemas.microsoft.com/office/drawing/2014/main" id="{4247C9C6-7DD5-47B3-A76C-7F782FFCE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1" name="Freeform 77">
              <a:extLst>
                <a:ext uri="{FF2B5EF4-FFF2-40B4-BE49-F238E27FC236}">
                  <a16:creationId xmlns:a16="http://schemas.microsoft.com/office/drawing/2014/main" id="{CA4180F6-D97B-4CA6-9310-7C041D56DC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82" name="Group 78">
            <a:extLst>
              <a:ext uri="{FF2B5EF4-FFF2-40B4-BE49-F238E27FC236}">
                <a16:creationId xmlns:a16="http://schemas.microsoft.com/office/drawing/2014/main" id="{5B265526-6ED1-4B5D-A026-25C5B580F9B0}"/>
              </a:ext>
            </a:extLst>
          </p:cNvPr>
          <p:cNvGrpSpPr>
            <a:grpSpLocks/>
          </p:cNvGrpSpPr>
          <p:nvPr/>
        </p:nvGrpSpPr>
        <p:grpSpPr bwMode="auto">
          <a:xfrm>
            <a:off x="6340475" y="5540375"/>
            <a:ext cx="898525" cy="446088"/>
            <a:chOff x="3936" y="1248"/>
            <a:chExt cx="875" cy="281"/>
          </a:xfrm>
        </p:grpSpPr>
        <p:sp>
          <p:nvSpPr>
            <p:cNvPr id="379983" name="Freeform 79">
              <a:extLst>
                <a:ext uri="{FF2B5EF4-FFF2-40B4-BE49-F238E27FC236}">
                  <a16:creationId xmlns:a16="http://schemas.microsoft.com/office/drawing/2014/main" id="{614567BA-946B-4398-815D-6D756704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4" name="Freeform 80">
              <a:extLst>
                <a:ext uri="{FF2B5EF4-FFF2-40B4-BE49-F238E27FC236}">
                  <a16:creationId xmlns:a16="http://schemas.microsoft.com/office/drawing/2014/main" id="{1CD14DFD-62A6-4F80-8770-4ED4086259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85" name="Group 81">
            <a:extLst>
              <a:ext uri="{FF2B5EF4-FFF2-40B4-BE49-F238E27FC236}">
                <a16:creationId xmlns:a16="http://schemas.microsoft.com/office/drawing/2014/main" id="{C299CB3D-1616-4513-A92D-78B6539549FE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5562600"/>
            <a:ext cx="898525" cy="446088"/>
            <a:chOff x="3936" y="1248"/>
            <a:chExt cx="875" cy="281"/>
          </a:xfrm>
        </p:grpSpPr>
        <p:sp>
          <p:nvSpPr>
            <p:cNvPr id="379986" name="Freeform 82">
              <a:extLst>
                <a:ext uri="{FF2B5EF4-FFF2-40B4-BE49-F238E27FC236}">
                  <a16:creationId xmlns:a16="http://schemas.microsoft.com/office/drawing/2014/main" id="{D4B94B26-9032-4458-87D9-FB30DEC3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7" name="Freeform 83">
              <a:extLst>
                <a:ext uri="{FF2B5EF4-FFF2-40B4-BE49-F238E27FC236}">
                  <a16:creationId xmlns:a16="http://schemas.microsoft.com/office/drawing/2014/main" id="{AABE5DCA-94A2-470D-A5FE-0418CD0D0C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88" name="Group 84">
            <a:extLst>
              <a:ext uri="{FF2B5EF4-FFF2-40B4-BE49-F238E27FC236}">
                <a16:creationId xmlns:a16="http://schemas.microsoft.com/office/drawing/2014/main" id="{BDC3E97D-ABBA-4DF8-8EA5-E12E1D862C4F}"/>
              </a:ext>
            </a:extLst>
          </p:cNvPr>
          <p:cNvGrpSpPr>
            <a:grpSpLocks/>
          </p:cNvGrpSpPr>
          <p:nvPr/>
        </p:nvGrpSpPr>
        <p:grpSpPr bwMode="auto">
          <a:xfrm>
            <a:off x="4083050" y="5551488"/>
            <a:ext cx="898525" cy="446087"/>
            <a:chOff x="3936" y="1248"/>
            <a:chExt cx="875" cy="281"/>
          </a:xfrm>
        </p:grpSpPr>
        <p:sp>
          <p:nvSpPr>
            <p:cNvPr id="379989" name="Freeform 85">
              <a:extLst>
                <a:ext uri="{FF2B5EF4-FFF2-40B4-BE49-F238E27FC236}">
                  <a16:creationId xmlns:a16="http://schemas.microsoft.com/office/drawing/2014/main" id="{9B185840-4345-4D2F-B5F5-1E0487619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0" name="Freeform 86">
              <a:extLst>
                <a:ext uri="{FF2B5EF4-FFF2-40B4-BE49-F238E27FC236}">
                  <a16:creationId xmlns:a16="http://schemas.microsoft.com/office/drawing/2014/main" id="{94842FA6-8137-42E0-B437-A3CD21DD0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91" name="Group 87">
            <a:extLst>
              <a:ext uri="{FF2B5EF4-FFF2-40B4-BE49-F238E27FC236}">
                <a16:creationId xmlns:a16="http://schemas.microsoft.com/office/drawing/2014/main" id="{FDAB3318-B939-46F4-803C-AE7DA65126F0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5540375"/>
            <a:ext cx="898525" cy="446088"/>
            <a:chOff x="3936" y="1248"/>
            <a:chExt cx="875" cy="281"/>
          </a:xfrm>
        </p:grpSpPr>
        <p:sp>
          <p:nvSpPr>
            <p:cNvPr id="379992" name="Freeform 88">
              <a:extLst>
                <a:ext uri="{FF2B5EF4-FFF2-40B4-BE49-F238E27FC236}">
                  <a16:creationId xmlns:a16="http://schemas.microsoft.com/office/drawing/2014/main" id="{23FDB92F-BA39-48B1-8107-1B969A1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254"/>
              <a:ext cx="439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3" name="Freeform 89">
              <a:extLst>
                <a:ext uri="{FF2B5EF4-FFF2-40B4-BE49-F238E27FC236}">
                  <a16:creationId xmlns:a16="http://schemas.microsoft.com/office/drawing/2014/main" id="{3448554E-10A6-4294-B67D-851FDE4C4B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6" y="1248"/>
              <a:ext cx="432" cy="275"/>
            </a:xfrm>
            <a:custGeom>
              <a:avLst/>
              <a:gdLst>
                <a:gd name="T0" fmla="*/ 0 w 439"/>
                <a:gd name="T1" fmla="*/ 0 h 275"/>
                <a:gd name="T2" fmla="*/ 103 w 439"/>
                <a:gd name="T3" fmla="*/ 172 h 275"/>
                <a:gd name="T4" fmla="*/ 275 w 439"/>
                <a:gd name="T5" fmla="*/ 120 h 275"/>
                <a:gd name="T6" fmla="*/ 344 w 439"/>
                <a:gd name="T7" fmla="*/ 240 h 275"/>
                <a:gd name="T8" fmla="*/ 439 w 439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75">
                  <a:moveTo>
                    <a:pt x="0" y="0"/>
                  </a:moveTo>
                  <a:cubicBezTo>
                    <a:pt x="17" y="29"/>
                    <a:pt x="57" y="152"/>
                    <a:pt x="103" y="172"/>
                  </a:cubicBezTo>
                  <a:cubicBezTo>
                    <a:pt x="149" y="192"/>
                    <a:pt x="235" y="109"/>
                    <a:pt x="275" y="120"/>
                  </a:cubicBezTo>
                  <a:cubicBezTo>
                    <a:pt x="315" y="131"/>
                    <a:pt x="317" y="214"/>
                    <a:pt x="344" y="240"/>
                  </a:cubicBezTo>
                  <a:cubicBezTo>
                    <a:pt x="371" y="266"/>
                    <a:pt x="419" y="268"/>
                    <a:pt x="439" y="27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994" name="Text Box 90">
            <a:extLst>
              <a:ext uri="{FF2B5EF4-FFF2-40B4-BE49-F238E27FC236}">
                <a16:creationId xmlns:a16="http://schemas.microsoft.com/office/drawing/2014/main" id="{48EFF9CA-E645-4CF3-A887-CF6E0CD0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870075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I</a:t>
            </a:r>
            <a:r>
              <a:rPr lang="en-US" altLang="en-US" sz="2400" b="0" i="0"/>
              <a:t>(</a:t>
            </a:r>
            <a:r>
              <a:rPr lang="en-US" altLang="en-US" sz="2400" b="0"/>
              <a:t>x</a:t>
            </a:r>
            <a:r>
              <a:rPr lang="en-US" altLang="en-US" sz="2400" b="0" i="0"/>
              <a:t>)</a:t>
            </a:r>
          </a:p>
        </p:txBody>
      </p:sp>
      <p:sp>
        <p:nvSpPr>
          <p:cNvPr id="379995" name="Text Box 91">
            <a:extLst>
              <a:ext uri="{FF2B5EF4-FFF2-40B4-BE49-F238E27FC236}">
                <a16:creationId xmlns:a16="http://schemas.microsoft.com/office/drawing/2014/main" id="{7EC30702-8A54-4339-A7D7-49D97E74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s</a:t>
            </a:r>
            <a:r>
              <a:rPr lang="en-US" altLang="en-US" sz="2400" b="0" i="0"/>
              <a:t>(</a:t>
            </a:r>
            <a:r>
              <a:rPr lang="en-US" altLang="en-US" sz="2400" b="0"/>
              <a:t>x</a:t>
            </a:r>
            <a:r>
              <a:rPr lang="en-US" altLang="en-US" sz="2400" b="0" i="0"/>
              <a:t>)</a:t>
            </a:r>
          </a:p>
        </p:txBody>
      </p:sp>
      <p:sp>
        <p:nvSpPr>
          <p:cNvPr id="379996" name="Text Box 92">
            <a:extLst>
              <a:ext uri="{FF2B5EF4-FFF2-40B4-BE49-F238E27FC236}">
                <a16:creationId xmlns:a16="http://schemas.microsoft.com/office/drawing/2014/main" id="{EAE18453-CC96-4C73-B605-E37EE405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(</a:t>
            </a:r>
            <a:r>
              <a:rPr lang="en-US" altLang="en-US" sz="2400" b="0"/>
              <a:t>Is</a:t>
            </a:r>
            <a:r>
              <a:rPr lang="en-US" altLang="en-US" sz="2400" b="0" i="0"/>
              <a:t>)(</a:t>
            </a:r>
            <a:r>
              <a:rPr lang="en-US" altLang="en-US" sz="2400" b="0"/>
              <a:t>x</a:t>
            </a:r>
            <a:r>
              <a:rPr lang="en-US" altLang="en-US" sz="2400" b="0" i="0"/>
              <a:t>)</a:t>
            </a:r>
          </a:p>
        </p:txBody>
      </p:sp>
      <p:sp>
        <p:nvSpPr>
          <p:cNvPr id="379997" name="Text Box 93">
            <a:extLst>
              <a:ext uri="{FF2B5EF4-FFF2-40B4-BE49-F238E27FC236}">
                <a16:creationId xmlns:a16="http://schemas.microsoft.com/office/drawing/2014/main" id="{9D50D680-1519-4FEE-99C7-E5B3970D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55626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(</a:t>
            </a:r>
            <a:r>
              <a:rPr lang="en-US" altLang="en-US" sz="2400" b="0"/>
              <a:t>Is</a:t>
            </a:r>
            <a:r>
              <a:rPr lang="en-US" altLang="en-US" sz="2400" b="0" i="0"/>
              <a:t>’)(</a:t>
            </a:r>
            <a:r>
              <a:rPr lang="en-US" altLang="en-US" sz="2400" b="0"/>
              <a:t>x</a:t>
            </a:r>
            <a:r>
              <a:rPr lang="en-US" altLang="en-US" sz="2400" b="0" i="0"/>
              <a:t>)</a:t>
            </a:r>
          </a:p>
        </p:txBody>
      </p:sp>
      <p:sp>
        <p:nvSpPr>
          <p:cNvPr id="379998" name="Text Box 94">
            <a:extLst>
              <a:ext uri="{FF2B5EF4-FFF2-40B4-BE49-F238E27FC236}">
                <a16:creationId xmlns:a16="http://schemas.microsoft.com/office/drawing/2014/main" id="{EE0634A0-4EC6-45C6-A889-F645A7EF2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s</a:t>
            </a:r>
            <a:r>
              <a:rPr lang="en-US" altLang="en-US" sz="2400" b="0" i="0"/>
              <a:t>’(</a:t>
            </a:r>
            <a:r>
              <a:rPr lang="en-US" altLang="en-US" sz="2400" b="0"/>
              <a:t>x</a:t>
            </a:r>
            <a:r>
              <a:rPr lang="en-US" altLang="en-US" sz="2400" b="0" i="0"/>
              <a:t>)</a:t>
            </a:r>
          </a:p>
        </p:txBody>
      </p:sp>
      <p:sp>
        <p:nvSpPr>
          <p:cNvPr id="379999" name="Text Box 95">
            <a:extLst>
              <a:ext uri="{FF2B5EF4-FFF2-40B4-BE49-F238E27FC236}">
                <a16:creationId xmlns:a16="http://schemas.microsoft.com/office/drawing/2014/main" id="{CFB5AC16-5C68-45AF-BD83-85A538D2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18859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F</a:t>
            </a:r>
            <a:r>
              <a:rPr lang="en-US" altLang="en-US" sz="2400" b="0" i="0"/>
              <a:t>(</a:t>
            </a:r>
            <a:r>
              <a:rPr lang="en-US" altLang="en-US" sz="2400" b="0"/>
              <a:t>u</a:t>
            </a:r>
            <a:r>
              <a:rPr lang="en-US" altLang="en-US" sz="2400" b="0" i="0"/>
              <a:t>)</a:t>
            </a:r>
          </a:p>
        </p:txBody>
      </p:sp>
      <p:sp>
        <p:nvSpPr>
          <p:cNvPr id="380000" name="Text Box 96">
            <a:extLst>
              <a:ext uri="{FF2B5EF4-FFF2-40B4-BE49-F238E27FC236}">
                <a16:creationId xmlns:a16="http://schemas.microsoft.com/office/drawing/2014/main" id="{A3480926-EEE9-4472-85C7-51B07699E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28194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S</a:t>
            </a:r>
            <a:r>
              <a:rPr lang="en-US" altLang="en-US" sz="2400" b="0" i="0"/>
              <a:t>(</a:t>
            </a:r>
            <a:r>
              <a:rPr lang="en-US" altLang="en-US" sz="2400" b="0"/>
              <a:t>u</a:t>
            </a:r>
            <a:r>
              <a:rPr lang="en-US" altLang="en-US" sz="2400" b="0" i="0"/>
              <a:t>)</a:t>
            </a:r>
          </a:p>
        </p:txBody>
      </p:sp>
      <p:sp>
        <p:nvSpPr>
          <p:cNvPr id="380001" name="Text Box 97">
            <a:extLst>
              <a:ext uri="{FF2B5EF4-FFF2-40B4-BE49-F238E27FC236}">
                <a16:creationId xmlns:a16="http://schemas.microsoft.com/office/drawing/2014/main" id="{E2FD8247-1A73-4E7B-A5A0-8604A7B4C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373380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(</a:t>
            </a:r>
            <a:r>
              <a:rPr lang="en-US" altLang="en-US" sz="2400" b="0"/>
              <a:t>F*S</a:t>
            </a:r>
            <a:r>
              <a:rPr lang="en-US" altLang="en-US" sz="2400" b="0" i="0"/>
              <a:t>)(</a:t>
            </a:r>
            <a:r>
              <a:rPr lang="en-US" altLang="en-US" sz="2400" b="0"/>
              <a:t>u</a:t>
            </a:r>
            <a:r>
              <a:rPr lang="en-US" altLang="en-US" sz="2400" b="0" i="0"/>
              <a:t>)</a:t>
            </a:r>
          </a:p>
        </p:txBody>
      </p:sp>
      <p:sp>
        <p:nvSpPr>
          <p:cNvPr id="380002" name="Text Box 98">
            <a:extLst>
              <a:ext uri="{FF2B5EF4-FFF2-40B4-BE49-F238E27FC236}">
                <a16:creationId xmlns:a16="http://schemas.microsoft.com/office/drawing/2014/main" id="{8F3987CF-E34D-4C90-9F13-78ADF2FB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46482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/>
              <a:t>S</a:t>
            </a:r>
            <a:r>
              <a:rPr lang="en-US" altLang="en-US" sz="2400" b="0" i="0"/>
              <a:t>’(</a:t>
            </a:r>
            <a:r>
              <a:rPr lang="en-US" altLang="en-US" sz="2400" b="0"/>
              <a:t>u</a:t>
            </a:r>
            <a:r>
              <a:rPr lang="en-US" altLang="en-US" sz="2400" b="0" i="0"/>
              <a:t>)</a:t>
            </a:r>
          </a:p>
        </p:txBody>
      </p:sp>
      <p:sp>
        <p:nvSpPr>
          <p:cNvPr id="380003" name="Text Box 99">
            <a:extLst>
              <a:ext uri="{FF2B5EF4-FFF2-40B4-BE49-F238E27FC236}">
                <a16:creationId xmlns:a16="http://schemas.microsoft.com/office/drawing/2014/main" id="{836D89D4-5772-408B-B73A-61B8DC1C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638800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0" i="0"/>
              <a:t>(</a:t>
            </a:r>
            <a:r>
              <a:rPr lang="en-US" altLang="en-US" sz="2400" b="0"/>
              <a:t>F*S</a:t>
            </a:r>
            <a:r>
              <a:rPr lang="en-US" altLang="en-US" sz="2400" b="0" i="0"/>
              <a:t>’)(</a:t>
            </a:r>
            <a:r>
              <a:rPr lang="en-US" altLang="en-US" sz="2400" b="0"/>
              <a:t>u</a:t>
            </a:r>
            <a:r>
              <a:rPr lang="en-US" altLang="en-US" sz="2400" b="0" i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1118</Words>
  <Application>Microsoft Office PowerPoint</Application>
  <PresentationFormat>On-screen Show (4:3)</PresentationFormat>
  <Paragraphs>239</Paragraphs>
  <Slides>38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Design padrão</vt:lpstr>
      <vt:lpstr>Introdução à Computação Gráfica Aliasing e Ray Tracing Distribuído</vt:lpstr>
      <vt:lpstr>Aliasing</vt:lpstr>
      <vt:lpstr>Amostragem e Reconstrução</vt:lpstr>
      <vt:lpstr>Teorema da Amostragem de Shannon</vt:lpstr>
      <vt:lpstr>Transformada de Fourier</vt:lpstr>
      <vt:lpstr>Transformada de Fourier</vt:lpstr>
      <vt:lpstr>Convolução</vt:lpstr>
      <vt:lpstr>Filtros Passa-Baixa</vt:lpstr>
      <vt:lpstr>Amostragem</vt:lpstr>
      <vt:lpstr>Antialiasing</vt:lpstr>
      <vt:lpstr>Estratégias de Antialiasing </vt:lpstr>
      <vt:lpstr>Técnicas de Antialiasing em Ray Tracing</vt:lpstr>
      <vt:lpstr>Cone Tracing</vt:lpstr>
      <vt:lpstr>Beam Tracing</vt:lpstr>
      <vt:lpstr>Super-Amostragem Uniforme</vt:lpstr>
      <vt:lpstr>Super-Amostragem Uniforme</vt:lpstr>
      <vt:lpstr>Super-Amostragem Aleatória (Jitter)</vt:lpstr>
      <vt:lpstr>Super-Amostragem Uniforme Aleatória (Uniform Jitter)</vt:lpstr>
      <vt:lpstr>Distribuição de Poisson</vt:lpstr>
      <vt:lpstr>Super-Amostragem Adaptativa</vt:lpstr>
      <vt:lpstr>Super-Amostragem Adaptativa</vt:lpstr>
      <vt:lpstr>Por que Ray Tracing parece falso?</vt:lpstr>
      <vt:lpstr>Ray Tracing Distribuído</vt:lpstr>
      <vt:lpstr>Borramento por Movimento</vt:lpstr>
      <vt:lpstr>Profundidade de campo</vt:lpstr>
      <vt:lpstr>Modelo de Câmera</vt:lpstr>
      <vt:lpstr>Implementação</vt:lpstr>
      <vt:lpstr>Distância Focal</vt:lpstr>
      <vt:lpstr>Distância Focal</vt:lpstr>
      <vt:lpstr>Distância focal</vt:lpstr>
      <vt:lpstr>Abertura</vt:lpstr>
      <vt:lpstr>Abertura</vt:lpstr>
      <vt:lpstr>Modelos de Câmera Avançados</vt:lpstr>
      <vt:lpstr>Penumbras</vt:lpstr>
      <vt:lpstr>Penumbras</vt:lpstr>
      <vt:lpstr>Superfícies Brilhosas</vt:lpstr>
      <vt:lpstr>Superfícies brilhosas</vt:lpstr>
      <vt:lpstr>Superfícies translúcidas</vt:lpstr>
    </vt:vector>
  </TitlesOfParts>
  <Company>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Computação Gráfica</dc:title>
  <dc:creator>Coppe/Sistemas</dc:creator>
  <cp:lastModifiedBy>cancer</cp:lastModifiedBy>
  <cp:revision>112</cp:revision>
  <dcterms:created xsi:type="dcterms:W3CDTF">2002-04-02T20:11:36Z</dcterms:created>
  <dcterms:modified xsi:type="dcterms:W3CDTF">2019-10-20T20:01:10Z</dcterms:modified>
</cp:coreProperties>
</file>